
<file path=[Content_Types].xml><?xml version="1.0" encoding="utf-8"?>
<Types xmlns="http://schemas.openxmlformats.org/package/2006/content-types">
  <Default Extension="wmf" ContentType="image/x-wmf"/>
  <Default Extension="png" ContentType="image/png"/>
  <Default Extension="jpeg" ContentType="image/jpeg"/>
  <Default Extension="xml" ContentType="application/xml"/>
  <Default Extension="rels" ContentType="application/vnd.openxmlformats-package.relationships+xml"/>
  <Default Extension="bin" ContentType="application/vnd.openxmlformats-officedocument.oleObject"/>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s/slide1.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tableStyles.xml" ContentType="application/vnd.openxmlformats-officedocument.presentationml.tableStyles+xml"/>
  <Override PartName="/ppt/slides/slide2.xml" ContentType="application/vnd.openxmlformats-officedocument.presentationml.slide+xml"/>
  <Override PartName="/ppt/slideLayouts/slideLayout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slideLayouts/slideLayout5.xml" ContentType="application/vnd.openxmlformats-officedocument.presentationml.slideLayout+xml"/>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Types>
</file>

<file path=_rels/.rels><?xml version="1.0" encoding="UTF-8" standalone="yes"?><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2"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sldMasterIdLst>
    <p:sldMasterId id="2147483648" r:id="rId1"/>
  </p:sldMasterIdLst>
  <p:sldIdLst>
    <p:sldId id="256" r:id="rId3"/>
    <p:sldId id="257" r:id="rId4"/>
  </p:sldIdLst>
  <p:sldSz cx="7556500" cy="10693400"/>
  <p:notesSz cx="10693400" cy="7556500"/>
  <p:defaultText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4F99843D-4551-3887-CCED-7F90057993D8}">
  <a:tblStyle styleId="{4F99843D-4551-3887-CCED-7F90057993D8}" styleName="No Style, No Grid">
    <a:wholeTbl>
      <a:tcTxStyle>
        <a:fontRef idx="minor">
          <a:srgbClr val="000000"/>
        </a:fontRef>
        <a:schemeClr val="tx1"/>
      </a:tcTxStyle>
      <a:tcStyle>
        <a:tcBdr>
          <a:left>
            <a:ln w="12700">
              <a:noFill/>
            </a:ln>
          </a:left>
          <a:right>
            <a:ln w="12700">
              <a:noFill/>
            </a:ln>
          </a:right>
          <a:top>
            <a:ln w="12700">
              <a:noFill/>
            </a:ln>
          </a:top>
          <a:bottom>
            <a:ln w="12700">
              <a:noFill/>
            </a:ln>
          </a:bottom>
          <a:insideH>
            <a:ln w="12700">
              <a:noFill/>
            </a:ln>
          </a:insideH>
          <a:insideV>
            <a:ln w="12700">
              <a:noFill/>
            </a:ln>
          </a:insideV>
        </a:tcBdr>
        <a:fill>
          <a:noFill/>
        </a:fill>
      </a:tcStyle>
    </a:wholeTbl>
    <a:band1H>
      <a:tcStyle>
        <a:tcBdr/>
      </a:tcStyle>
    </a:band1H>
    <a:band2H>
      <a:tcStyle>
        <a:tcBdr/>
      </a:tcStyle>
    </a:band2H>
    <a:band1V>
      <a:tcStyle>
        <a:tcBdr/>
      </a:tcStyle>
    </a:band1V>
    <a:band2V>
      <a:tcStyle>
        <a:tcBdr/>
      </a:tcStyle>
    </a:band2V>
    <a:lastCol>
      <a:tcStyle>
        <a:tcBdr/>
      </a:tcStyle>
    </a:lastCol>
    <a:firstCol>
      <a:tcStyle>
        <a:tcBdr/>
      </a:tcStyle>
    </a:firstCol>
    <a:lastRow>
      <a:tcStyle>
        <a:tcBdr/>
      </a:tcStyle>
    </a:lastRow>
    <a:seCell>
      <a:tcStyle>
        <a:tcBdr/>
      </a:tcStyle>
    </a:seCell>
    <a:swCell>
      <a:tcStyle>
        <a:tcBdr/>
      </a:tcStyle>
    </a:swCell>
    <a:firstRow>
      <a:tcStyle>
        <a:tcBdr/>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36" y="-90"/>
      </p:cViewPr>
      <p:guideLst>
        <p:guide pos="2160" orient="horz"/>
        <p:guide pos="2880"/>
      </p:guideLst>
    </p:cSldViewPr>
  </p:slideViewPr>
  <p:notesTextViewPr>
    <p:cViewPr>
      <p:scale>
        <a:sx n="100" d="100"/>
        <a:sy n="100" d="100"/>
      </p:scale>
      <p:origin x="0" y="0"/>
    </p:cViewPr>
  </p:notesTextViewPr>
  <p:gridSpacing cx="72008" cy="72008"/>
</p:viewPr>
</file>

<file path=ppt/_rels/presentation.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presProps" Target="presProps.xml" /><Relationship Id="rId6" Type="http://schemas.openxmlformats.org/officeDocument/2006/relationships/tableStyles" Target="tableStyles.xml" /><Relationship Id="rId7" Type="http://schemas.openxmlformats.org/officeDocument/2006/relationships/viewProps" Target="viewProps.xml" /></Relationship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 userDrawn="1">
  <p:cSld name="Title Slide">
    <p:spTree>
      <p:nvGrpSpPr>
        <p:cNvPr id="1" name="" hidden="0"/>
        <p:cNvGrpSpPr/>
        <p:nvPr isPhoto="0" userDrawn="0"/>
      </p:nvGrpSpPr>
      <p:grpSpPr bwMode="auto">
        <a:xfrm>
          <a:off x="0" y="0"/>
          <a:ext cx="0" cy="0"/>
          <a:chOff x="0" y="0"/>
          <a:chExt cx="0" cy="0"/>
        </a:xfrm>
      </p:grpSpPr>
      <p:sp>
        <p:nvSpPr>
          <p:cNvPr id="4" name="Holder 2" hidden="0"/>
          <p:cNvSpPr>
            <a:spLocks noGrp="1"/>
          </p:cNvSpPr>
          <p:nvPr isPhoto="0" userDrawn="0">
            <p:ph type="ctrTitle" hasCustomPrompt="0"/>
          </p:nvPr>
        </p:nvSpPr>
        <p:spPr bwMode="auto">
          <a:xfrm>
            <a:off x="567213" y="3314954"/>
            <a:ext cx="6428422" cy="2245614"/>
          </a:xfrm>
          <a:prstGeom prst="rect">
            <a:avLst/>
          </a:prstGeom>
        </p:spPr>
        <p:txBody>
          <a:bodyPr wrap="square" lIns="0" tIns="0" rIns="0" bIns="0">
            <a:spAutoFit/>
          </a:bodyPr>
          <a:lstStyle>
            <a:lvl1pPr>
              <a:defRPr/>
            </a:lvl1pPr>
          </a:lstStyle>
          <a:p>
            <a:pPr>
              <a:defRPr/>
            </a:pPr>
            <a:endParaRPr/>
          </a:p>
        </p:txBody>
      </p:sp>
      <p:sp>
        <p:nvSpPr>
          <p:cNvPr id="5" name="Holder 3" hidden="0"/>
          <p:cNvSpPr>
            <a:spLocks noGrp="1"/>
          </p:cNvSpPr>
          <p:nvPr isPhoto="0" userDrawn="0">
            <p:ph type="subTitle" idx="4" hasCustomPrompt="0"/>
          </p:nvPr>
        </p:nvSpPr>
        <p:spPr bwMode="auto">
          <a:xfrm>
            <a:off x="1134427" y="5988303"/>
            <a:ext cx="5293995" cy="2673350"/>
          </a:xfrm>
          <a:prstGeom prst="rect">
            <a:avLst/>
          </a:prstGeom>
        </p:spPr>
        <p:txBody>
          <a:bodyPr wrap="square" lIns="0" tIns="0" rIns="0" bIns="0">
            <a:spAutoFit/>
          </a:bodyPr>
          <a:lstStyle>
            <a:lvl1pPr>
              <a:defRPr/>
            </a:lvl1pPr>
          </a:lstStyle>
          <a:p>
            <a:pPr>
              <a:defRPr/>
            </a:pPr>
            <a:endParaRPr/>
          </a:p>
        </p:txBody>
      </p:sp>
      <p:sp>
        <p:nvSpPr>
          <p:cNvPr id="6" name="Holder 4" hidden="0"/>
          <p:cNvSpPr>
            <a:spLocks noGrp="1"/>
          </p:cNvSpPr>
          <p:nvPr isPhoto="0" userDrawn="0">
            <p:ph type="ftr" sz="quarter" idx="5" hasCustomPrompt="0"/>
          </p:nvPr>
        </p:nvSpPr>
        <p:spPr bwMode="auto"/>
        <p:txBody>
          <a:bodyPr lIns="0" tIns="0" rIns="0" bIns="0"/>
          <a:lstStyle>
            <a:lvl1pPr algn="ctr">
              <a:defRPr>
                <a:solidFill>
                  <a:schemeClr val="tx1">
                    <a:tint val="75000"/>
                  </a:schemeClr>
                </a:solidFill>
              </a:defRPr>
            </a:lvl1pPr>
          </a:lstStyle>
          <a:p>
            <a:pPr>
              <a:defRPr/>
            </a:pPr>
            <a:endParaRPr/>
          </a:p>
        </p:txBody>
      </p:sp>
      <p:sp>
        <p:nvSpPr>
          <p:cNvPr id="7" name="Holder 5" hidden="0"/>
          <p:cNvSpPr>
            <a:spLocks noGrp="1"/>
          </p:cNvSpPr>
          <p:nvPr isPhoto="0" userDrawn="0">
            <p:ph type="dt" sz="half" idx="6" hasCustomPrompt="0"/>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
            </a:fld>
            <a:endParaRPr lang="en-US"/>
          </a:p>
        </p:txBody>
      </p:sp>
      <p:sp>
        <p:nvSpPr>
          <p:cNvPr id="8" name="Holder 6" hidden="0"/>
          <p:cNvSpPr>
            <a:spLocks noGrp="1"/>
          </p:cNvSpPr>
          <p:nvPr isPhoto="0" userDrawn="0">
            <p:ph type="sldNum" sz="quarter" idx="7" hasCustomPrompt="0"/>
          </p:nvPr>
        </p:nvSpPr>
        <p:spPr bwMode="auto"/>
        <p:txBody>
          <a:bodyPr lIns="0" tIns="0" rIns="0" bIns="0"/>
          <a:lstStyle>
            <a:lvl1pPr algn="r">
              <a:defRPr>
                <a:solidFill>
                  <a:schemeClr val="tx1">
                    <a:tint val="75000"/>
                  </a:schemeClr>
                </a:solidFill>
              </a:defRPr>
            </a:lvl1pPr>
          </a:lstStyle>
          <a:p>
            <a:pPr>
              <a:defRPr/>
            </a:pPr>
            <a:fld id="{B6F15528-21DE-4FAA-801E-634DDDAF4B2B}" type="slidenum">
              <a:rPr/>
              <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 userDrawn="1">
  <p:cSld name="Title and Content">
    <p:spTree>
      <p:nvGrpSpPr>
        <p:cNvPr id="1" name="" hidden="0"/>
        <p:cNvGrpSpPr/>
        <p:nvPr isPhoto="0" userDrawn="0"/>
      </p:nvGrpSpPr>
      <p:grpSpPr bwMode="auto">
        <a:xfrm>
          <a:off x="0" y="0"/>
          <a:ext cx="0" cy="0"/>
          <a:chOff x="0" y="0"/>
          <a:chExt cx="0" cy="0"/>
        </a:xfrm>
      </p:grpSpPr>
      <p:sp>
        <p:nvSpPr>
          <p:cNvPr id="4" name="Holder 2" hidden="0"/>
          <p:cNvSpPr>
            <a:spLocks noGrp="1"/>
          </p:cNvSpPr>
          <p:nvPr isPhoto="0" userDrawn="0">
            <p:ph type="title" hasCustomPrompt="0"/>
          </p:nvPr>
        </p:nvSpPr>
        <p:spPr bwMode="auto"/>
        <p:txBody>
          <a:bodyPr lIns="0" tIns="0" rIns="0" bIns="0"/>
          <a:lstStyle>
            <a:lvl1pPr>
              <a:defRPr/>
            </a:lvl1pPr>
          </a:lstStyle>
          <a:p>
            <a:pPr>
              <a:defRPr/>
            </a:pPr>
            <a:endParaRPr/>
          </a:p>
        </p:txBody>
      </p:sp>
      <p:sp>
        <p:nvSpPr>
          <p:cNvPr id="5" name="Holder 3" hidden="0"/>
          <p:cNvSpPr>
            <a:spLocks noGrp="1"/>
          </p:cNvSpPr>
          <p:nvPr isPhoto="0" userDrawn="0">
            <p:ph type="body" idx="1" hasCustomPrompt="0"/>
          </p:nvPr>
        </p:nvSpPr>
        <p:spPr bwMode="auto"/>
        <p:txBody>
          <a:bodyPr lIns="0" tIns="0" rIns="0" bIns="0"/>
          <a:lstStyle>
            <a:lvl1pPr>
              <a:defRPr/>
            </a:lvl1pPr>
          </a:lstStyle>
          <a:p>
            <a:pPr>
              <a:defRPr/>
            </a:pPr>
            <a:endParaRPr/>
          </a:p>
        </p:txBody>
      </p:sp>
      <p:sp>
        <p:nvSpPr>
          <p:cNvPr id="6" name="Holder 4" hidden="0"/>
          <p:cNvSpPr>
            <a:spLocks noGrp="1"/>
          </p:cNvSpPr>
          <p:nvPr isPhoto="0" userDrawn="0">
            <p:ph type="ftr" sz="quarter" idx="5" hasCustomPrompt="0"/>
          </p:nvPr>
        </p:nvSpPr>
        <p:spPr bwMode="auto"/>
        <p:txBody>
          <a:bodyPr lIns="0" tIns="0" rIns="0" bIns="0"/>
          <a:lstStyle>
            <a:lvl1pPr algn="ctr">
              <a:defRPr>
                <a:solidFill>
                  <a:schemeClr val="tx1">
                    <a:tint val="75000"/>
                  </a:schemeClr>
                </a:solidFill>
              </a:defRPr>
            </a:lvl1pPr>
          </a:lstStyle>
          <a:p>
            <a:pPr>
              <a:defRPr/>
            </a:pPr>
            <a:endParaRPr/>
          </a:p>
        </p:txBody>
      </p:sp>
      <p:sp>
        <p:nvSpPr>
          <p:cNvPr id="7" name="Holder 5" hidden="0"/>
          <p:cNvSpPr>
            <a:spLocks noGrp="1"/>
          </p:cNvSpPr>
          <p:nvPr isPhoto="0" userDrawn="0">
            <p:ph type="dt" sz="half" idx="6" hasCustomPrompt="0"/>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
            </a:fld>
            <a:endParaRPr lang="en-US"/>
          </a:p>
        </p:txBody>
      </p:sp>
      <p:sp>
        <p:nvSpPr>
          <p:cNvPr id="8" name="Holder 6" hidden="0"/>
          <p:cNvSpPr>
            <a:spLocks noGrp="1"/>
          </p:cNvSpPr>
          <p:nvPr isPhoto="0" userDrawn="0">
            <p:ph type="sldNum" sz="quarter" idx="7" hasCustomPrompt="0"/>
          </p:nvPr>
        </p:nvSpPr>
        <p:spPr bwMode="auto"/>
        <p:txBody>
          <a:bodyPr lIns="0" tIns="0" rIns="0" bIns="0"/>
          <a:lstStyle>
            <a:lvl1pPr algn="r">
              <a:defRPr>
                <a:solidFill>
                  <a:schemeClr val="tx1">
                    <a:tint val="75000"/>
                  </a:schemeClr>
                </a:solidFill>
              </a:defRPr>
            </a:lvl1pPr>
          </a:lstStyle>
          <a:p>
            <a:pPr>
              <a:defRPr/>
            </a:pPr>
            <a:fld id="{B6F15528-21DE-4FAA-801E-634DDDAF4B2B}" type="slidenum">
              <a:rPr/>
              <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 userDrawn="1">
  <p:cSld name="Two Content">
    <p:spTree>
      <p:nvGrpSpPr>
        <p:cNvPr id="1" name="" hidden="0"/>
        <p:cNvGrpSpPr/>
        <p:nvPr isPhoto="0" userDrawn="0"/>
      </p:nvGrpSpPr>
      <p:grpSpPr bwMode="auto">
        <a:xfrm>
          <a:off x="0" y="0"/>
          <a:ext cx="0" cy="0"/>
          <a:chOff x="0" y="0"/>
          <a:chExt cx="0" cy="0"/>
        </a:xfrm>
      </p:grpSpPr>
      <p:sp>
        <p:nvSpPr>
          <p:cNvPr id="4" name="Holder 2" hidden="0"/>
          <p:cNvSpPr>
            <a:spLocks noGrp="1"/>
          </p:cNvSpPr>
          <p:nvPr isPhoto="0" userDrawn="0">
            <p:ph type="title" hasCustomPrompt="0"/>
          </p:nvPr>
        </p:nvSpPr>
        <p:spPr bwMode="auto"/>
        <p:txBody>
          <a:bodyPr lIns="0" tIns="0" rIns="0" bIns="0"/>
          <a:lstStyle>
            <a:lvl1pPr>
              <a:defRPr/>
            </a:lvl1pPr>
          </a:lstStyle>
          <a:p>
            <a:pPr>
              <a:defRPr/>
            </a:pPr>
            <a:endParaRPr/>
          </a:p>
        </p:txBody>
      </p:sp>
      <p:sp>
        <p:nvSpPr>
          <p:cNvPr id="5" name="Holder 3" hidden="0"/>
          <p:cNvSpPr>
            <a:spLocks noGrp="1"/>
          </p:cNvSpPr>
          <p:nvPr isPhoto="0" userDrawn="0">
            <p:ph sz="half" idx="2" hasCustomPrompt="0"/>
          </p:nvPr>
        </p:nvSpPr>
        <p:spPr bwMode="auto">
          <a:xfrm>
            <a:off x="378142" y="2459482"/>
            <a:ext cx="3289839" cy="7057644"/>
          </a:xfrm>
          <a:prstGeom prst="rect">
            <a:avLst/>
          </a:prstGeom>
        </p:spPr>
        <p:txBody>
          <a:bodyPr wrap="square" lIns="0" tIns="0" rIns="0" bIns="0">
            <a:spAutoFit/>
          </a:bodyPr>
          <a:lstStyle>
            <a:lvl1pPr>
              <a:defRPr/>
            </a:lvl1pPr>
          </a:lstStyle>
          <a:p>
            <a:pPr>
              <a:defRPr/>
            </a:pPr>
            <a:endParaRPr/>
          </a:p>
        </p:txBody>
      </p:sp>
      <p:sp>
        <p:nvSpPr>
          <p:cNvPr id="6" name="Holder 4" hidden="0"/>
          <p:cNvSpPr>
            <a:spLocks noGrp="1"/>
          </p:cNvSpPr>
          <p:nvPr isPhoto="0" userDrawn="0">
            <p:ph sz="half" idx="3" hasCustomPrompt="0"/>
          </p:nvPr>
        </p:nvSpPr>
        <p:spPr bwMode="auto">
          <a:xfrm>
            <a:off x="3894867" y="2459482"/>
            <a:ext cx="3289839" cy="7057644"/>
          </a:xfrm>
          <a:prstGeom prst="rect">
            <a:avLst/>
          </a:prstGeom>
        </p:spPr>
        <p:txBody>
          <a:bodyPr wrap="square" lIns="0" tIns="0" rIns="0" bIns="0">
            <a:spAutoFit/>
          </a:bodyPr>
          <a:lstStyle>
            <a:lvl1pPr>
              <a:defRPr/>
            </a:lvl1pPr>
          </a:lstStyle>
          <a:p>
            <a:pPr>
              <a:defRPr/>
            </a:pPr>
            <a:endParaRPr/>
          </a:p>
        </p:txBody>
      </p:sp>
      <p:sp>
        <p:nvSpPr>
          <p:cNvPr id="7" name="Holder 5" hidden="0"/>
          <p:cNvSpPr>
            <a:spLocks noGrp="1"/>
          </p:cNvSpPr>
          <p:nvPr isPhoto="0" userDrawn="0">
            <p:ph type="ftr" sz="quarter" idx="5" hasCustomPrompt="0"/>
          </p:nvPr>
        </p:nvSpPr>
        <p:spPr bwMode="auto"/>
        <p:txBody>
          <a:bodyPr lIns="0" tIns="0" rIns="0" bIns="0"/>
          <a:lstStyle>
            <a:lvl1pPr algn="ctr">
              <a:defRPr>
                <a:solidFill>
                  <a:schemeClr val="tx1">
                    <a:tint val="75000"/>
                  </a:schemeClr>
                </a:solidFill>
              </a:defRPr>
            </a:lvl1pPr>
          </a:lstStyle>
          <a:p>
            <a:pPr>
              <a:defRPr/>
            </a:pPr>
            <a:endParaRPr/>
          </a:p>
        </p:txBody>
      </p:sp>
      <p:sp>
        <p:nvSpPr>
          <p:cNvPr id="8" name="Holder 6" hidden="0"/>
          <p:cNvSpPr>
            <a:spLocks noGrp="1"/>
          </p:cNvSpPr>
          <p:nvPr isPhoto="0" userDrawn="0">
            <p:ph type="dt" sz="half" idx="6" hasCustomPrompt="0"/>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
            </a:fld>
            <a:endParaRPr lang="en-US"/>
          </a:p>
        </p:txBody>
      </p:sp>
      <p:sp>
        <p:nvSpPr>
          <p:cNvPr id="9" name="Holder 7" hidden="0"/>
          <p:cNvSpPr>
            <a:spLocks noGrp="1"/>
          </p:cNvSpPr>
          <p:nvPr isPhoto="0" userDrawn="0">
            <p:ph type="sldNum" sz="quarter" idx="7" hasCustomPrompt="0"/>
          </p:nvPr>
        </p:nvSpPr>
        <p:spPr bwMode="auto"/>
        <p:txBody>
          <a:bodyPr lIns="0" tIns="0" rIns="0" bIns="0"/>
          <a:lstStyle>
            <a:lvl1pPr algn="r">
              <a:defRPr>
                <a:solidFill>
                  <a:schemeClr val="tx1">
                    <a:tint val="75000"/>
                  </a:schemeClr>
                </a:solidFill>
              </a:defRPr>
            </a:lvl1pPr>
          </a:lstStyle>
          <a:p>
            <a:pPr>
              <a:defRPr/>
            </a:pPr>
            <a:fld id="{B6F15528-21DE-4FAA-801E-634DDDAF4B2B}" type="slidenum">
              <a:rPr/>
              <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 userDrawn="1">
  <p:cSld name="Title Only">
    <p:spTree>
      <p:nvGrpSpPr>
        <p:cNvPr id="1" name="" hidden="0"/>
        <p:cNvGrpSpPr/>
        <p:nvPr isPhoto="0" userDrawn="0"/>
      </p:nvGrpSpPr>
      <p:grpSpPr bwMode="auto">
        <a:xfrm>
          <a:off x="0" y="0"/>
          <a:ext cx="0" cy="0"/>
          <a:chOff x="0" y="0"/>
          <a:chExt cx="0" cy="0"/>
        </a:xfrm>
      </p:grpSpPr>
      <p:sp>
        <p:nvSpPr>
          <p:cNvPr id="4" name="Holder 2" hidden="0"/>
          <p:cNvSpPr>
            <a:spLocks noGrp="1"/>
          </p:cNvSpPr>
          <p:nvPr isPhoto="0" userDrawn="0">
            <p:ph type="title" hasCustomPrompt="0"/>
          </p:nvPr>
        </p:nvSpPr>
        <p:spPr bwMode="auto"/>
        <p:txBody>
          <a:bodyPr lIns="0" tIns="0" rIns="0" bIns="0"/>
          <a:lstStyle>
            <a:lvl1pPr>
              <a:defRPr/>
            </a:lvl1pPr>
          </a:lstStyle>
          <a:p>
            <a:pPr>
              <a:defRPr/>
            </a:pPr>
            <a:endParaRPr/>
          </a:p>
        </p:txBody>
      </p:sp>
      <p:sp>
        <p:nvSpPr>
          <p:cNvPr id="5" name="Holder 3" hidden="0"/>
          <p:cNvSpPr>
            <a:spLocks noGrp="1"/>
          </p:cNvSpPr>
          <p:nvPr isPhoto="0" userDrawn="0">
            <p:ph type="ftr" sz="quarter" idx="5" hasCustomPrompt="0"/>
          </p:nvPr>
        </p:nvSpPr>
        <p:spPr bwMode="auto"/>
        <p:txBody>
          <a:bodyPr lIns="0" tIns="0" rIns="0" bIns="0"/>
          <a:lstStyle>
            <a:lvl1pPr algn="ctr">
              <a:defRPr>
                <a:solidFill>
                  <a:schemeClr val="tx1">
                    <a:tint val="75000"/>
                  </a:schemeClr>
                </a:solidFill>
              </a:defRPr>
            </a:lvl1pPr>
          </a:lstStyle>
          <a:p>
            <a:pPr>
              <a:defRPr/>
            </a:pPr>
            <a:endParaRPr/>
          </a:p>
        </p:txBody>
      </p:sp>
      <p:sp>
        <p:nvSpPr>
          <p:cNvPr id="6" name="Holder 4" hidden="0"/>
          <p:cNvSpPr>
            <a:spLocks noGrp="1"/>
          </p:cNvSpPr>
          <p:nvPr isPhoto="0" userDrawn="0">
            <p:ph type="dt" sz="half" idx="6" hasCustomPrompt="0"/>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
            </a:fld>
            <a:endParaRPr lang="en-US"/>
          </a:p>
        </p:txBody>
      </p:sp>
      <p:sp>
        <p:nvSpPr>
          <p:cNvPr id="7" name="Holder 5" hidden="0"/>
          <p:cNvSpPr>
            <a:spLocks noGrp="1"/>
          </p:cNvSpPr>
          <p:nvPr isPhoto="0" userDrawn="0">
            <p:ph type="sldNum" sz="quarter" idx="7" hasCustomPrompt="0"/>
          </p:nvPr>
        </p:nvSpPr>
        <p:spPr bwMode="auto"/>
        <p:txBody>
          <a:bodyPr lIns="0" tIns="0" rIns="0" bIns="0"/>
          <a:lstStyle>
            <a:lvl1pPr algn="r">
              <a:defRPr>
                <a:solidFill>
                  <a:schemeClr val="tx1">
                    <a:tint val="75000"/>
                  </a:schemeClr>
                </a:solidFill>
              </a:defRPr>
            </a:lvl1pPr>
          </a:lstStyle>
          <a:p>
            <a:pPr>
              <a:defRPr/>
            </a:pPr>
            <a:fld id="{B6F15528-21DE-4FAA-801E-634DDDAF4B2B}" type="slidenum">
              <a:rPr/>
              <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 userDrawn="1">
  <p:cSld name="Blank">
    <p:spTree>
      <p:nvGrpSpPr>
        <p:cNvPr id="1" name="" hidden="0"/>
        <p:cNvGrpSpPr/>
        <p:nvPr isPhoto="0" userDrawn="0"/>
      </p:nvGrpSpPr>
      <p:grpSpPr bwMode="auto">
        <a:xfrm>
          <a:off x="0" y="0"/>
          <a:ext cx="0" cy="0"/>
          <a:chOff x="0" y="0"/>
          <a:chExt cx="0" cy="0"/>
        </a:xfrm>
      </p:grpSpPr>
      <p:sp>
        <p:nvSpPr>
          <p:cNvPr id="4" name="Holder 2" hidden="0"/>
          <p:cNvSpPr>
            <a:spLocks noGrp="1"/>
          </p:cNvSpPr>
          <p:nvPr isPhoto="0" userDrawn="0">
            <p:ph type="ftr" sz="quarter" idx="5" hasCustomPrompt="0"/>
          </p:nvPr>
        </p:nvSpPr>
        <p:spPr bwMode="auto"/>
        <p:txBody>
          <a:bodyPr lIns="0" tIns="0" rIns="0" bIns="0"/>
          <a:lstStyle>
            <a:lvl1pPr algn="ctr">
              <a:defRPr>
                <a:solidFill>
                  <a:schemeClr val="tx1">
                    <a:tint val="75000"/>
                  </a:schemeClr>
                </a:solidFill>
              </a:defRPr>
            </a:lvl1pPr>
          </a:lstStyle>
          <a:p>
            <a:pPr>
              <a:defRPr/>
            </a:pPr>
            <a:endParaRPr/>
          </a:p>
        </p:txBody>
      </p:sp>
      <p:sp>
        <p:nvSpPr>
          <p:cNvPr id="5" name="Holder 3" hidden="0"/>
          <p:cNvSpPr>
            <a:spLocks noGrp="1"/>
          </p:cNvSpPr>
          <p:nvPr isPhoto="0" userDrawn="0">
            <p:ph type="dt" sz="half" idx="6" hasCustomPrompt="0"/>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
            </a:fld>
            <a:endParaRPr lang="en-US"/>
          </a:p>
        </p:txBody>
      </p:sp>
      <p:sp>
        <p:nvSpPr>
          <p:cNvPr id="6" name="Holder 4" hidden="0"/>
          <p:cNvSpPr>
            <a:spLocks noGrp="1"/>
          </p:cNvSpPr>
          <p:nvPr isPhoto="0" userDrawn="0">
            <p:ph type="sldNum" sz="quarter" idx="7" hasCustomPrompt="0"/>
          </p:nvPr>
        </p:nvSpPr>
        <p:spPr bwMode="auto"/>
        <p:txBody>
          <a:bodyPr lIns="0" tIns="0" rIns="0" bIns="0"/>
          <a:lstStyle>
            <a:lvl1pPr algn="r">
              <a:defRPr>
                <a:solidFill>
                  <a:schemeClr val="tx1">
                    <a:tint val="75000"/>
                  </a:schemeClr>
                </a:solidFill>
              </a:defRPr>
            </a:lvl1pPr>
          </a:lstStyle>
          <a:p>
            <a:pPr>
              <a:defRPr/>
            </a:pPr>
            <a:fld id="{B6F15528-21DE-4FAA-801E-634DDDAF4B2B}" type="slidenum">
              <a:rPr/>
              <a:t/>
            </a:fld>
            <a:endParaRPr/>
          </a:p>
        </p:txBody>
      </p:sp>
    </p:spTree>
  </p:cSld>
  <p:clrMapOvr>
    <a:masterClrMapping/>
  </p:clrMapOvr>
</p:sldLayout>
</file>

<file path=ppt/slideMasters/_rels/slideMaster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reserve="0">
  <p:cSld name="">
    <p:bg>
      <p:bgPr shadeToTitle="0">
        <a:solidFill>
          <a:schemeClr val="bg1"/>
        </a:solidFill>
      </p:bgPr>
    </p:bg>
    <p:spTree>
      <p:nvGrpSpPr>
        <p:cNvPr id="1" name="" hidden="0"/>
        <p:cNvGrpSpPr/>
        <p:nvPr isPhoto="0" userDrawn="0"/>
      </p:nvGrpSpPr>
      <p:grpSpPr bwMode="auto">
        <a:xfrm>
          <a:off x="0" y="0"/>
          <a:ext cx="0" cy="0"/>
          <a:chOff x="0" y="0"/>
          <a:chExt cx="0" cy="0"/>
        </a:xfrm>
      </p:grpSpPr>
      <p:sp>
        <p:nvSpPr>
          <p:cNvPr id="4" name="Holder 2" hidden="0"/>
          <p:cNvSpPr>
            <a:spLocks noGrp="1"/>
          </p:cNvSpPr>
          <p:nvPr isPhoto="0" userDrawn="0">
            <p:ph type="title" hasCustomPrompt="0"/>
          </p:nvPr>
        </p:nvSpPr>
        <p:spPr bwMode="auto">
          <a:xfrm>
            <a:off x="378142" y="427736"/>
            <a:ext cx="6806565" cy="1710944"/>
          </a:xfrm>
          <a:prstGeom prst="rect">
            <a:avLst/>
          </a:prstGeom>
        </p:spPr>
        <p:txBody>
          <a:bodyPr wrap="square" lIns="0" tIns="0" rIns="0" bIns="0">
            <a:spAutoFit/>
          </a:bodyPr>
          <a:lstStyle>
            <a:lvl1pPr>
              <a:defRPr/>
            </a:lvl1pPr>
          </a:lstStyle>
          <a:p>
            <a:pPr>
              <a:defRPr/>
            </a:pPr>
            <a:endParaRPr/>
          </a:p>
        </p:txBody>
      </p:sp>
      <p:sp>
        <p:nvSpPr>
          <p:cNvPr id="5" name="Holder 3" hidden="0"/>
          <p:cNvSpPr>
            <a:spLocks noGrp="1"/>
          </p:cNvSpPr>
          <p:nvPr isPhoto="0" userDrawn="0">
            <p:ph type="body" idx="1" hasCustomPrompt="0"/>
          </p:nvPr>
        </p:nvSpPr>
        <p:spPr bwMode="auto">
          <a:xfrm>
            <a:off x="378142" y="2459482"/>
            <a:ext cx="6806565" cy="7057644"/>
          </a:xfrm>
          <a:prstGeom prst="rect">
            <a:avLst/>
          </a:prstGeom>
        </p:spPr>
        <p:txBody>
          <a:bodyPr wrap="square" lIns="0" tIns="0" rIns="0" bIns="0">
            <a:spAutoFit/>
          </a:bodyPr>
          <a:lstStyle>
            <a:lvl1pPr>
              <a:defRPr/>
            </a:lvl1pPr>
          </a:lstStyle>
          <a:p>
            <a:pPr>
              <a:defRPr/>
            </a:pPr>
            <a:endParaRPr/>
          </a:p>
        </p:txBody>
      </p:sp>
      <p:sp>
        <p:nvSpPr>
          <p:cNvPr id="6" name="Holder 4" hidden="0"/>
          <p:cNvSpPr>
            <a:spLocks noGrp="1"/>
          </p:cNvSpPr>
          <p:nvPr isPhoto="0" userDrawn="0">
            <p:ph type="ftr" sz="quarter" idx="5" hasCustomPrompt="0"/>
          </p:nvPr>
        </p:nvSpPr>
        <p:spPr bwMode="auto">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pPr>
              <a:defRPr/>
            </a:pPr>
            <a:endParaRPr/>
          </a:p>
        </p:txBody>
      </p:sp>
      <p:sp>
        <p:nvSpPr>
          <p:cNvPr id="7" name="Holder 5" hidden="0"/>
          <p:cNvSpPr>
            <a:spLocks noGrp="1"/>
          </p:cNvSpPr>
          <p:nvPr isPhoto="0" userDrawn="0">
            <p:ph type="dt" sz="half" idx="6" hasCustomPrompt="0"/>
          </p:nvPr>
        </p:nvSpPr>
        <p:spPr bwMode="auto">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pPr>
              <a:defRPr/>
            </a:pPr>
            <a:fld id="{1D8BD707-D9CF-40AE-B4C6-C98DA3205C09}" type="datetimeFigureOut">
              <a:rPr lang="en-US"/>
              <a:t/>
            </a:fld>
            <a:endParaRPr lang="en-US"/>
          </a:p>
        </p:txBody>
      </p:sp>
      <p:sp>
        <p:nvSpPr>
          <p:cNvPr id="8" name="Holder 6" hidden="0"/>
          <p:cNvSpPr>
            <a:spLocks noGrp="1"/>
          </p:cNvSpPr>
          <p:nvPr isPhoto="0" userDrawn="0">
            <p:ph type="sldNum" sz="quarter" idx="7" hasCustomPrompt="0"/>
          </p:nvPr>
        </p:nvSpPr>
        <p:spPr bwMode="auto">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pPr>
              <a:defRPr/>
            </a:pPr>
            <a:fld id="{B6F15528-21DE-4FAA-801E-634DDDAF4B2B}" type="slidenum">
              <a:rPr/>
              <a:t/>
            </a:fld>
            <a:endParaRPr/>
          </a:p>
        </p:txBody>
      </p:sp>
    </p:spTree>
  </p:cSld>
  <p:clrMap accent1="accent1" accent2="accent2" accent3="accent3" accent4="accent4" accent5="accent5" accent6="accent6" bg1="lt1" bg2="lt2" folHlink="folHlink" hlink="hlink" tx1="dk1" tx2="dk2"/>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 Id="rId3" Type="http://schemas.openxmlformats.org/officeDocument/2006/relationships/image" Target="../media/image2.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s://www.ecologie.gouv.fr/dechets-marins" TargetMode="External"/><Relationship Id="rId3" Type="http://schemas.openxmlformats.org/officeDocument/2006/relationships/hyperlink" Target="https://www.ecologie.gouv.fr/sites/default/files/DGALN_plan-actions-zero-dechet-plastique_web.pdf" TargetMode="External"/><Relationship Id="rId4" Type="http://schemas.openxmlformats.org/officeDocument/2006/relationships/hyperlink" Target="https://aides-redevances.eau-loire-bretagne.fr/home/aides/appels-a-projets/reduction-des-micropolluants-et-adaptation-au-changement-clima-2.html" TargetMode="External"/><Relationship Id="rId5" Type="http://schemas.openxmlformats.org/officeDocument/2006/relationships/hyperlink" Target="https://www.youtube.com/watch?v=ZN6xc6FHppo" TargetMode="Externa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MasterSp="0" show="1">
  <p:cSld name="">
    <p:spTree>
      <p:nvGrpSpPr>
        <p:cNvPr id="1" name="" hidden="0"/>
        <p:cNvGrpSpPr/>
        <p:nvPr isPhoto="0" userDrawn="0"/>
      </p:nvGrpSpPr>
      <p:grpSpPr bwMode="auto">
        <a:xfrm>
          <a:off x="0" y="0"/>
          <a:ext cx="0" cy="0"/>
          <a:chOff x="0" y="0"/>
          <a:chExt cx="0" cy="0"/>
        </a:xfrm>
      </p:grpSpPr>
      <p:grpSp>
        <p:nvGrpSpPr>
          <p:cNvPr id="4" name="object 2" hidden="0"/>
          <p:cNvGrpSpPr/>
          <p:nvPr isPhoto="0" userDrawn="0"/>
        </p:nvGrpSpPr>
        <p:grpSpPr bwMode="auto">
          <a:xfrm>
            <a:off x="158242" y="0"/>
            <a:ext cx="7409180" cy="959485"/>
            <a:chOff x="158242" y="0"/>
            <a:chExt cx="7409180" cy="959485"/>
          </a:xfrm>
        </p:grpSpPr>
        <p:sp>
          <p:nvSpPr>
            <p:cNvPr id="5" name="object 3" hidden="0"/>
            <p:cNvSpPr/>
            <p:nvPr isPhoto="0" userDrawn="0"/>
          </p:nvSpPr>
          <p:spPr bwMode="auto">
            <a:xfrm>
              <a:off x="164592" y="4570"/>
              <a:ext cx="7396480" cy="946785"/>
            </a:xfrm>
            <a:custGeom>
              <a:avLst/>
              <a:gdLst/>
              <a:ahLst/>
              <a:cxnLst/>
              <a:rect l="l" t="t" r="r" b="b"/>
              <a:pathLst>
                <a:path w="7396480" h="946785" fill="norm" stroke="1" extrusionOk="0">
                  <a:moveTo>
                    <a:pt x="7395972" y="0"/>
                  </a:moveTo>
                  <a:lnTo>
                    <a:pt x="0" y="0"/>
                  </a:lnTo>
                  <a:lnTo>
                    <a:pt x="74764" y="58144"/>
                  </a:lnTo>
                  <a:lnTo>
                    <a:pt x="186195" y="143509"/>
                  </a:lnTo>
                  <a:lnTo>
                    <a:pt x="246906" y="188821"/>
                  </a:lnTo>
                  <a:lnTo>
                    <a:pt x="310925" y="235455"/>
                  </a:lnTo>
                  <a:lnTo>
                    <a:pt x="344168" y="259165"/>
                  </a:lnTo>
                  <a:lnTo>
                    <a:pt x="378233" y="283085"/>
                  </a:lnTo>
                  <a:lnTo>
                    <a:pt x="413115" y="307173"/>
                  </a:lnTo>
                  <a:lnTo>
                    <a:pt x="448814" y="331388"/>
                  </a:lnTo>
                  <a:lnTo>
                    <a:pt x="485327" y="355691"/>
                  </a:lnTo>
                  <a:lnTo>
                    <a:pt x="522652" y="380040"/>
                  </a:lnTo>
                  <a:lnTo>
                    <a:pt x="560786" y="404395"/>
                  </a:lnTo>
                  <a:lnTo>
                    <a:pt x="599728" y="428716"/>
                  </a:lnTo>
                  <a:lnTo>
                    <a:pt x="639475" y="452963"/>
                  </a:lnTo>
                  <a:lnTo>
                    <a:pt x="680026" y="477093"/>
                  </a:lnTo>
                  <a:lnTo>
                    <a:pt x="721377" y="501068"/>
                  </a:lnTo>
                  <a:lnTo>
                    <a:pt x="763528" y="524847"/>
                  </a:lnTo>
                  <a:lnTo>
                    <a:pt x="806476" y="548388"/>
                  </a:lnTo>
                  <a:lnTo>
                    <a:pt x="850218" y="571652"/>
                  </a:lnTo>
                  <a:lnTo>
                    <a:pt x="894753" y="594598"/>
                  </a:lnTo>
                  <a:lnTo>
                    <a:pt x="940078" y="617186"/>
                  </a:lnTo>
                  <a:lnTo>
                    <a:pt x="986192" y="639375"/>
                  </a:lnTo>
                  <a:lnTo>
                    <a:pt x="1033091" y="661124"/>
                  </a:lnTo>
                  <a:lnTo>
                    <a:pt x="1080775" y="682393"/>
                  </a:lnTo>
                  <a:lnTo>
                    <a:pt x="1129241" y="703141"/>
                  </a:lnTo>
                  <a:lnTo>
                    <a:pt x="1178487" y="723329"/>
                  </a:lnTo>
                  <a:lnTo>
                    <a:pt x="1228510" y="742915"/>
                  </a:lnTo>
                  <a:lnTo>
                    <a:pt x="1279308" y="761858"/>
                  </a:lnTo>
                  <a:lnTo>
                    <a:pt x="1330880" y="780120"/>
                  </a:lnTo>
                  <a:lnTo>
                    <a:pt x="1383223" y="797658"/>
                  </a:lnTo>
                  <a:lnTo>
                    <a:pt x="1436335" y="814432"/>
                  </a:lnTo>
                  <a:lnTo>
                    <a:pt x="1490214" y="830402"/>
                  </a:lnTo>
                  <a:lnTo>
                    <a:pt x="1544858" y="845528"/>
                  </a:lnTo>
                  <a:lnTo>
                    <a:pt x="1600264" y="859768"/>
                  </a:lnTo>
                  <a:lnTo>
                    <a:pt x="1656431" y="873083"/>
                  </a:lnTo>
                  <a:lnTo>
                    <a:pt x="1713357" y="885432"/>
                  </a:lnTo>
                  <a:lnTo>
                    <a:pt x="1771038" y="896773"/>
                  </a:lnTo>
                  <a:lnTo>
                    <a:pt x="1829474" y="907068"/>
                  </a:lnTo>
                  <a:lnTo>
                    <a:pt x="1888661" y="916275"/>
                  </a:lnTo>
                  <a:lnTo>
                    <a:pt x="1948598" y="924353"/>
                  </a:lnTo>
                  <a:lnTo>
                    <a:pt x="2009283" y="931263"/>
                  </a:lnTo>
                  <a:lnTo>
                    <a:pt x="2070714" y="936963"/>
                  </a:lnTo>
                  <a:lnTo>
                    <a:pt x="2132887" y="941414"/>
                  </a:lnTo>
                  <a:lnTo>
                    <a:pt x="2195802" y="944574"/>
                  </a:lnTo>
                  <a:lnTo>
                    <a:pt x="2259457" y="946403"/>
                  </a:lnTo>
                  <a:lnTo>
                    <a:pt x="7395972" y="946403"/>
                  </a:lnTo>
                  <a:lnTo>
                    <a:pt x="7395972" y="0"/>
                  </a:lnTo>
                  <a:close/>
                </a:path>
              </a:pathLst>
            </a:custGeom>
            <a:solidFill>
              <a:srgbClr val="018775"/>
            </a:solidFill>
          </p:spPr>
          <p:txBody>
            <a:bodyPr wrap="square" lIns="0" tIns="0" rIns="0" bIns="0" rtlCol="0"/>
            <a:lstStyle/>
            <a:p>
              <a:pPr>
                <a:defRPr/>
              </a:pPr>
              <a:endParaRPr/>
            </a:p>
          </p:txBody>
        </p:sp>
        <p:sp>
          <p:nvSpPr>
            <p:cNvPr id="6" name="object 4" hidden="0"/>
            <p:cNvSpPr/>
            <p:nvPr isPhoto="0" userDrawn="0"/>
          </p:nvSpPr>
          <p:spPr bwMode="auto">
            <a:xfrm>
              <a:off x="164592" y="4570"/>
              <a:ext cx="7396480" cy="946785"/>
            </a:xfrm>
            <a:custGeom>
              <a:avLst/>
              <a:gdLst/>
              <a:ahLst/>
              <a:cxnLst/>
              <a:rect l="l" t="t" r="r" b="b"/>
              <a:pathLst>
                <a:path w="7396480" h="946785" fill="norm" stroke="1" extrusionOk="0">
                  <a:moveTo>
                    <a:pt x="7395972" y="946403"/>
                  </a:moveTo>
                  <a:lnTo>
                    <a:pt x="2259457" y="946403"/>
                  </a:lnTo>
                  <a:lnTo>
                    <a:pt x="2195802" y="944574"/>
                  </a:lnTo>
                  <a:lnTo>
                    <a:pt x="2132887" y="941414"/>
                  </a:lnTo>
                  <a:lnTo>
                    <a:pt x="2070714" y="936963"/>
                  </a:lnTo>
                  <a:lnTo>
                    <a:pt x="2009283" y="931263"/>
                  </a:lnTo>
                  <a:lnTo>
                    <a:pt x="1948598" y="924353"/>
                  </a:lnTo>
                  <a:lnTo>
                    <a:pt x="1888661" y="916275"/>
                  </a:lnTo>
                  <a:lnTo>
                    <a:pt x="1829474" y="907068"/>
                  </a:lnTo>
                  <a:lnTo>
                    <a:pt x="1771038" y="896773"/>
                  </a:lnTo>
                  <a:lnTo>
                    <a:pt x="1713357" y="885432"/>
                  </a:lnTo>
                  <a:lnTo>
                    <a:pt x="1656431" y="873083"/>
                  </a:lnTo>
                  <a:lnTo>
                    <a:pt x="1600264" y="859768"/>
                  </a:lnTo>
                  <a:lnTo>
                    <a:pt x="1544858" y="845528"/>
                  </a:lnTo>
                  <a:lnTo>
                    <a:pt x="1490214" y="830402"/>
                  </a:lnTo>
                  <a:lnTo>
                    <a:pt x="1436335" y="814432"/>
                  </a:lnTo>
                  <a:lnTo>
                    <a:pt x="1383223" y="797658"/>
                  </a:lnTo>
                  <a:lnTo>
                    <a:pt x="1330880" y="780120"/>
                  </a:lnTo>
                  <a:lnTo>
                    <a:pt x="1279308" y="761858"/>
                  </a:lnTo>
                  <a:lnTo>
                    <a:pt x="1228510" y="742915"/>
                  </a:lnTo>
                  <a:lnTo>
                    <a:pt x="1178487" y="723329"/>
                  </a:lnTo>
                  <a:lnTo>
                    <a:pt x="1129241" y="703141"/>
                  </a:lnTo>
                  <a:lnTo>
                    <a:pt x="1080775" y="682393"/>
                  </a:lnTo>
                  <a:lnTo>
                    <a:pt x="1033091" y="661124"/>
                  </a:lnTo>
                  <a:lnTo>
                    <a:pt x="986192" y="639375"/>
                  </a:lnTo>
                  <a:lnTo>
                    <a:pt x="940078" y="617186"/>
                  </a:lnTo>
                  <a:lnTo>
                    <a:pt x="894753" y="594598"/>
                  </a:lnTo>
                  <a:lnTo>
                    <a:pt x="850218" y="571652"/>
                  </a:lnTo>
                  <a:lnTo>
                    <a:pt x="806476" y="548388"/>
                  </a:lnTo>
                  <a:lnTo>
                    <a:pt x="763528" y="524847"/>
                  </a:lnTo>
                  <a:lnTo>
                    <a:pt x="721377" y="501068"/>
                  </a:lnTo>
                  <a:lnTo>
                    <a:pt x="680026" y="477093"/>
                  </a:lnTo>
                  <a:lnTo>
                    <a:pt x="639475" y="452963"/>
                  </a:lnTo>
                  <a:lnTo>
                    <a:pt x="599728" y="428716"/>
                  </a:lnTo>
                  <a:lnTo>
                    <a:pt x="560786" y="404395"/>
                  </a:lnTo>
                  <a:lnTo>
                    <a:pt x="522652" y="380040"/>
                  </a:lnTo>
                  <a:lnTo>
                    <a:pt x="485327" y="355691"/>
                  </a:lnTo>
                  <a:lnTo>
                    <a:pt x="448814" y="331388"/>
                  </a:lnTo>
                  <a:lnTo>
                    <a:pt x="413115" y="307173"/>
                  </a:lnTo>
                  <a:lnTo>
                    <a:pt x="378233" y="283085"/>
                  </a:lnTo>
                  <a:lnTo>
                    <a:pt x="344168" y="259165"/>
                  </a:lnTo>
                  <a:lnTo>
                    <a:pt x="310925" y="235455"/>
                  </a:lnTo>
                  <a:lnTo>
                    <a:pt x="278503" y="211993"/>
                  </a:lnTo>
                  <a:lnTo>
                    <a:pt x="246906" y="188821"/>
                  </a:lnTo>
                  <a:lnTo>
                    <a:pt x="216136" y="165980"/>
                  </a:lnTo>
                  <a:lnTo>
                    <a:pt x="157086" y="121450"/>
                  </a:lnTo>
                  <a:lnTo>
                    <a:pt x="101368" y="78727"/>
                  </a:lnTo>
                  <a:lnTo>
                    <a:pt x="49000" y="38135"/>
                  </a:lnTo>
                  <a:lnTo>
                    <a:pt x="0" y="0"/>
                  </a:lnTo>
                  <a:lnTo>
                    <a:pt x="7395972" y="0"/>
                  </a:lnTo>
                </a:path>
              </a:pathLst>
            </a:custGeom>
            <a:grpFill/>
            <a:ln w="12192">
              <a:solidFill>
                <a:srgbClr val="525252"/>
              </a:solidFill>
            </a:ln>
          </p:spPr>
          <p:txBody>
            <a:bodyPr wrap="square" lIns="0" tIns="0" rIns="0" bIns="0" rtlCol="0"/>
            <a:lstStyle/>
            <a:p>
              <a:pPr>
                <a:defRPr/>
              </a:pPr>
              <a:endParaRPr/>
            </a:p>
          </p:txBody>
        </p:sp>
      </p:grpSp>
      <p:sp>
        <p:nvSpPr>
          <p:cNvPr id="7" name="object 5" hidden="0"/>
          <p:cNvSpPr>
            <a:spLocks noAdjustHandles="0" noChangeArrowheads="0"/>
          </p:cNvSpPr>
          <p:nvPr isPhoto="0" userDrawn="0"/>
        </p:nvSpPr>
        <p:spPr bwMode="auto">
          <a:xfrm>
            <a:off x="1481071" y="129030"/>
            <a:ext cx="4926089" cy="439455"/>
          </a:xfrm>
          <a:prstGeom prst="rect">
            <a:avLst/>
          </a:prstGeom>
        </p:spPr>
        <p:txBody>
          <a:bodyPr vert="horz" wrap="square" lIns="0" tIns="12700" rIns="0" bIns="0" rtlCol="0">
            <a:spAutoFit/>
          </a:bodyPr>
          <a:lstStyle/>
          <a:p>
            <a:pPr marL="12700">
              <a:lnSpc>
                <a:spcPct val="100000"/>
              </a:lnSpc>
              <a:spcBef>
                <a:spcPts val="100"/>
              </a:spcBef>
              <a:defRPr/>
            </a:pPr>
            <a:r>
              <a:rPr sz="1400" b="1" spc="-5">
                <a:solidFill>
                  <a:srgbClr val="FFFFFF"/>
                </a:solidFill>
                <a:latin typeface="Calibri"/>
                <a:cs typeface="Calibri"/>
              </a:rPr>
              <a:t>TM</a:t>
            </a:r>
            <a:r>
              <a:rPr sz="1400" b="1" spc="-35">
                <a:solidFill>
                  <a:srgbClr val="FFFFFF"/>
                </a:solidFill>
                <a:latin typeface="Calibri"/>
                <a:cs typeface="Calibri"/>
              </a:rPr>
              <a:t>9 </a:t>
            </a:r>
            <a:r>
              <a:rPr sz="1400" b="1">
                <a:solidFill>
                  <a:srgbClr val="FFFFFF"/>
                </a:solidFill>
                <a:latin typeface="Calibri"/>
                <a:cs typeface="Calibri"/>
              </a:rPr>
              <a:t>–</a:t>
            </a:r>
            <a:r>
              <a:rPr sz="1400" b="1" spc="-30">
                <a:solidFill>
                  <a:srgbClr val="FFFFFF"/>
                </a:solidFill>
                <a:latin typeface="Calibri"/>
                <a:cs typeface="Calibri"/>
              </a:rPr>
              <a:t> </a:t>
            </a:r>
            <a:r>
              <a:rPr lang="fr-FR" sz="1400" b="1" spc="-30">
                <a:solidFill>
                  <a:srgbClr val="FFFFFF"/>
                </a:solidFill>
                <a:latin typeface="Calibri"/>
                <a:cs typeface="Calibri"/>
              </a:rPr>
              <a:t>LUTTE CONTRE LES DECHETS DANS LES RESEAUX D’ASSAINISSEMENT ET D’EAUX PLUVIALES</a:t>
            </a:r>
            <a:endParaRPr sz="1400">
              <a:latin typeface="Calibri"/>
              <a:cs typeface="Calibri"/>
            </a:endParaRPr>
          </a:p>
        </p:txBody>
      </p:sp>
      <p:graphicFrame>
        <p:nvGraphicFramePr>
          <p:cNvPr id="8" name="object 6" hidden="0"/>
          <p:cNvGraphicFramePr>
            <a:graphicFrameLocks xmlns:a="http://schemas.openxmlformats.org/drawingml/2006/main" noGrp="1"/>
          </p:cNvGraphicFramePr>
          <p:nvPr isPhoto="0" userDrawn="0"/>
        </p:nvGraphicFramePr>
        <p:xfrm>
          <a:off x="0" y="1103375"/>
          <a:ext cx="7538717" cy="966725"/>
        </p:xfrm>
        <a:graphic>
          <a:graphicData uri="http://schemas.openxmlformats.org/drawingml/2006/table">
            <a:tbl>
              <a:tblPr firstRow="1" firstCol="0" lastRow="0" lastCol="0" bandRow="1" bandCol="0">
                <a:tableStyleId>{4F99843D-4551-3887-CCED-7F90057993D8}</a:tableStyleId>
              </a:tblPr>
              <a:tblGrid>
                <a:gridCol w="1797050"/>
                <a:gridCol w="2133600"/>
                <a:gridCol w="3608068"/>
              </a:tblGrid>
              <a:tr h="353779">
                <a:tc>
                  <a:txBody>
                    <a:bodyPr/>
                    <a:p>
                      <a:pPr marL="62230" marR="259715">
                        <a:lnSpc>
                          <a:spcPct val="101699"/>
                        </a:lnSpc>
                        <a:spcBef>
                          <a:spcPts val="40"/>
                        </a:spcBef>
                        <a:defRPr/>
                      </a:pPr>
                      <a:r>
                        <a:rPr sz="900" b="1" spc="-5">
                          <a:latin typeface="Calibri"/>
                          <a:cs typeface="Calibri"/>
                        </a:rPr>
                        <a:t>Habitats</a:t>
                      </a:r>
                      <a:r>
                        <a:rPr sz="900" b="1" spc="-40">
                          <a:latin typeface="Calibri"/>
                          <a:cs typeface="Calibri"/>
                        </a:rPr>
                        <a:t> </a:t>
                      </a:r>
                      <a:r>
                        <a:rPr sz="900" b="1" spc="-5">
                          <a:latin typeface="Calibri"/>
                          <a:cs typeface="Calibri"/>
                        </a:rPr>
                        <a:t>d’intérêt </a:t>
                      </a:r>
                      <a:r>
                        <a:rPr sz="900" b="1" spc="-190">
                          <a:latin typeface="Calibri"/>
                          <a:cs typeface="Calibri"/>
                        </a:rPr>
                        <a:t> </a:t>
                      </a:r>
                      <a:r>
                        <a:rPr sz="900" b="1" spc="-5">
                          <a:latin typeface="Calibri"/>
                          <a:cs typeface="Calibri"/>
                        </a:rPr>
                        <a:t>communautaire </a:t>
                      </a:r>
                      <a:r>
                        <a:rPr sz="900" b="1" spc="-5">
                          <a:latin typeface="Calibri"/>
                          <a:cs typeface="Calibri"/>
                        </a:rPr>
                        <a:t>concernés</a:t>
                      </a:r>
                      <a:endParaRPr sz="900">
                        <a:latin typeface="Calibri"/>
                        <a:cs typeface="Calibri"/>
                      </a:endParaRPr>
                    </a:p>
                  </a:txBody>
                  <a:tcPr marL="0" marR="0" marT="5080" marB="0">
                    <a:lnL w="3175" algn="ctr">
                      <a:solidFill>
                        <a:srgbClr val="7A7A7A"/>
                      </a:solidFill>
                    </a:lnL>
                    <a:lnR w="6350" algn="ctr">
                      <a:solidFill>
                        <a:srgbClr val="7A7A7A"/>
                      </a:solidFill>
                    </a:lnR>
                    <a:lnT w="6350" algn="ctr">
                      <a:solidFill>
                        <a:srgbClr val="7A7A7A"/>
                      </a:solidFill>
                    </a:lnT>
                    <a:lnB w="6350" algn="ctr">
                      <a:solidFill>
                        <a:srgbClr val="7A7A7A"/>
                      </a:solidFill>
                    </a:lnB>
                    <a:solidFill>
                      <a:srgbClr val="D4F3E9"/>
                    </a:solidFill>
                  </a:tcPr>
                </a:tc>
                <a:tc gridSpan="2">
                  <a:txBody>
                    <a:bodyPr/>
                    <a:p>
                      <a:pPr marL="63500">
                        <a:lnSpc>
                          <a:spcPct val="100000"/>
                        </a:lnSpc>
                        <a:spcBef>
                          <a:spcPts val="60"/>
                        </a:spcBef>
                        <a:defRPr/>
                      </a:pPr>
                      <a:r>
                        <a:rPr lang="fr-FR" sz="900" b="0" spc="-5">
                          <a:latin typeface="Calibri"/>
                          <a:cs typeface="Calibri"/>
                        </a:rPr>
                        <a:t>Tous les habitats marins et terrestres</a:t>
                      </a:r>
                      <a:endParaRPr sz="900" b="0">
                        <a:latin typeface="Calibri"/>
                        <a:cs typeface="Calibri"/>
                      </a:endParaRPr>
                    </a:p>
                  </a:txBody>
                  <a:tcPr marL="0" marR="0" marT="7620" marB="0">
                    <a:lnL w="6350" algn="ctr">
                      <a:solidFill>
                        <a:srgbClr val="7A7A7A"/>
                      </a:solidFill>
                    </a:lnL>
                    <a:lnR w="28575" algn="ctr">
                      <a:solidFill>
                        <a:srgbClr val="C8C8C8"/>
                      </a:solidFill>
                    </a:lnR>
                    <a:lnT w="6350" algn="ctr">
                      <a:solidFill>
                        <a:srgbClr val="7A7A7A"/>
                      </a:solidFill>
                    </a:lnT>
                    <a:lnB w="6350" algn="ctr">
                      <a:solidFill>
                        <a:srgbClr val="7A7A7A"/>
                      </a:solidFill>
                    </a:lnB>
                    <a:solidFill>
                      <a:srgbClr val="D4F3E9"/>
                    </a:solidFill>
                  </a:tcPr>
                </a:tc>
                <a:tc hMerge="1">
                  <a:txBody>
                    <a:bodyPr/>
                    <a:p>
                      <a:endParaRPr/>
                    </a:p>
                  </a:txBody>
                </a:tc>
              </a:tr>
              <a:tr h="377430">
                <a:tc>
                  <a:txBody>
                    <a:bodyPr/>
                    <a:p>
                      <a:pPr marL="62230" marR="287020">
                        <a:lnSpc>
                          <a:spcPct val="101699"/>
                        </a:lnSpc>
                        <a:spcBef>
                          <a:spcPts val="25"/>
                        </a:spcBef>
                        <a:defRPr/>
                      </a:pPr>
                      <a:r>
                        <a:rPr sz="900" b="1" spc="-5">
                          <a:latin typeface="Calibri"/>
                          <a:cs typeface="Calibri"/>
                        </a:rPr>
                        <a:t>Espèces</a:t>
                      </a:r>
                      <a:r>
                        <a:rPr sz="900" b="1" spc="-40">
                          <a:latin typeface="Calibri"/>
                          <a:cs typeface="Calibri"/>
                        </a:rPr>
                        <a:t> </a:t>
                      </a:r>
                      <a:r>
                        <a:rPr sz="900" b="1" spc="-5">
                          <a:latin typeface="Calibri"/>
                          <a:cs typeface="Calibri"/>
                        </a:rPr>
                        <a:t>d’intérêt </a:t>
                      </a:r>
                      <a:r>
                        <a:rPr sz="900" b="1" spc="-190">
                          <a:latin typeface="Calibri"/>
                          <a:cs typeface="Calibri"/>
                        </a:rPr>
                        <a:t> </a:t>
                      </a:r>
                      <a:r>
                        <a:rPr sz="900" b="1" spc="-5">
                          <a:latin typeface="Calibri"/>
                          <a:cs typeface="Calibri"/>
                        </a:rPr>
                        <a:t>communautaire </a:t>
                      </a:r>
                      <a:r>
                        <a:rPr sz="900" b="1" spc="-5">
                          <a:latin typeface="Calibri"/>
                          <a:cs typeface="Calibri"/>
                        </a:rPr>
                        <a:t>concernées</a:t>
                      </a:r>
                      <a:endParaRPr sz="900">
                        <a:latin typeface="Calibri"/>
                        <a:cs typeface="Calibri"/>
                      </a:endParaRPr>
                    </a:p>
                  </a:txBody>
                  <a:tcPr marL="0" marR="0" marT="3175" marB="0">
                    <a:lnL w="3175" algn="ctr">
                      <a:solidFill>
                        <a:srgbClr val="7A7A7A"/>
                      </a:solidFill>
                    </a:lnL>
                    <a:lnR w="6350" algn="ctr">
                      <a:solidFill>
                        <a:srgbClr val="7A7A7A"/>
                      </a:solidFill>
                    </a:lnR>
                    <a:lnT w="6350" algn="ctr">
                      <a:solidFill>
                        <a:srgbClr val="7A7A7A"/>
                      </a:solidFill>
                    </a:lnT>
                    <a:lnB w="6350" algn="ctr">
                      <a:solidFill>
                        <a:srgbClr val="7A7A7A"/>
                      </a:solidFill>
                    </a:lnB>
                  </a:tcPr>
                </a:tc>
                <a:tc>
                  <a:txBody>
                    <a:bodyPr/>
                    <a:p>
                      <a:pPr marL="63500">
                        <a:lnSpc>
                          <a:spcPct val="100000"/>
                        </a:lnSpc>
                        <a:spcBef>
                          <a:spcPts val="45"/>
                        </a:spcBef>
                        <a:defRPr/>
                      </a:pPr>
                      <a:r>
                        <a:rPr lang="fr-FR" sz="900" b="0" spc="-5">
                          <a:latin typeface="Calibri"/>
                          <a:cs typeface="Calibri"/>
                        </a:rPr>
                        <a:t>Toutes</a:t>
                      </a:r>
                      <a:r>
                        <a:rPr lang="fr-FR" sz="900" b="0" spc="-5">
                          <a:latin typeface="Calibri"/>
                          <a:cs typeface="Calibri"/>
                        </a:rPr>
                        <a:t> les espèces marines et terrestres</a:t>
                      </a:r>
                      <a:endParaRPr sz="900" b="0">
                        <a:latin typeface="Calibri"/>
                        <a:cs typeface="Calibri"/>
                      </a:endParaRPr>
                    </a:p>
                  </a:txBody>
                  <a:tcPr marL="0" marR="0" marT="5715" marB="0">
                    <a:lnL w="6350" algn="ctr">
                      <a:solidFill>
                        <a:srgbClr val="7A7A7A"/>
                      </a:solidFill>
                    </a:lnL>
                    <a:lnT w="6350" algn="ctr">
                      <a:solidFill>
                        <a:srgbClr val="7A7A7A"/>
                      </a:solidFill>
                    </a:lnT>
                    <a:lnB w="6350" algn="ctr">
                      <a:solidFill>
                        <a:srgbClr val="7A7A7A"/>
                      </a:solidFill>
                    </a:lnB>
                  </a:tcPr>
                </a:tc>
                <a:tc>
                  <a:txBody>
                    <a:bodyPr/>
                    <a:p>
                      <a:pPr marL="1020444">
                        <a:lnSpc>
                          <a:spcPct val="100000"/>
                        </a:lnSpc>
                        <a:spcBef>
                          <a:spcPts val="45"/>
                        </a:spcBef>
                        <a:defRPr/>
                      </a:pPr>
                      <a:endParaRPr sz="900">
                        <a:latin typeface="Calibri"/>
                        <a:cs typeface="Calibri"/>
                      </a:endParaRPr>
                    </a:p>
                  </a:txBody>
                  <a:tcPr marL="0" marR="0" marT="5715" marB="0">
                    <a:lnR w="6350" algn="ctr">
                      <a:solidFill>
                        <a:srgbClr val="7A7A7A"/>
                      </a:solidFill>
                    </a:lnR>
                    <a:lnT w="6350" algn="ctr">
                      <a:solidFill>
                        <a:srgbClr val="7A7A7A"/>
                      </a:solidFill>
                    </a:lnT>
                    <a:lnB w="6350" algn="ctr">
                      <a:solidFill>
                        <a:srgbClr val="7A7A7A"/>
                      </a:solidFill>
                    </a:lnB>
                  </a:tcPr>
                </a:tc>
              </a:tr>
              <a:tr h="235516">
                <a:tc>
                  <a:txBody>
                    <a:bodyPr/>
                    <a:p>
                      <a:pPr marL="62230">
                        <a:lnSpc>
                          <a:spcPct val="100000"/>
                        </a:lnSpc>
                        <a:spcBef>
                          <a:spcPts val="45"/>
                        </a:spcBef>
                        <a:defRPr/>
                      </a:pPr>
                      <a:r>
                        <a:rPr sz="900" b="1" spc="-5">
                          <a:latin typeface="Calibri"/>
                          <a:cs typeface="Calibri"/>
                        </a:rPr>
                        <a:t>Secteur</a:t>
                      </a:r>
                      <a:r>
                        <a:rPr sz="900" b="1" spc="-25">
                          <a:latin typeface="Calibri"/>
                          <a:cs typeface="Calibri"/>
                        </a:rPr>
                        <a:t> </a:t>
                      </a:r>
                      <a:r>
                        <a:rPr sz="900" b="1" spc="-5">
                          <a:latin typeface="Calibri"/>
                          <a:cs typeface="Calibri"/>
                        </a:rPr>
                        <a:t>concerné</a:t>
                      </a:r>
                      <a:endParaRPr sz="900">
                        <a:latin typeface="Calibri"/>
                        <a:cs typeface="Calibri"/>
                      </a:endParaRPr>
                    </a:p>
                  </a:txBody>
                  <a:tcPr marL="0" marR="0" marT="5715" marB="0">
                    <a:lnL w="3175" algn="ctr">
                      <a:solidFill>
                        <a:srgbClr val="7A7A7A"/>
                      </a:solidFill>
                    </a:lnL>
                    <a:lnR w="6350" algn="ctr">
                      <a:solidFill>
                        <a:srgbClr val="7A7A7A"/>
                      </a:solidFill>
                    </a:lnR>
                    <a:lnT w="6350" algn="ctr">
                      <a:solidFill>
                        <a:srgbClr val="7A7A7A"/>
                      </a:solidFill>
                    </a:lnT>
                    <a:lnB w="6350" algn="ctr">
                      <a:solidFill>
                        <a:srgbClr val="7A7A7A"/>
                      </a:solidFill>
                    </a:lnB>
                    <a:solidFill>
                      <a:srgbClr val="D4F3E9"/>
                    </a:solidFill>
                  </a:tcPr>
                </a:tc>
                <a:tc gridSpan="2">
                  <a:txBody>
                    <a:bodyPr/>
                    <a:p>
                      <a:pPr marL="63500">
                        <a:lnSpc>
                          <a:spcPct val="100000"/>
                        </a:lnSpc>
                        <a:spcBef>
                          <a:spcPts val="45"/>
                        </a:spcBef>
                        <a:defRPr/>
                      </a:pPr>
                      <a:r>
                        <a:rPr lang="fr-FR" sz="900" b="0" spc="-5">
                          <a:latin typeface="+mn-lt"/>
                          <a:cs typeface="Calibri"/>
                        </a:rPr>
                        <a:t>Ensemble</a:t>
                      </a:r>
                      <a:r>
                        <a:rPr lang="fr-FR" sz="900" b="0" spc="-5">
                          <a:latin typeface="+mn-lt"/>
                          <a:cs typeface="Calibri"/>
                        </a:rPr>
                        <a:t> du site Natura 2000</a:t>
                      </a:r>
                      <a:endParaRPr lang="fr-FR" sz="900" b="0">
                        <a:latin typeface="+mn-lt"/>
                        <a:cs typeface="Calibri"/>
                      </a:endParaRPr>
                    </a:p>
                  </a:txBody>
                  <a:tcPr marL="0" marR="0" marT="0" marB="0">
                    <a:lnL w="6350" algn="ctr">
                      <a:solidFill>
                        <a:srgbClr val="7A7A7A"/>
                      </a:solidFill>
                    </a:lnL>
                    <a:lnR w="28575" algn="ctr">
                      <a:solidFill>
                        <a:srgbClr val="C8C8C8"/>
                      </a:solidFill>
                    </a:lnR>
                    <a:lnT w="6350" algn="ctr">
                      <a:solidFill>
                        <a:srgbClr val="7A7A7A"/>
                      </a:solidFill>
                    </a:lnT>
                    <a:lnB w="6350" algn="ctr">
                      <a:solidFill>
                        <a:srgbClr val="7A7A7A"/>
                      </a:solidFill>
                    </a:lnB>
                    <a:solidFill>
                      <a:srgbClr val="D4F3E9"/>
                    </a:solidFill>
                  </a:tcPr>
                </a:tc>
                <a:tc hMerge="1">
                  <a:txBody>
                    <a:bodyPr/>
                    <a:p>
                      <a:endParaRPr/>
                    </a:p>
                  </a:txBody>
                </a:tc>
              </a:tr>
            </a:tbl>
          </a:graphicData>
        </a:graphic>
      </p:graphicFrame>
      <p:graphicFrame>
        <p:nvGraphicFramePr>
          <p:cNvPr id="9" name="object 7" hidden="0"/>
          <p:cNvGraphicFramePr>
            <a:graphicFrameLocks xmlns:a="http://schemas.openxmlformats.org/drawingml/2006/main" noGrp="1"/>
          </p:cNvGraphicFramePr>
          <p:nvPr isPhoto="0" userDrawn="0"/>
        </p:nvGraphicFramePr>
        <p:xfrm>
          <a:off x="0" y="2146300"/>
          <a:ext cx="7554595" cy="1534286"/>
        </p:xfrm>
        <a:graphic>
          <a:graphicData uri="http://schemas.openxmlformats.org/drawingml/2006/table">
            <a:tbl>
              <a:tblPr firstRow="1" firstCol="0" lastRow="0" lastCol="0" bandRow="1" bandCol="0">
                <a:tableStyleId>{4F99843D-4551-3887-CCED-7F90057993D8}</a:tableStyleId>
              </a:tblPr>
              <a:tblGrid>
                <a:gridCol w="1835150"/>
                <a:gridCol w="5719445"/>
              </a:tblGrid>
              <a:tr h="218694">
                <a:tc>
                  <a:txBody>
                    <a:bodyPr/>
                    <a:p>
                      <a:pPr>
                        <a:lnSpc>
                          <a:spcPct val="100000"/>
                        </a:lnSpc>
                        <a:defRPr/>
                      </a:pPr>
                      <a:endParaRPr sz="1000">
                        <a:latin typeface="Times New Roman"/>
                        <a:cs typeface="Times New Roman"/>
                      </a:endParaRPr>
                    </a:p>
                  </a:txBody>
                  <a:tcPr marL="0" marR="0" marT="0" marB="0">
                    <a:solidFill>
                      <a:srgbClr val="01B199"/>
                    </a:solidFill>
                  </a:tcPr>
                </a:tc>
                <a:tc>
                  <a:txBody>
                    <a:bodyPr/>
                    <a:p>
                      <a:pPr marL="68580">
                        <a:lnSpc>
                          <a:spcPts val="1420"/>
                        </a:lnSpc>
                        <a:defRPr/>
                      </a:pPr>
                      <a:r>
                        <a:rPr sz="1200" b="1" spc="-5">
                          <a:solidFill>
                            <a:srgbClr val="FFFFFF"/>
                          </a:solidFill>
                          <a:latin typeface="Calibri"/>
                          <a:cs typeface="Calibri"/>
                        </a:rPr>
                        <a:t>Lien</a:t>
                      </a:r>
                      <a:r>
                        <a:rPr sz="1200" b="1" spc="5">
                          <a:solidFill>
                            <a:srgbClr val="FFFFFF"/>
                          </a:solidFill>
                          <a:latin typeface="Calibri"/>
                          <a:cs typeface="Calibri"/>
                        </a:rPr>
                        <a:t> </a:t>
                      </a:r>
                      <a:r>
                        <a:rPr sz="1200" b="1" spc="-5">
                          <a:solidFill>
                            <a:srgbClr val="FFFFFF"/>
                          </a:solidFill>
                          <a:latin typeface="Calibri"/>
                          <a:cs typeface="Calibri"/>
                        </a:rPr>
                        <a:t>avec</a:t>
                      </a:r>
                      <a:r>
                        <a:rPr sz="1200" b="1">
                          <a:solidFill>
                            <a:srgbClr val="FFFFFF"/>
                          </a:solidFill>
                          <a:latin typeface="Calibri"/>
                          <a:cs typeface="Calibri"/>
                        </a:rPr>
                        <a:t> </a:t>
                      </a:r>
                      <a:r>
                        <a:rPr sz="1200" b="1" spc="-5">
                          <a:solidFill>
                            <a:srgbClr val="FFFFFF"/>
                          </a:solidFill>
                          <a:latin typeface="Calibri"/>
                          <a:cs typeface="Calibri"/>
                        </a:rPr>
                        <a:t>les</a:t>
                      </a:r>
                      <a:r>
                        <a:rPr sz="1200" b="1" spc="5">
                          <a:solidFill>
                            <a:srgbClr val="FFFFFF"/>
                          </a:solidFill>
                          <a:latin typeface="Calibri"/>
                          <a:cs typeface="Calibri"/>
                        </a:rPr>
                        <a:t> </a:t>
                      </a:r>
                      <a:r>
                        <a:rPr sz="1200" b="1" spc="-5">
                          <a:solidFill>
                            <a:srgbClr val="FFFFFF"/>
                          </a:solidFill>
                          <a:latin typeface="Calibri"/>
                          <a:cs typeface="Calibri"/>
                        </a:rPr>
                        <a:t>objectifs</a:t>
                      </a:r>
                      <a:r>
                        <a:rPr sz="1200" b="1">
                          <a:solidFill>
                            <a:srgbClr val="FFFFFF"/>
                          </a:solidFill>
                          <a:latin typeface="Calibri"/>
                          <a:cs typeface="Calibri"/>
                        </a:rPr>
                        <a:t> </a:t>
                      </a:r>
                      <a:r>
                        <a:rPr sz="1200" b="1" spc="-5">
                          <a:solidFill>
                            <a:srgbClr val="FFFFFF"/>
                          </a:solidFill>
                          <a:latin typeface="Calibri"/>
                          <a:cs typeface="Calibri"/>
                        </a:rPr>
                        <a:t>opérationnels</a:t>
                      </a:r>
                      <a:r>
                        <a:rPr sz="1200" b="1" spc="5">
                          <a:solidFill>
                            <a:srgbClr val="FFFFFF"/>
                          </a:solidFill>
                          <a:latin typeface="Calibri"/>
                          <a:cs typeface="Calibri"/>
                        </a:rPr>
                        <a:t> </a:t>
                      </a:r>
                      <a:r>
                        <a:rPr sz="1200" b="1" spc="-5">
                          <a:solidFill>
                            <a:srgbClr val="FFFFFF"/>
                          </a:solidFill>
                          <a:latin typeface="Calibri"/>
                          <a:cs typeface="Calibri"/>
                        </a:rPr>
                        <a:t>et les</a:t>
                      </a:r>
                      <a:r>
                        <a:rPr sz="1200" b="1" spc="15">
                          <a:solidFill>
                            <a:srgbClr val="FFFFFF"/>
                          </a:solidFill>
                          <a:latin typeface="Calibri"/>
                          <a:cs typeface="Calibri"/>
                        </a:rPr>
                        <a:t> </a:t>
                      </a:r>
                      <a:r>
                        <a:rPr sz="1200" b="1" spc="-5">
                          <a:solidFill>
                            <a:srgbClr val="FFFFFF"/>
                          </a:solidFill>
                          <a:latin typeface="Calibri"/>
                          <a:cs typeface="Calibri"/>
                        </a:rPr>
                        <a:t>autres</a:t>
                      </a:r>
                      <a:r>
                        <a:rPr sz="1200" b="1" spc="10">
                          <a:solidFill>
                            <a:srgbClr val="FFFFFF"/>
                          </a:solidFill>
                          <a:latin typeface="Calibri"/>
                          <a:cs typeface="Calibri"/>
                        </a:rPr>
                        <a:t> </a:t>
                      </a:r>
                      <a:r>
                        <a:rPr sz="1200" b="1" spc="-5">
                          <a:solidFill>
                            <a:srgbClr val="FFFFFF"/>
                          </a:solidFill>
                          <a:latin typeface="Calibri"/>
                          <a:cs typeface="Calibri"/>
                        </a:rPr>
                        <a:t>mesures</a:t>
                      </a:r>
                      <a:endParaRPr sz="1200">
                        <a:latin typeface="Calibri"/>
                        <a:cs typeface="Calibri"/>
                      </a:endParaRPr>
                    </a:p>
                  </a:txBody>
                  <a:tcPr marL="0" marR="0" marT="0" marB="0">
                    <a:solidFill>
                      <a:srgbClr val="01B199"/>
                    </a:solidFill>
                  </a:tcPr>
                </a:tc>
              </a:tr>
              <a:tr h="1315592">
                <a:tc>
                  <a:txBody>
                    <a:bodyPr/>
                    <a:p>
                      <a:pPr>
                        <a:lnSpc>
                          <a:spcPct val="100000"/>
                        </a:lnSpc>
                        <a:defRPr/>
                      </a:pPr>
                      <a:endParaRPr sz="1000">
                        <a:latin typeface="Times New Roman"/>
                        <a:cs typeface="Times New Roman"/>
                      </a:endParaRPr>
                    </a:p>
                  </a:txBody>
                  <a:tcPr marL="0" marR="0" marT="0" marB="0"/>
                </a:tc>
                <a:tc>
                  <a:txBody>
                    <a:bodyPr/>
                    <a:p>
                      <a:pPr marL="68580">
                        <a:lnSpc>
                          <a:spcPct val="100000"/>
                        </a:lnSpc>
                        <a:spcBef>
                          <a:spcPts val="20"/>
                        </a:spcBef>
                        <a:defRPr/>
                      </a:pPr>
                      <a:r>
                        <a:rPr sz="1000" b="1" spc="-5">
                          <a:latin typeface="Calibri"/>
                          <a:cs typeface="Calibri"/>
                        </a:rPr>
                        <a:t>Objectifs</a:t>
                      </a:r>
                      <a:r>
                        <a:rPr sz="1000" b="1" spc="-20">
                          <a:latin typeface="Calibri"/>
                          <a:cs typeface="Calibri"/>
                        </a:rPr>
                        <a:t> </a:t>
                      </a:r>
                      <a:r>
                        <a:rPr sz="1000" b="1" spc="-5">
                          <a:latin typeface="Calibri"/>
                          <a:cs typeface="Calibri"/>
                        </a:rPr>
                        <a:t>opérationnels</a:t>
                      </a:r>
                      <a:r>
                        <a:rPr sz="1000" b="1" spc="-15">
                          <a:latin typeface="Calibri"/>
                          <a:cs typeface="Calibri"/>
                        </a:rPr>
                        <a:t> </a:t>
                      </a:r>
                      <a:r>
                        <a:rPr sz="1000" b="1" spc="-5">
                          <a:latin typeface="Calibri"/>
                          <a:cs typeface="Calibri"/>
                        </a:rPr>
                        <a:t>:</a:t>
                      </a:r>
                      <a:endParaRPr sz="1000">
                        <a:latin typeface="Calibri"/>
                        <a:cs typeface="Calibri"/>
                      </a:endParaRPr>
                    </a:p>
                    <a:p>
                      <a:pPr marL="129539" indent="-90170">
                        <a:lnSpc>
                          <a:spcPct val="100000"/>
                        </a:lnSpc>
                        <a:spcBef>
                          <a:spcPts val="204"/>
                        </a:spcBef>
                        <a:buFont typeface="Microsoft Sans Serif"/>
                        <a:buChar char="-"/>
                        <a:tabLst>
                          <a:tab pos="129539" algn="l"/>
                        </a:tabLst>
                        <a:defRPr/>
                      </a:pPr>
                      <a:r>
                        <a:rPr lang="fr-FR" sz="900" spc="-5">
                          <a:latin typeface="Calibri"/>
                          <a:cs typeface="Calibri"/>
                        </a:rPr>
                        <a:t>réduire</a:t>
                      </a:r>
                      <a:r>
                        <a:rPr lang="fr-FR" sz="900" spc="-5">
                          <a:latin typeface="Calibri"/>
                          <a:cs typeface="Calibri"/>
                        </a:rPr>
                        <a:t> les apports et la présence de déchets en mer et sur le littoral d’origine terrestre ou maritime</a:t>
                      </a:r>
                      <a:endParaRPr sz="900">
                        <a:latin typeface="Calibri"/>
                        <a:cs typeface="Calibri"/>
                      </a:endParaRPr>
                    </a:p>
                    <a:p>
                      <a:pPr marL="129539" indent="-90170">
                        <a:lnSpc>
                          <a:spcPct val="100000"/>
                        </a:lnSpc>
                        <a:spcBef>
                          <a:spcPts val="40"/>
                        </a:spcBef>
                        <a:buFont typeface="Microsoft Sans Serif"/>
                        <a:buChar char="-"/>
                        <a:tabLst>
                          <a:tab pos="129539" algn="l"/>
                        </a:tabLst>
                        <a:defRPr/>
                      </a:pPr>
                      <a:r>
                        <a:rPr lang="fr-FR" sz="900" spc="-5">
                          <a:latin typeface="Calibri"/>
                          <a:cs typeface="Calibri"/>
                        </a:rPr>
                        <a:t>limiter</a:t>
                      </a:r>
                      <a:r>
                        <a:rPr lang="fr-FR" sz="900" spc="-5">
                          <a:latin typeface="Calibri"/>
                          <a:cs typeface="Calibri"/>
                        </a:rPr>
                        <a:t> l’impact des pollutions sur les habitats et espèces d’intérêt communautaire</a:t>
                      </a:r>
                      <a:endParaRPr sz="900">
                        <a:latin typeface="Calibri"/>
                        <a:cs typeface="Calibri"/>
                      </a:endParaRPr>
                    </a:p>
                    <a:p>
                      <a:pPr>
                        <a:lnSpc>
                          <a:spcPct val="100000"/>
                        </a:lnSpc>
                        <a:spcBef>
                          <a:spcPts val="10"/>
                        </a:spcBef>
                        <a:buFont typeface="Microsoft Sans Serif"/>
                        <a:buChar char="-"/>
                        <a:defRPr/>
                      </a:pPr>
                      <a:endParaRPr sz="1100">
                        <a:latin typeface="Times New Roman"/>
                        <a:cs typeface="Times New Roman"/>
                      </a:endParaRPr>
                    </a:p>
                    <a:p>
                      <a:pPr marL="68580">
                        <a:lnSpc>
                          <a:spcPct val="100000"/>
                        </a:lnSpc>
                        <a:spcBef>
                          <a:spcPts val="5"/>
                        </a:spcBef>
                        <a:defRPr/>
                      </a:pPr>
                      <a:r>
                        <a:rPr sz="1000" b="1" spc="-5">
                          <a:latin typeface="Calibri"/>
                          <a:cs typeface="Calibri"/>
                        </a:rPr>
                        <a:t>Mesures</a:t>
                      </a:r>
                      <a:r>
                        <a:rPr sz="1000" b="1" spc="-25">
                          <a:latin typeface="Calibri"/>
                          <a:cs typeface="Calibri"/>
                        </a:rPr>
                        <a:t> </a:t>
                      </a:r>
                      <a:r>
                        <a:rPr sz="1000" b="1" spc="-5">
                          <a:latin typeface="Calibri"/>
                          <a:cs typeface="Calibri"/>
                        </a:rPr>
                        <a:t>:</a:t>
                      </a:r>
                      <a:endParaRPr sz="1000">
                        <a:latin typeface="Calibri"/>
                        <a:cs typeface="Calibri"/>
                      </a:endParaRPr>
                    </a:p>
                    <a:p>
                      <a:pPr marL="129539" indent="-90170">
                        <a:lnSpc>
                          <a:spcPct val="100000"/>
                        </a:lnSpc>
                        <a:spcBef>
                          <a:spcPts val="204"/>
                        </a:spcBef>
                        <a:buFont typeface="Microsoft Sans Serif"/>
                        <a:buChar char="-"/>
                        <a:tabLst>
                          <a:tab pos="129539" algn="l"/>
                        </a:tabLst>
                        <a:defRPr/>
                      </a:pPr>
                      <a:r>
                        <a:rPr lang="fr-FR" sz="900" spc="-5">
                          <a:latin typeface="Calibri"/>
                          <a:cs typeface="Calibri"/>
                        </a:rPr>
                        <a:t>TER10 – Maîtrise et organisation de la fréquentation humaine</a:t>
                      </a:r>
                      <a:endParaRPr sz="900">
                        <a:latin typeface="Calibri"/>
                        <a:cs typeface="Calibri"/>
                      </a:endParaRPr>
                    </a:p>
                    <a:p>
                      <a:pPr marL="129539" indent="-90170">
                        <a:lnSpc>
                          <a:spcPct val="100000"/>
                        </a:lnSpc>
                        <a:spcBef>
                          <a:spcPts val="40"/>
                        </a:spcBef>
                        <a:buFont typeface="Microsoft Sans Serif"/>
                        <a:buChar char="-"/>
                        <a:tabLst>
                          <a:tab pos="129539" algn="l"/>
                        </a:tabLst>
                        <a:defRPr/>
                      </a:pPr>
                      <a:r>
                        <a:rPr sz="900" spc="-5">
                          <a:latin typeface="Calibri"/>
                          <a:cs typeface="Calibri"/>
                        </a:rPr>
                        <a:t>GOUV 2 - </a:t>
                      </a:r>
                      <a:r>
                        <a:rPr lang="fr-FR" sz="900" b="0" i="0" u="none" strike="noStrike" cap="none" spc="-4">
                          <a:solidFill>
                            <a:schemeClr val="tx1"/>
                          </a:solidFill>
                          <a:latin typeface="Calibri"/>
                          <a:cs typeface="Calibri"/>
                        </a:rPr>
                        <a:t>Veiller à une bonne articulation de la gestion avec les autres politiques publiques et les réseaux d'acteurs et de gestionnaires d'espaces protégés</a:t>
                      </a:r>
                      <a:endParaRPr lang="fr-FR" sz="900" b="0" i="0" u="none" strike="noStrike" cap="none" spc="-2">
                        <a:solidFill>
                          <a:schemeClr val="tx1"/>
                        </a:solidFill>
                        <a:latin typeface="Calibri"/>
                        <a:cs typeface="Calibri"/>
                      </a:endParaRPr>
                    </a:p>
                    <a:p>
                      <a:pPr marL="129538" indent="-90169">
                        <a:lnSpc>
                          <a:spcPct val="100000"/>
                        </a:lnSpc>
                        <a:spcBef>
                          <a:spcPts val="39"/>
                        </a:spcBef>
                        <a:buFont typeface="Microsoft Sans Serif"/>
                        <a:buChar char="-"/>
                        <a:tabLst>
                          <a:tab pos="129538" algn="l"/>
                        </a:tabLst>
                        <a:defRPr/>
                      </a:pPr>
                      <a:r>
                        <a:rPr lang="fr-FR" sz="900" b="0" i="0" u="none" strike="noStrike" cap="none" spc="-2">
                          <a:solidFill>
                            <a:schemeClr val="tx1"/>
                          </a:solidFill>
                          <a:latin typeface="Calibri"/>
                          <a:ea typeface="Calibri"/>
                          <a:cs typeface="Calibri"/>
                        </a:rPr>
                        <a:t>CS1 - Promotion des enjeux du site Natura 2000 et de leur gestion auprès du grand public</a:t>
                      </a:r>
                      <a:endParaRPr sz="900">
                        <a:latin typeface="Calibri"/>
                        <a:cs typeface="Calibri"/>
                      </a:endParaRPr>
                    </a:p>
                  </a:txBody>
                  <a:tcPr marL="0" marR="0" marT="2540" marB="0"/>
                </a:tc>
              </a:tr>
            </a:tbl>
          </a:graphicData>
        </a:graphic>
      </p:graphicFrame>
      <p:graphicFrame>
        <p:nvGraphicFramePr>
          <p:cNvPr id="10" name="object 8" hidden="0"/>
          <p:cNvGraphicFramePr>
            <a:graphicFrameLocks xmlns:a="http://schemas.openxmlformats.org/drawingml/2006/main" noGrp="1"/>
          </p:cNvGraphicFramePr>
          <p:nvPr isPhoto="0" userDrawn="0"/>
        </p:nvGraphicFramePr>
        <p:xfrm>
          <a:off x="0" y="3919681"/>
          <a:ext cx="7554595" cy="6229854"/>
        </p:xfrm>
        <a:graphic>
          <a:graphicData uri="http://schemas.openxmlformats.org/drawingml/2006/table">
            <a:tbl>
              <a:tblPr firstRow="1" firstCol="0" lastRow="0" lastCol="0" bandRow="1" bandCol="0">
                <a:tableStyleId>{4F99843D-4551-3887-CCED-7F90057993D8}</a:tableStyleId>
              </a:tblPr>
              <a:tblGrid>
                <a:gridCol w="7554595"/>
              </a:tblGrid>
              <a:tr h="222503">
                <a:tc>
                  <a:txBody>
                    <a:bodyPr/>
                    <a:p>
                      <a:pPr marR="2884170" algn="r">
                        <a:lnSpc>
                          <a:spcPct val="100000"/>
                        </a:lnSpc>
                        <a:spcBef>
                          <a:spcPts val="10"/>
                        </a:spcBef>
                        <a:defRPr/>
                      </a:pPr>
                      <a:r>
                        <a:rPr sz="1200" b="1" spc="-5">
                          <a:solidFill>
                            <a:srgbClr val="FFFFFF"/>
                          </a:solidFill>
                          <a:latin typeface="Calibri"/>
                          <a:cs typeface="Calibri"/>
                        </a:rPr>
                        <a:t>Contexte</a:t>
                      </a:r>
                      <a:r>
                        <a:rPr sz="1200" b="1" spc="-15">
                          <a:solidFill>
                            <a:srgbClr val="FFFFFF"/>
                          </a:solidFill>
                          <a:latin typeface="Calibri"/>
                          <a:cs typeface="Calibri"/>
                        </a:rPr>
                        <a:t> </a:t>
                      </a:r>
                      <a:r>
                        <a:rPr sz="1200" b="1" spc="-5">
                          <a:solidFill>
                            <a:srgbClr val="FFFFFF"/>
                          </a:solidFill>
                          <a:latin typeface="Calibri"/>
                          <a:cs typeface="Calibri"/>
                        </a:rPr>
                        <a:t>et</a:t>
                      </a:r>
                      <a:r>
                        <a:rPr sz="1200" b="1" spc="-10">
                          <a:solidFill>
                            <a:srgbClr val="FFFFFF"/>
                          </a:solidFill>
                          <a:latin typeface="Calibri"/>
                          <a:cs typeface="Calibri"/>
                        </a:rPr>
                        <a:t> </a:t>
                      </a:r>
                      <a:r>
                        <a:rPr sz="1200" b="1" spc="-5">
                          <a:solidFill>
                            <a:srgbClr val="FFFFFF"/>
                          </a:solidFill>
                          <a:latin typeface="Calibri"/>
                          <a:cs typeface="Calibri"/>
                        </a:rPr>
                        <a:t>problématiques</a:t>
                      </a:r>
                      <a:endParaRPr sz="1200">
                        <a:latin typeface="Calibri"/>
                        <a:cs typeface="Calibri"/>
                      </a:endParaRPr>
                    </a:p>
                  </a:txBody>
                  <a:tcPr marL="0" marR="0" marT="1270" marB="0">
                    <a:solidFill>
                      <a:srgbClr val="01B199"/>
                    </a:solidFill>
                  </a:tcPr>
                </a:tc>
              </a:tr>
              <a:tr h="996697">
                <a:tc>
                  <a:txBody>
                    <a:bodyPr/>
                    <a:p>
                      <a:pPr algn="just">
                        <a:lnSpc>
                          <a:spcPct val="100000"/>
                        </a:lnSpc>
                        <a:defRPr/>
                      </a:pPr>
                      <a:r>
                        <a:rPr lang="fr-FR" sz="900" spc="-1">
                          <a:solidFill>
                            <a:srgbClr val="000000"/>
                          </a:solidFill>
                          <a:latin typeface="+mn-lt"/>
                        </a:rPr>
                        <a:t>Les déchets marins proviennent principalement de la terre. Ils sont acheminés vers le milieu marin par les voies de transfert et notamment les systèmes de traitement des eaux usées et eaux pluviales. Il est donc nécessaire d’agir sur ces réseaux en mettant en place des dispositifs d’interception des macro-déchets. </a:t>
                      </a:r>
                      <a:endParaRPr lang="fr-FR" sz="900"/>
                    </a:p>
                    <a:p>
                      <a:pPr algn="just">
                        <a:lnSpc>
                          <a:spcPct val="100000"/>
                        </a:lnSpc>
                        <a:defRPr/>
                      </a:pPr>
                      <a:r>
                        <a:rPr lang="fr-FR" sz="900" spc="-1">
                          <a:solidFill>
                            <a:srgbClr val="000000"/>
                          </a:solidFill>
                          <a:latin typeface="+mn-lt"/>
                        </a:rPr>
                        <a:t>Pour ce faire, la présente action vise à expérimenter et évaluer l’efficacité de ces dispositifs et prévoit également de participer à la mise en œuvre d’un protocole d’évaluation et de centralisation des données sur les déchets collectés dans les réseaux.</a:t>
                      </a:r>
                      <a:endParaRPr lang="fr-FR" sz="900"/>
                    </a:p>
                    <a:p>
                      <a:pPr algn="just">
                        <a:lnSpc>
                          <a:spcPct val="100000"/>
                        </a:lnSpc>
                        <a:defRPr/>
                      </a:pPr>
                      <a:endParaRPr lang="fr-FR" sz="100" spc="-1">
                        <a:solidFill>
                          <a:srgbClr val="000000"/>
                        </a:solidFill>
                        <a:latin typeface="+mn-lt"/>
                      </a:endParaRPr>
                    </a:p>
                    <a:p>
                      <a:pPr algn="just">
                        <a:lnSpc>
                          <a:spcPct val="100000"/>
                        </a:lnSpc>
                        <a:spcBef>
                          <a:spcPts val="400"/>
                        </a:spcBef>
                        <a:defRPr/>
                      </a:pPr>
                      <a:r>
                        <a:rPr lang="fr-FR" sz="900" spc="-1">
                          <a:solidFill>
                            <a:srgbClr val="000000"/>
                          </a:solidFill>
                          <a:latin typeface="+mn-lt"/>
                        </a:rPr>
                        <a:t>La présente action a également pour objectif de limiter les fuites de </a:t>
                      </a:r>
                      <a:r>
                        <a:rPr lang="fr-FR" sz="900" spc="-1">
                          <a:solidFill>
                            <a:srgbClr val="000000"/>
                          </a:solidFill>
                          <a:latin typeface="+mn-lt"/>
                        </a:rPr>
                        <a:t>biomédias</a:t>
                      </a:r>
                      <a:r>
                        <a:rPr lang="fr-FR" sz="900" spc="-1">
                          <a:solidFill>
                            <a:srgbClr val="000000"/>
                          </a:solidFill>
                          <a:latin typeface="+mn-lt"/>
                        </a:rPr>
                        <a:t> filtrants en plastique depuis les stations de traitement des eaux résiduaires urbaines des collectivités et des industries. Les </a:t>
                      </a:r>
                      <a:r>
                        <a:rPr lang="fr-FR" sz="900" spc="-1">
                          <a:solidFill>
                            <a:srgbClr val="000000"/>
                          </a:solidFill>
                          <a:latin typeface="+mn-lt"/>
                        </a:rPr>
                        <a:t>biomédias</a:t>
                      </a:r>
                      <a:r>
                        <a:rPr lang="fr-FR" sz="900" spc="-1">
                          <a:solidFill>
                            <a:srgbClr val="000000"/>
                          </a:solidFill>
                          <a:latin typeface="+mn-lt"/>
                        </a:rPr>
                        <a:t> filtrants sont des supports destinés à favoriser le développement des bactéries qui assurent la dernière étape du traitement des eaux. Lorsque des débordements se produisent, les </a:t>
                      </a:r>
                      <a:r>
                        <a:rPr lang="fr-FR" sz="900" spc="-1">
                          <a:solidFill>
                            <a:srgbClr val="000000"/>
                          </a:solidFill>
                          <a:latin typeface="+mn-lt"/>
                        </a:rPr>
                        <a:t>biomédias</a:t>
                      </a:r>
                      <a:r>
                        <a:rPr lang="fr-FR" sz="900" spc="-1">
                          <a:solidFill>
                            <a:srgbClr val="000000"/>
                          </a:solidFill>
                          <a:latin typeface="+mn-lt"/>
                        </a:rPr>
                        <a:t> se retrouvent dans les cours d’eau et sont acheminés jusque dans le milieu marin.</a:t>
                      </a:r>
                      <a:endParaRPr/>
                    </a:p>
                    <a:p>
                      <a:pPr algn="just">
                        <a:lnSpc>
                          <a:spcPct val="100000"/>
                        </a:lnSpc>
                        <a:defRPr/>
                      </a:pPr>
                      <a:endParaRPr lang="fr-FR" sz="900" spc="-1">
                        <a:solidFill>
                          <a:srgbClr val="000000"/>
                        </a:solidFill>
                        <a:latin typeface="+mn-lt"/>
                        <a:ea typeface="DejaVu Sans"/>
                      </a:endParaRPr>
                    </a:p>
                  </a:txBody>
                  <a:tcPr marL="72000" marR="72000" marT="80644" marB="0"/>
                </a:tc>
              </a:tr>
              <a:tr h="222503">
                <a:tc>
                  <a:txBody>
                    <a:bodyPr/>
                    <a:p>
                      <a:pPr marR="2870200" algn="r">
                        <a:lnSpc>
                          <a:spcPct val="100000"/>
                        </a:lnSpc>
                        <a:spcBef>
                          <a:spcPts val="10"/>
                        </a:spcBef>
                        <a:defRPr/>
                      </a:pPr>
                      <a:r>
                        <a:rPr sz="1200" b="1" spc="-5">
                          <a:solidFill>
                            <a:srgbClr val="FFFFFF"/>
                          </a:solidFill>
                          <a:latin typeface="Calibri"/>
                          <a:cs typeface="Calibri"/>
                        </a:rPr>
                        <a:t>Description</a:t>
                      </a:r>
                      <a:r>
                        <a:rPr sz="1200" b="1" spc="-10">
                          <a:solidFill>
                            <a:srgbClr val="FFFFFF"/>
                          </a:solidFill>
                          <a:latin typeface="Calibri"/>
                          <a:cs typeface="Calibri"/>
                        </a:rPr>
                        <a:t> </a:t>
                      </a:r>
                      <a:r>
                        <a:rPr sz="1200" b="1" spc="-5">
                          <a:solidFill>
                            <a:srgbClr val="FFFFFF"/>
                          </a:solidFill>
                          <a:latin typeface="Calibri"/>
                          <a:cs typeface="Calibri"/>
                        </a:rPr>
                        <a:t>des sous-actions</a:t>
                      </a:r>
                      <a:endParaRPr sz="1200">
                        <a:latin typeface="Calibri"/>
                        <a:cs typeface="Calibri"/>
                      </a:endParaRPr>
                    </a:p>
                  </a:txBody>
                  <a:tcPr marL="0" marR="0" marT="1270" marB="0">
                    <a:solidFill>
                      <a:srgbClr val="01B199"/>
                    </a:solidFill>
                  </a:tcPr>
                </a:tc>
              </a:tr>
              <a:tr h="1313307">
                <a:tc>
                  <a:txBody>
                    <a:bodyPr/>
                    <a:p>
                      <a:pPr marL="313690" indent="-229235" algn="just">
                        <a:lnSpc>
                          <a:spcPct val="100000"/>
                        </a:lnSpc>
                        <a:spcBef>
                          <a:spcPts val="620"/>
                        </a:spcBef>
                        <a:buFont typeface="Wingdings"/>
                        <a:buChar char=""/>
                        <a:tabLst>
                          <a:tab pos="314325" algn="l"/>
                        </a:tabLst>
                        <a:defRPr/>
                      </a:pPr>
                      <a:r>
                        <a:rPr lang="fr-FR" sz="900" b="1" u="sng" spc="-5">
                          <a:latin typeface="+mn-lt"/>
                          <a:cs typeface="Calibri"/>
                        </a:rPr>
                        <a:t>TM9.1</a:t>
                      </a:r>
                      <a:r>
                        <a:rPr lang="fr-FR" sz="900" b="1" u="sng" spc="-5">
                          <a:latin typeface="+mn-lt"/>
                          <a:cs typeface="Calibri"/>
                        </a:rPr>
                        <a:t> </a:t>
                      </a:r>
                      <a:r>
                        <a:rPr lang="fr-FR" sz="900" b="1" u="sng" spc="-5">
                          <a:latin typeface="+mn-lt"/>
                          <a:cs typeface="Calibri"/>
                        </a:rPr>
                        <a:t>– </a:t>
                      </a:r>
                      <a:r>
                        <a:rPr lang="fr-FR" sz="900" b="1" u="sng" spc="-5">
                          <a:latin typeface="+mn-lt"/>
                          <a:cs typeface="Calibri"/>
                        </a:rPr>
                        <a:t>Expérimentation </a:t>
                      </a:r>
                      <a:r>
                        <a:rPr lang="fr-FR" sz="900" b="1" u="sng" spc="-4">
                          <a:latin typeface="+mn-lt"/>
                          <a:cs typeface="Calibri"/>
                        </a:rPr>
                        <a:t>de dispositifs de lutte contre les déchets dans les réseaux</a:t>
                      </a:r>
                      <a:endParaRPr lang="fr-FR" sz="900" b="1" u="sng" spc="-4">
                        <a:latin typeface="+mn-lt"/>
                        <a:cs typeface="Calibri"/>
                      </a:endParaRPr>
                    </a:p>
                    <a:p>
                      <a:pPr marL="313200" indent="0" algn="just">
                        <a:lnSpc>
                          <a:spcPct val="100000"/>
                        </a:lnSpc>
                        <a:spcBef>
                          <a:spcPts val="620"/>
                        </a:spcBef>
                        <a:buFont typeface="Wingdings"/>
                        <a:buNone/>
                        <a:tabLst>
                          <a:tab pos="314325" algn="l"/>
                        </a:tabLst>
                        <a:defRPr/>
                      </a:pPr>
                      <a:r>
                        <a:rPr lang="fr-FR" sz="900" spc="-1">
                          <a:solidFill>
                            <a:srgbClr val="000000"/>
                          </a:solidFill>
                          <a:latin typeface="+mn-lt"/>
                        </a:rPr>
                        <a:t>Expérimenter des dispositifs d’interception des macro-déchets dans les systèmes de traitement des eaux usées et eaux pluviales, portant dans un premier temps sur les systèmes de plus de 10 000 Equivalent Habitants. </a:t>
                      </a:r>
                      <a:r>
                        <a:rPr lang="fr-FR" sz="900" b="0" i="0" u="none" strike="noStrike" cap="none" spc="0">
                          <a:solidFill>
                            <a:srgbClr val="000000"/>
                          </a:solidFill>
                          <a:latin typeface="+mn-lt"/>
                          <a:ea typeface="Calibri"/>
                          <a:cs typeface="Calibri"/>
                        </a:rPr>
                        <a:t>C'est déjà le cas dans certaines communes littorales mais pas encore généralisé partout.</a:t>
                      </a:r>
                      <a:r>
                        <a:rPr lang="fr-FR" sz="900" spc="0">
                          <a:solidFill>
                            <a:srgbClr val="000000"/>
                          </a:solidFill>
                          <a:latin typeface="+mn-lt"/>
                        </a:rPr>
                        <a:t> </a:t>
                      </a:r>
                      <a:endParaRPr/>
                    </a:p>
                    <a:p>
                      <a:pPr marL="313200" indent="0" algn="just">
                        <a:lnSpc>
                          <a:spcPct val="100000"/>
                        </a:lnSpc>
                        <a:spcBef>
                          <a:spcPts val="620"/>
                        </a:spcBef>
                        <a:buFont typeface="Wingdings"/>
                        <a:buNone/>
                        <a:tabLst>
                          <a:tab pos="314325" algn="l"/>
                        </a:tabLst>
                        <a:defRPr/>
                      </a:pPr>
                      <a:r>
                        <a:rPr lang="fr-FR" sz="900" spc="0">
                          <a:solidFill>
                            <a:srgbClr val="000000"/>
                          </a:solidFill>
                          <a:latin typeface="+mn-lt"/>
                        </a:rPr>
                        <a:t>Par ailleurs, il conviendrait de mettre en place des suivis de ces dispositifs et des dispositifs existants afin de mesurer les flux réels de déchets collectés. Cette action peut se baser sur les propositions de l’étude du CEREMA correspondante et se traduire par la gestion à la source des eaux pluviales (noues, tranchées drainantes), le stockage temporaire des effluents dans les systèmes d’assainissement (bassins de rétention) ou la mise en place de dispositifs de réduction des flux soit au niveau des points de collecte (avaloirs sélectifs), soit au niveau des réseaux (filets, dégrillages). Elle devra également évaluer les conditions de maintenance et d’entretien de ces dispositifs de lutte afin de ne pas risquer d’obstruer les équipements.</a:t>
                      </a:r>
                      <a:endParaRPr lang="fr-FR" sz="900"/>
                    </a:p>
                    <a:p>
                      <a:pPr marL="576000" marR="0" lvl="0" indent="-171450" algn="just" defTabSz="914400">
                        <a:lnSpc>
                          <a:spcPct val="100000"/>
                        </a:lnSpc>
                        <a:spcBef>
                          <a:spcPts val="620"/>
                        </a:spcBef>
                        <a:spcAft>
                          <a:spcPts val="0"/>
                        </a:spcAft>
                        <a:buClrTx/>
                        <a:buSzTx/>
                        <a:buFont typeface="Arial"/>
                        <a:buChar char="•"/>
                        <a:tabLst>
                          <a:tab pos="314325" algn="l"/>
                        </a:tabLst>
                        <a:defRPr/>
                      </a:pPr>
                      <a:endParaRPr lang="fr-FR" sz="400"/>
                    </a:p>
                    <a:p>
                      <a:pPr marL="313690" indent="-229235" algn="just">
                        <a:lnSpc>
                          <a:spcPct val="100000"/>
                        </a:lnSpc>
                        <a:spcBef>
                          <a:spcPts val="620"/>
                        </a:spcBef>
                        <a:buFont typeface="Wingdings"/>
                        <a:buChar char=""/>
                        <a:tabLst>
                          <a:tab pos="314325" algn="l"/>
                        </a:tabLst>
                        <a:defRPr/>
                      </a:pPr>
                      <a:r>
                        <a:rPr lang="fr-FR" sz="900" b="1" u="sng" spc="-5">
                          <a:latin typeface="+mn-lt"/>
                          <a:cs typeface="Calibri"/>
                        </a:rPr>
                        <a:t>TM9.2</a:t>
                      </a:r>
                      <a:r>
                        <a:rPr lang="fr-FR" sz="900" b="1" u="sng" spc="-5">
                          <a:latin typeface="+mn-lt"/>
                          <a:cs typeface="Calibri"/>
                        </a:rPr>
                        <a:t> – Sensibilisation du grand public des zones urbanisées et littorales</a:t>
                      </a:r>
                      <a:endParaRPr lang="fr-FR" sz="900" b="1" u="sng" spc="-5">
                        <a:solidFill>
                          <a:schemeClr val="tx1"/>
                        </a:solidFill>
                        <a:latin typeface="+mn-lt"/>
                        <a:cs typeface="Calibri"/>
                      </a:endParaRPr>
                    </a:p>
                    <a:p>
                      <a:pPr marL="313200" indent="0" algn="just">
                        <a:lnSpc>
                          <a:spcPct val="100000"/>
                        </a:lnSpc>
                        <a:spcBef>
                          <a:spcPts val="620"/>
                        </a:spcBef>
                        <a:buFont typeface="Wingdings"/>
                        <a:buNone/>
                        <a:tabLst>
                          <a:tab pos="314325" algn="l"/>
                        </a:tabLst>
                        <a:defRPr/>
                      </a:pPr>
                      <a:r>
                        <a:rPr lang="fr-FR" sz="900" u="none" spc="0">
                          <a:solidFill>
                            <a:srgbClr val="000000"/>
                          </a:solidFill>
                          <a:latin typeface="+mn-lt"/>
                          <a:ea typeface="Calibri"/>
                          <a:cs typeface="Calibri"/>
                        </a:rPr>
                        <a:t>"la mer commence ici". Ce type de signalétique </a:t>
                      </a:r>
                      <a:r>
                        <a:rPr lang="fr-FR" sz="900" b="0" i="0" u="none">
                          <a:solidFill>
                            <a:srgbClr val="0F0F0F"/>
                          </a:solidFill>
                          <a:latin typeface="+mn-lt"/>
                          <a:ea typeface="Calibri"/>
                          <a:cs typeface="Calibri"/>
                        </a:rPr>
                        <a:t>vise à rappeler au grand public et aux usagers de l’estran les risques sanitaires et physiques de leurs pratiques à terre comme en mer. Cela passe d’abord par la mise en place d’une signalétique aux abords des avaloirs d’eaux pluviales qui rappelle que les eaux pluviales finissent généralement dans le milieu naturel et qu’elles y amènent avec elles les pollutions rencontrées sur leur chemin : plastique, mégots, excréments, huile, etc. En complément, des panneaux rappelant les bonnes pratiques sont installés sur les plages de certaines communes.</a:t>
                      </a:r>
                      <a:endParaRPr lang="fr-FR" sz="900" u="sng" spc="0">
                        <a:solidFill>
                          <a:srgbClr val="000000"/>
                        </a:solidFill>
                        <a:latin typeface="+mn-lt"/>
                      </a:endParaRPr>
                    </a:p>
                    <a:p>
                      <a:pPr marL="576000" lvl="0" indent="-171450" algn="just">
                        <a:lnSpc>
                          <a:spcPct val="100000"/>
                        </a:lnSpc>
                        <a:spcBef>
                          <a:spcPts val="620"/>
                        </a:spcBef>
                        <a:buFont typeface="Arial"/>
                        <a:buChar char="•"/>
                        <a:tabLst>
                          <a:tab pos="314325" algn="l"/>
                        </a:tabLst>
                        <a:defRPr/>
                      </a:pPr>
                      <a:endParaRPr lang="fr-FR" sz="400" b="1" u="sng" spc="0">
                        <a:solidFill>
                          <a:schemeClr val="tx1"/>
                        </a:solidFill>
                        <a:latin typeface="+mn-lt"/>
                      </a:endParaRPr>
                    </a:p>
                    <a:p>
                      <a:pPr marL="313690" indent="-229235" algn="just">
                        <a:lnSpc>
                          <a:spcPct val="100000"/>
                        </a:lnSpc>
                        <a:spcBef>
                          <a:spcPts val="620"/>
                        </a:spcBef>
                        <a:buFont typeface="Wingdings"/>
                        <a:buChar char=""/>
                        <a:tabLst>
                          <a:tab pos="314325" algn="l"/>
                        </a:tabLst>
                        <a:defRPr/>
                      </a:pPr>
                      <a:r>
                        <a:rPr lang="fr-FR" sz="900" b="1" u="sng" spc="-5">
                          <a:latin typeface="+mn-lt"/>
                          <a:cs typeface="Calibri"/>
                        </a:rPr>
                        <a:t>TM9.3 </a:t>
                      </a:r>
                      <a:r>
                        <a:rPr lang="fr-FR" sz="900" b="1" u="sng" spc="-5">
                          <a:latin typeface="+mn-lt"/>
                          <a:cs typeface="Calibri"/>
                        </a:rPr>
                        <a:t>– </a:t>
                      </a:r>
                      <a:r>
                        <a:rPr lang="fr-FR" sz="900" b="1" u="sng" spc="-1">
                          <a:solidFill>
                            <a:srgbClr val="000000"/>
                          </a:solidFill>
                          <a:latin typeface="+mn-lt"/>
                        </a:rPr>
                        <a:t>Limitation de l’imperméabilisation des</a:t>
                      </a:r>
                      <a:r>
                        <a:rPr lang="fr-FR" sz="900" b="1" u="sng" spc="-1">
                          <a:solidFill>
                            <a:srgbClr val="000000"/>
                          </a:solidFill>
                          <a:latin typeface="+mn-lt"/>
                        </a:rPr>
                        <a:t> sols</a:t>
                      </a:r>
                      <a:endParaRPr/>
                    </a:p>
                    <a:p>
                      <a:pPr marL="313200" algn="just">
                        <a:lnSpc>
                          <a:spcPct val="100000"/>
                        </a:lnSpc>
                        <a:spcBef>
                          <a:spcPts val="600"/>
                        </a:spcBef>
                        <a:defRPr/>
                      </a:pPr>
                      <a:r>
                        <a:rPr lang="fr-FR" sz="900" spc="0">
                          <a:solidFill>
                            <a:srgbClr val="000000"/>
                          </a:solidFill>
                          <a:latin typeface="+mn-lt"/>
                        </a:rPr>
                        <a:t>Encourager les communes et les agglos à inscrire dans les </a:t>
                      </a:r>
                      <a:r>
                        <a:rPr lang="fr-FR" sz="900" spc="0">
                          <a:solidFill>
                            <a:srgbClr val="000000"/>
                          </a:solidFill>
                          <a:latin typeface="+mn-lt"/>
                        </a:rPr>
                        <a:t>PLUi</a:t>
                      </a:r>
                      <a:r>
                        <a:rPr lang="fr-FR" sz="900" spc="0">
                          <a:solidFill>
                            <a:srgbClr val="000000"/>
                          </a:solidFill>
                          <a:latin typeface="+mn-lt"/>
                        </a:rPr>
                        <a:t> et SCOT l'objectif de limitation de l'imperméabilisation des sols. L'idée est de conserver les fonctions essentielles des sols (ex :  infiltration des eaux pluviales dans les milieux humides et dans les nappes souterraines) et de limiter le ruissellement des eaux de pluies qui contribuent à la pollution des eaux rejetées dans les milieux aquatiques.</a:t>
                      </a:r>
                      <a:endParaRPr lang="fr-FR" sz="900" spc="-1">
                        <a:solidFill>
                          <a:srgbClr val="000000"/>
                        </a:solidFill>
                        <a:latin typeface="+mn-lt"/>
                      </a:endParaRPr>
                    </a:p>
                    <a:p>
                      <a:pPr marL="171450" indent="-171450" algn="just">
                        <a:lnSpc>
                          <a:spcPct val="100000"/>
                        </a:lnSpc>
                        <a:buFont typeface="Arial"/>
                        <a:buChar char="•"/>
                        <a:defRPr/>
                      </a:pPr>
                      <a:endParaRPr lang="fr-FR" sz="600" b="0" i="0" u="none" strike="noStrike" cap="none" spc="0">
                        <a:solidFill>
                          <a:srgbClr val="000000"/>
                        </a:solidFill>
                        <a:latin typeface="+mn-lt"/>
                        <a:ea typeface="Calibri"/>
                        <a:cs typeface="Calibri"/>
                      </a:endParaRPr>
                    </a:p>
                    <a:p>
                      <a:pPr marL="313690" indent="-229235" algn="just">
                        <a:lnSpc>
                          <a:spcPct val="100000"/>
                        </a:lnSpc>
                        <a:spcBef>
                          <a:spcPts val="620"/>
                        </a:spcBef>
                        <a:buFont typeface="Wingdings"/>
                        <a:buChar char=""/>
                        <a:tabLst>
                          <a:tab pos="314325" algn="l"/>
                        </a:tabLst>
                        <a:defRPr/>
                      </a:pPr>
                      <a:r>
                        <a:rPr lang="fr-FR" sz="900" b="1" u="sng" spc="-5">
                          <a:latin typeface="+mn-lt"/>
                          <a:cs typeface="Calibri"/>
                        </a:rPr>
                        <a:t>TM9.4</a:t>
                      </a:r>
                      <a:r>
                        <a:rPr lang="fr-FR" sz="900" b="1" u="sng" spc="5">
                          <a:latin typeface="+mn-lt"/>
                          <a:cs typeface="Calibri"/>
                        </a:rPr>
                        <a:t> </a:t>
                      </a:r>
                      <a:r>
                        <a:rPr lang="fr-FR" sz="900" b="1" u="sng">
                          <a:latin typeface="+mn-lt"/>
                          <a:cs typeface="Calibri"/>
                        </a:rPr>
                        <a:t>–</a:t>
                      </a:r>
                      <a:r>
                        <a:rPr lang="fr-FR" sz="900" b="1" u="sng" spc="5">
                          <a:latin typeface="+mn-lt"/>
                          <a:cs typeface="Calibri"/>
                        </a:rPr>
                        <a:t> LImitation d</a:t>
                      </a:r>
                      <a:r>
                        <a:rPr lang="fr-FR" sz="900" b="1" u="sng" spc="-1">
                          <a:solidFill>
                            <a:srgbClr val="000000"/>
                          </a:solidFill>
                          <a:latin typeface="+mn-lt"/>
                        </a:rPr>
                        <a:t>es </a:t>
                      </a:r>
                      <a:r>
                        <a:rPr lang="fr-FR" sz="900" b="1" u="sng" spc="-1">
                          <a:solidFill>
                            <a:srgbClr val="000000"/>
                          </a:solidFill>
                          <a:latin typeface="+mn-lt"/>
                        </a:rPr>
                        <a:t>biomédias</a:t>
                      </a:r>
                      <a:r>
                        <a:rPr lang="fr-FR" sz="900" b="1" u="sng" spc="-1">
                          <a:solidFill>
                            <a:srgbClr val="000000"/>
                          </a:solidFill>
                          <a:latin typeface="+mn-lt"/>
                        </a:rPr>
                        <a:t> filtrants et développement de solutions alternatives</a:t>
                      </a:r>
                      <a:endParaRPr lang="fr-FR" sz="900" b="1" u="sng" spc="0">
                        <a:solidFill>
                          <a:srgbClr val="000000"/>
                        </a:solidFill>
                        <a:latin typeface="+mn-lt"/>
                      </a:endParaRPr>
                    </a:p>
                    <a:p>
                      <a:pPr marL="313689" indent="-229234" algn="just">
                        <a:lnSpc>
                          <a:spcPct val="100000"/>
                        </a:lnSpc>
                        <a:spcBef>
                          <a:spcPts val="619"/>
                        </a:spcBef>
                        <a:buFont typeface="Wingdings"/>
                        <a:buChar char=""/>
                        <a:tabLst>
                          <a:tab pos="314324" algn="l"/>
                        </a:tabLst>
                        <a:defRPr/>
                      </a:pPr>
                      <a:endParaRPr sz="200" b="1" u="none" spc="0">
                        <a:solidFill>
                          <a:schemeClr val="tx1"/>
                        </a:solidFill>
                        <a:latin typeface="Calibri"/>
                      </a:endParaRPr>
                    </a:p>
                    <a:p>
                      <a:pPr algn="just">
                        <a:lnSpc>
                          <a:spcPct val="100000"/>
                        </a:lnSpc>
                        <a:defRPr/>
                      </a:pPr>
                      <a:r>
                        <a:rPr lang="fr-FR" sz="900" b="0" i="0" u="none" strike="noStrike" cap="none" spc="0">
                          <a:solidFill>
                            <a:srgbClr val="000000"/>
                          </a:solidFill>
                          <a:latin typeface="+mn-lt"/>
                          <a:ea typeface="Calibri"/>
                          <a:cs typeface="Calibri"/>
                        </a:rPr>
                        <a:t>            - réaliser un inventaire des stations d’épuration des collectivités et des industries utilisant des </a:t>
                      </a:r>
                      <a:r>
                        <a:rPr lang="fr-FR" sz="900" b="0" i="0" u="none" strike="noStrike" cap="none" spc="0">
                          <a:solidFill>
                            <a:srgbClr val="000000"/>
                          </a:solidFill>
                          <a:latin typeface="+mn-lt"/>
                          <a:ea typeface="Calibri"/>
                          <a:cs typeface="Calibri"/>
                        </a:rPr>
                        <a:t>biomédias</a:t>
                      </a:r>
                      <a:r>
                        <a:rPr lang="fr-FR" sz="900" b="0" i="0" u="none" strike="noStrike" cap="none" spc="0">
                          <a:solidFill>
                            <a:srgbClr val="000000"/>
                          </a:solidFill>
                          <a:latin typeface="+mn-lt"/>
                          <a:ea typeface="Calibri"/>
                          <a:cs typeface="Calibri"/>
                        </a:rPr>
                        <a:t> filtrants en plastique. Identifier les stations à</a:t>
                      </a:r>
                      <a:endParaRPr lang="fr-FR" sz="900" b="0" i="0" u="none" strike="noStrike" cap="none" spc="0">
                        <a:solidFill>
                          <a:srgbClr val="000000"/>
                        </a:solidFill>
                        <a:latin typeface="Calibri"/>
                        <a:ea typeface="Calibri"/>
                        <a:cs typeface="Calibri"/>
                      </a:endParaRPr>
                    </a:p>
                    <a:p>
                      <a:pPr algn="just">
                        <a:lnSpc>
                          <a:spcPct val="100000"/>
                        </a:lnSpc>
                        <a:defRPr/>
                      </a:pPr>
                      <a:r>
                        <a:rPr lang="fr-FR" sz="900" b="0" i="0" u="none" strike="noStrike" cap="none" spc="0">
                          <a:solidFill>
                            <a:srgbClr val="000000"/>
                          </a:solidFill>
                          <a:latin typeface="Calibri"/>
                          <a:ea typeface="Calibri"/>
                          <a:cs typeface="Calibri"/>
                        </a:rPr>
                        <a:t>            l’origine de pollutions diffuses ou de fuites de </a:t>
                      </a:r>
                      <a:r>
                        <a:rPr lang="fr-FR" sz="900" b="0" i="0" u="none" strike="noStrike" cap="none" spc="0">
                          <a:solidFill>
                            <a:srgbClr val="000000"/>
                          </a:solidFill>
                          <a:latin typeface="Calibri"/>
                          <a:ea typeface="Calibri"/>
                          <a:cs typeface="Calibri"/>
                        </a:rPr>
                        <a:t>biomédias</a:t>
                      </a:r>
                      <a:r>
                        <a:rPr lang="fr-FR" sz="900" b="0" i="0" u="none" strike="noStrike" cap="none" spc="0">
                          <a:solidFill>
                            <a:srgbClr val="000000"/>
                          </a:solidFill>
                          <a:latin typeface="Calibri"/>
                          <a:ea typeface="Calibri"/>
                          <a:cs typeface="Calibri"/>
                        </a:rPr>
                        <a:t>, que ce soit de manière chronique ou lors d’accidents et/ou de rénovations ;</a:t>
                      </a:r>
                      <a:endParaRPr lang="fr-FR" sz="900" b="0" i="0" u="none" strike="noStrike" cap="none" spc="0">
                        <a:solidFill>
                          <a:srgbClr val="000000"/>
                        </a:solidFill>
                        <a:latin typeface="Calibri"/>
                        <a:ea typeface="Calibri"/>
                        <a:cs typeface="Calibri"/>
                      </a:endParaRPr>
                    </a:p>
                    <a:p>
                      <a:pPr algn="just">
                        <a:lnSpc>
                          <a:spcPct val="100000"/>
                        </a:lnSpc>
                        <a:defRPr/>
                      </a:pPr>
                      <a:r>
                        <a:rPr lang="fr-FR" sz="900" b="0" i="0" u="none" strike="noStrike" cap="none" spc="0">
                          <a:solidFill>
                            <a:srgbClr val="000000"/>
                          </a:solidFill>
                          <a:latin typeface="Calibri"/>
                          <a:ea typeface="Calibri"/>
                          <a:cs typeface="Calibri"/>
                        </a:rPr>
                        <a:t>            - mettre en place des</a:t>
                      </a:r>
                      <a:r>
                        <a:rPr lang="fr-FR" sz="900" b="0" i="0" u="none" strike="noStrike" cap="none" spc="0">
                          <a:solidFill>
                            <a:srgbClr val="000000"/>
                          </a:solidFill>
                          <a:latin typeface="Calibri"/>
                          <a:ea typeface="Calibri"/>
                          <a:cs typeface="Calibri"/>
                        </a:rPr>
                        <a:t> actions afin de prévenir les fuites de </a:t>
                      </a:r>
                      <a:r>
                        <a:rPr lang="fr-FR" sz="900" b="0" i="0" u="none" strike="noStrike" cap="none" spc="0">
                          <a:solidFill>
                            <a:srgbClr val="000000"/>
                          </a:solidFill>
                          <a:latin typeface="Calibri"/>
                          <a:ea typeface="Calibri"/>
                          <a:cs typeface="Calibri"/>
                        </a:rPr>
                        <a:t>biomédias</a:t>
                      </a:r>
                      <a:r>
                        <a:rPr lang="fr-FR" sz="900" b="0" i="0" u="none" strike="noStrike" cap="none" spc="0">
                          <a:solidFill>
                            <a:srgbClr val="000000"/>
                          </a:solidFill>
                          <a:latin typeface="Calibri"/>
                          <a:ea typeface="Calibri"/>
                          <a:cs typeface="Calibri"/>
                        </a:rPr>
                        <a:t> filtrants en plastique dans chaque station d’épuration problématique lorsque cela </a:t>
                      </a:r>
                      <a:endParaRPr lang="fr-FR" sz="900" b="0" i="0" u="none" strike="noStrike" cap="none" spc="0">
                        <a:solidFill>
                          <a:srgbClr val="000000"/>
                        </a:solidFill>
                        <a:latin typeface="Calibri"/>
                        <a:ea typeface="Calibri"/>
                        <a:cs typeface="Calibri"/>
                      </a:endParaRPr>
                    </a:p>
                    <a:p>
                      <a:pPr algn="just">
                        <a:lnSpc>
                          <a:spcPct val="100000"/>
                        </a:lnSpc>
                        <a:defRPr/>
                      </a:pPr>
                      <a:r>
                        <a:rPr lang="fr-FR" sz="900" b="0" i="0" u="none" strike="noStrike" cap="none" spc="0">
                          <a:solidFill>
                            <a:srgbClr val="000000"/>
                          </a:solidFill>
                          <a:latin typeface="Calibri"/>
                          <a:ea typeface="Calibri"/>
                          <a:cs typeface="Calibri"/>
                        </a:rPr>
                        <a:t>            est possible et préciser</a:t>
                      </a:r>
                      <a:r>
                        <a:rPr lang="fr-FR" sz="900" b="0" i="0" u="none" strike="noStrike" cap="none" spc="0">
                          <a:solidFill>
                            <a:srgbClr val="000000"/>
                          </a:solidFill>
                          <a:latin typeface="Calibri"/>
                          <a:ea typeface="Calibri"/>
                          <a:cs typeface="Calibri"/>
                        </a:rPr>
                        <a:t> les modèles de </a:t>
                      </a:r>
                      <a:r>
                        <a:rPr lang="fr-FR" sz="900" b="0" i="0" u="none" strike="noStrike" cap="none" spc="0">
                          <a:solidFill>
                            <a:srgbClr val="000000"/>
                          </a:solidFill>
                          <a:latin typeface="Calibri"/>
                          <a:ea typeface="Calibri"/>
                          <a:cs typeface="Calibri"/>
                        </a:rPr>
                        <a:t>biomédias</a:t>
                      </a:r>
                      <a:r>
                        <a:rPr lang="fr-FR" sz="900" b="0" i="0" u="none" strike="noStrike" cap="none" spc="0">
                          <a:solidFill>
                            <a:srgbClr val="000000"/>
                          </a:solidFill>
                          <a:latin typeface="Calibri"/>
                          <a:ea typeface="Calibri"/>
                          <a:cs typeface="Calibri"/>
                        </a:rPr>
                        <a:t> filtrants utilisés ;</a:t>
                      </a:r>
                      <a:endParaRPr lang="fr-FR" sz="900" b="0" i="0" u="none" strike="noStrike" cap="none" spc="0">
                        <a:solidFill>
                          <a:srgbClr val="000000"/>
                        </a:solidFill>
                        <a:latin typeface="Calibri"/>
                        <a:ea typeface="Calibri"/>
                        <a:cs typeface="Calibri"/>
                      </a:endParaRPr>
                    </a:p>
                    <a:p>
                      <a:pPr algn="l">
                        <a:defRPr/>
                      </a:pPr>
                      <a:r>
                        <a:rPr lang="fr-FR" sz="900" spc="0">
                          <a:solidFill>
                            <a:srgbClr val="000000"/>
                          </a:solidFill>
                          <a:latin typeface="+mn-lt"/>
                        </a:rPr>
                        <a:t>            - en fonction de l’inventaire réalisé ci-dessus, développer des actions de recherche et d’innovation afin de développer des méthodes</a:t>
                      </a:r>
                      <a:endParaRPr lang="fr-FR" sz="900" spc="0">
                        <a:solidFill>
                          <a:srgbClr val="000000"/>
                        </a:solidFill>
                        <a:latin typeface="Calibri"/>
                      </a:endParaRPr>
                    </a:p>
                    <a:p>
                      <a:pPr algn="l">
                        <a:defRPr/>
                      </a:pPr>
                      <a:r>
                        <a:rPr lang="fr-FR" sz="900" spc="0">
                          <a:solidFill>
                            <a:srgbClr val="000000"/>
                          </a:solidFill>
                          <a:latin typeface="Calibri"/>
                        </a:rPr>
                        <a:t>            alternatives aux </a:t>
                      </a:r>
                      <a:r>
                        <a:rPr lang="fr-FR" sz="900" spc="0">
                          <a:solidFill>
                            <a:srgbClr val="000000"/>
                          </a:solidFill>
                          <a:latin typeface="Calibri"/>
                        </a:rPr>
                        <a:t>biomédias</a:t>
                      </a:r>
                      <a:r>
                        <a:rPr lang="fr-FR" sz="900" spc="0">
                          <a:solidFill>
                            <a:srgbClr val="000000"/>
                          </a:solidFill>
                          <a:latin typeface="Calibri"/>
                        </a:rPr>
                        <a:t> filtrants en plastique et/ou des techniques innovantes permettant la réduction des fuites dans les milieux aquatiques.</a:t>
                      </a:r>
                      <a:endParaRPr lang="fr-FR" sz="900"/>
                    </a:p>
                  </a:txBody>
                  <a:tcPr marL="72000" marR="72000" marT="80644" marB="0"/>
                </a:tc>
              </a:tr>
            </a:tbl>
          </a:graphicData>
        </a:graphic>
      </p:graphicFrame>
      <p:sp>
        <p:nvSpPr>
          <p:cNvPr id="11" name="object 10" hidden="0"/>
          <p:cNvSpPr>
            <a:spLocks noAdjustHandles="0" noChangeArrowheads="0"/>
          </p:cNvSpPr>
          <p:nvPr isPhoto="0" userDrawn="0"/>
        </p:nvSpPr>
        <p:spPr bwMode="auto">
          <a:xfrm>
            <a:off x="61976" y="335381"/>
            <a:ext cx="411480" cy="424815"/>
          </a:xfrm>
          <a:prstGeom prst="rect">
            <a:avLst/>
          </a:prstGeom>
        </p:spPr>
        <p:txBody>
          <a:bodyPr vert="horz" wrap="square" lIns="0" tIns="44450" rIns="0" bIns="0" rtlCol="0">
            <a:spAutoFit/>
          </a:bodyPr>
          <a:lstStyle/>
          <a:p>
            <a:pPr marL="12700">
              <a:lnSpc>
                <a:spcPct val="100000"/>
              </a:lnSpc>
              <a:spcBef>
                <a:spcPts val="350"/>
              </a:spcBef>
              <a:defRPr/>
            </a:pPr>
            <a:r>
              <a:rPr sz="1100" spc="-5">
                <a:solidFill>
                  <a:srgbClr val="001F5F"/>
                </a:solidFill>
                <a:latin typeface="Calibri"/>
                <a:cs typeface="Calibri"/>
              </a:rPr>
              <a:t>ZSC</a:t>
            </a:r>
            <a:endParaRPr sz="1100">
              <a:latin typeface="Calibri"/>
              <a:cs typeface="Calibri"/>
            </a:endParaRPr>
          </a:p>
          <a:p>
            <a:pPr marL="12700">
              <a:lnSpc>
                <a:spcPct val="100000"/>
              </a:lnSpc>
              <a:spcBef>
                <a:spcPts val="250"/>
              </a:spcBef>
              <a:defRPr/>
            </a:pPr>
            <a:r>
              <a:rPr sz="1100" b="1">
                <a:solidFill>
                  <a:srgbClr val="001F5F"/>
                </a:solidFill>
                <a:latin typeface="Calibri"/>
                <a:cs typeface="Calibri"/>
              </a:rPr>
              <a:t>FR53…</a:t>
            </a:r>
            <a:endParaRPr sz="1100">
              <a:latin typeface="Calibri"/>
              <a:cs typeface="Calibri"/>
            </a:endParaRPr>
          </a:p>
        </p:txBody>
      </p:sp>
      <p:grpSp>
        <p:nvGrpSpPr>
          <p:cNvPr id="12" name="object 11" hidden="0"/>
          <p:cNvGrpSpPr/>
          <p:nvPr isPhoto="0" userDrawn="0"/>
        </p:nvGrpSpPr>
        <p:grpSpPr bwMode="auto">
          <a:xfrm>
            <a:off x="6518084" y="278637"/>
            <a:ext cx="624204" cy="659130"/>
            <a:chOff x="6518084" y="278637"/>
            <a:chExt cx="624204" cy="659130"/>
          </a:xfrm>
        </p:grpSpPr>
        <p:sp>
          <p:nvSpPr>
            <p:cNvPr id="13" name="object 12" hidden="0"/>
            <p:cNvSpPr/>
            <p:nvPr isPhoto="0" userDrawn="0"/>
          </p:nvSpPr>
          <p:spPr bwMode="auto">
            <a:xfrm>
              <a:off x="6851903" y="284987"/>
              <a:ext cx="283845" cy="283845"/>
            </a:xfrm>
            <a:custGeom>
              <a:avLst/>
              <a:gdLst/>
              <a:ahLst/>
              <a:cxnLst/>
              <a:rect l="l" t="t" r="r" b="b"/>
              <a:pathLst>
                <a:path w="283845" h="283845" fill="norm" stroke="1" extrusionOk="0">
                  <a:moveTo>
                    <a:pt x="141731" y="0"/>
                  </a:moveTo>
                  <a:lnTo>
                    <a:pt x="96950" y="7229"/>
                  </a:lnTo>
                  <a:lnTo>
                    <a:pt x="58046" y="27358"/>
                  </a:lnTo>
                  <a:lnTo>
                    <a:pt x="27358" y="58046"/>
                  </a:lnTo>
                  <a:lnTo>
                    <a:pt x="7229" y="96950"/>
                  </a:lnTo>
                  <a:lnTo>
                    <a:pt x="0" y="141731"/>
                  </a:lnTo>
                  <a:lnTo>
                    <a:pt x="7229" y="186513"/>
                  </a:lnTo>
                  <a:lnTo>
                    <a:pt x="27358" y="225417"/>
                  </a:lnTo>
                  <a:lnTo>
                    <a:pt x="58046" y="256105"/>
                  </a:lnTo>
                  <a:lnTo>
                    <a:pt x="96950" y="276234"/>
                  </a:lnTo>
                  <a:lnTo>
                    <a:pt x="141731" y="283464"/>
                  </a:lnTo>
                  <a:lnTo>
                    <a:pt x="186513" y="276234"/>
                  </a:lnTo>
                  <a:lnTo>
                    <a:pt x="225417" y="256105"/>
                  </a:lnTo>
                  <a:lnTo>
                    <a:pt x="256105" y="225417"/>
                  </a:lnTo>
                  <a:lnTo>
                    <a:pt x="276234" y="186513"/>
                  </a:lnTo>
                  <a:lnTo>
                    <a:pt x="283464" y="141731"/>
                  </a:lnTo>
                  <a:lnTo>
                    <a:pt x="276234" y="96950"/>
                  </a:lnTo>
                  <a:lnTo>
                    <a:pt x="256105" y="58046"/>
                  </a:lnTo>
                  <a:lnTo>
                    <a:pt x="225417" y="27358"/>
                  </a:lnTo>
                  <a:lnTo>
                    <a:pt x="186513" y="7229"/>
                  </a:lnTo>
                  <a:lnTo>
                    <a:pt x="141731" y="0"/>
                  </a:lnTo>
                  <a:close/>
                </a:path>
              </a:pathLst>
            </a:custGeom>
            <a:solidFill>
              <a:srgbClr val="C55A11"/>
            </a:solidFill>
          </p:spPr>
          <p:txBody>
            <a:bodyPr wrap="square" lIns="0" tIns="0" rIns="0" bIns="0" rtlCol="0"/>
            <a:lstStyle/>
            <a:p>
              <a:pPr>
                <a:defRPr/>
              </a:pPr>
              <a:endParaRPr/>
            </a:p>
          </p:txBody>
        </p:sp>
        <p:sp>
          <p:nvSpPr>
            <p:cNvPr id="14" name="object 13" hidden="0"/>
            <p:cNvSpPr/>
            <p:nvPr isPhoto="0" userDrawn="0"/>
          </p:nvSpPr>
          <p:spPr bwMode="auto">
            <a:xfrm>
              <a:off x="6851903" y="284987"/>
              <a:ext cx="283845" cy="283845"/>
            </a:xfrm>
            <a:custGeom>
              <a:avLst/>
              <a:gdLst/>
              <a:ahLst/>
              <a:cxnLst/>
              <a:rect l="l" t="t" r="r" b="b"/>
              <a:pathLst>
                <a:path w="283845" h="283845" fill="norm" stroke="1" extrusionOk="0">
                  <a:moveTo>
                    <a:pt x="0" y="141731"/>
                  </a:moveTo>
                  <a:lnTo>
                    <a:pt x="7229" y="96950"/>
                  </a:lnTo>
                  <a:lnTo>
                    <a:pt x="27358" y="58046"/>
                  </a:lnTo>
                  <a:lnTo>
                    <a:pt x="58046" y="27358"/>
                  </a:lnTo>
                  <a:lnTo>
                    <a:pt x="96950" y="7229"/>
                  </a:lnTo>
                  <a:lnTo>
                    <a:pt x="141731" y="0"/>
                  </a:lnTo>
                  <a:lnTo>
                    <a:pt x="186513" y="7229"/>
                  </a:lnTo>
                  <a:lnTo>
                    <a:pt x="225417" y="27358"/>
                  </a:lnTo>
                  <a:lnTo>
                    <a:pt x="256105" y="58046"/>
                  </a:lnTo>
                  <a:lnTo>
                    <a:pt x="276234" y="96950"/>
                  </a:lnTo>
                  <a:lnTo>
                    <a:pt x="283464" y="141731"/>
                  </a:lnTo>
                  <a:lnTo>
                    <a:pt x="276234" y="186513"/>
                  </a:lnTo>
                  <a:lnTo>
                    <a:pt x="256105" y="225417"/>
                  </a:lnTo>
                  <a:lnTo>
                    <a:pt x="225417" y="256105"/>
                  </a:lnTo>
                  <a:lnTo>
                    <a:pt x="186513" y="276234"/>
                  </a:lnTo>
                  <a:lnTo>
                    <a:pt x="141731" y="283464"/>
                  </a:lnTo>
                  <a:lnTo>
                    <a:pt x="96950" y="276234"/>
                  </a:lnTo>
                  <a:lnTo>
                    <a:pt x="58046" y="256105"/>
                  </a:lnTo>
                  <a:lnTo>
                    <a:pt x="27358" y="225417"/>
                  </a:lnTo>
                  <a:lnTo>
                    <a:pt x="7229" y="186513"/>
                  </a:lnTo>
                  <a:lnTo>
                    <a:pt x="0" y="141731"/>
                  </a:lnTo>
                  <a:close/>
                </a:path>
              </a:pathLst>
            </a:custGeom>
            <a:grpFill/>
            <a:ln w="12192">
              <a:solidFill>
                <a:srgbClr val="525252"/>
              </a:solidFill>
            </a:ln>
          </p:spPr>
          <p:txBody>
            <a:bodyPr wrap="square" lIns="0" tIns="0" rIns="0" bIns="0" rtlCol="0"/>
            <a:lstStyle/>
            <a:p>
              <a:pPr>
                <a:defRPr/>
              </a:pPr>
              <a:endParaRPr/>
            </a:p>
          </p:txBody>
        </p:sp>
        <p:sp>
          <p:nvSpPr>
            <p:cNvPr id="15" name="object 14" hidden="0"/>
            <p:cNvSpPr/>
            <p:nvPr isPhoto="0" userDrawn="0"/>
          </p:nvSpPr>
          <p:spPr bwMode="auto">
            <a:xfrm>
              <a:off x="6519671" y="676655"/>
              <a:ext cx="498475" cy="259079"/>
            </a:xfrm>
            <a:custGeom>
              <a:avLst/>
              <a:gdLst/>
              <a:ahLst/>
              <a:cxnLst/>
              <a:rect l="l" t="t" r="r" b="b"/>
              <a:pathLst>
                <a:path w="498475" h="259080" fill="norm" stroke="1" extrusionOk="0">
                  <a:moveTo>
                    <a:pt x="0" y="259079"/>
                  </a:moveTo>
                  <a:lnTo>
                    <a:pt x="498348" y="259079"/>
                  </a:lnTo>
                  <a:lnTo>
                    <a:pt x="498348" y="0"/>
                  </a:lnTo>
                  <a:lnTo>
                    <a:pt x="0" y="0"/>
                  </a:lnTo>
                  <a:lnTo>
                    <a:pt x="0" y="259079"/>
                  </a:lnTo>
                  <a:close/>
                </a:path>
              </a:pathLst>
            </a:custGeom>
            <a:grpFill/>
            <a:ln w="3175">
              <a:solidFill>
                <a:srgbClr val="000000"/>
              </a:solidFill>
            </a:ln>
          </p:spPr>
          <p:txBody>
            <a:bodyPr wrap="square" lIns="0" tIns="0" rIns="0" bIns="0" rtlCol="0"/>
            <a:lstStyle/>
            <a:p>
              <a:pPr>
                <a:defRPr/>
              </a:pPr>
              <a:endParaRPr/>
            </a:p>
          </p:txBody>
        </p:sp>
      </p:grpSp>
      <p:sp>
        <p:nvSpPr>
          <p:cNvPr id="16" name="object 15" hidden="0"/>
          <p:cNvSpPr>
            <a:spLocks noAdjustHandles="0" noChangeArrowheads="0"/>
          </p:cNvSpPr>
          <p:nvPr isPhoto="0" userDrawn="0"/>
        </p:nvSpPr>
        <p:spPr bwMode="auto">
          <a:xfrm>
            <a:off x="6521195" y="678179"/>
            <a:ext cx="493395" cy="255270"/>
          </a:xfrm>
          <a:prstGeom prst="rect">
            <a:avLst/>
          </a:prstGeom>
          <a:solidFill>
            <a:schemeClr val="accent6">
              <a:lumMod val="75000"/>
            </a:schemeClr>
          </a:solidFill>
        </p:spPr>
        <p:txBody>
          <a:bodyPr vert="horz" wrap="square" lIns="0" tIns="36830" rIns="0" bIns="0" rtlCol="0">
            <a:spAutoFit/>
          </a:bodyPr>
          <a:lstStyle/>
          <a:p>
            <a:pPr marL="156210">
              <a:lnSpc>
                <a:spcPct val="100000"/>
              </a:lnSpc>
              <a:spcBef>
                <a:spcPts val="290"/>
              </a:spcBef>
              <a:defRPr/>
            </a:pPr>
            <a:r>
              <a:rPr sz="1100" b="1">
                <a:solidFill>
                  <a:srgbClr val="FFFFFF"/>
                </a:solidFill>
                <a:latin typeface="Calibri"/>
                <a:cs typeface="Calibri"/>
              </a:rPr>
              <a:t>DO</a:t>
            </a:r>
            <a:endParaRPr sz="1100">
              <a:latin typeface="Calibri"/>
              <a:cs typeface="Calibri"/>
            </a:endParaRPr>
          </a:p>
        </p:txBody>
      </p:sp>
      <p:sp>
        <p:nvSpPr>
          <p:cNvPr id="17" name="object 16" hidden="0"/>
          <p:cNvSpPr/>
          <p:nvPr isPhoto="0" userDrawn="0"/>
        </p:nvSpPr>
        <p:spPr bwMode="auto">
          <a:xfrm>
            <a:off x="7013447" y="676655"/>
            <a:ext cx="498475" cy="257810"/>
          </a:xfrm>
          <a:custGeom>
            <a:avLst/>
            <a:gdLst/>
            <a:ahLst/>
            <a:cxnLst/>
            <a:rect l="l" t="t" r="r" b="b"/>
            <a:pathLst>
              <a:path w="498475" h="257809" fill="norm" stroke="1" extrusionOk="0">
                <a:moveTo>
                  <a:pt x="0" y="257555"/>
                </a:moveTo>
                <a:lnTo>
                  <a:pt x="498348" y="257555"/>
                </a:lnTo>
                <a:lnTo>
                  <a:pt x="498348" y="0"/>
                </a:lnTo>
                <a:lnTo>
                  <a:pt x="0" y="0"/>
                </a:lnTo>
                <a:lnTo>
                  <a:pt x="0" y="257555"/>
                </a:lnTo>
                <a:close/>
              </a:path>
            </a:pathLst>
          </a:custGeom>
          <a:ln w="3175">
            <a:solidFill>
              <a:srgbClr val="000000"/>
            </a:solidFill>
          </a:ln>
        </p:spPr>
        <p:txBody>
          <a:bodyPr wrap="square" lIns="0" tIns="0" rIns="0" bIns="0" rtlCol="0"/>
          <a:lstStyle/>
          <a:p>
            <a:pPr>
              <a:defRPr/>
            </a:pPr>
            <a:endParaRPr/>
          </a:p>
        </p:txBody>
      </p:sp>
      <p:sp>
        <p:nvSpPr>
          <p:cNvPr id="18" name="object 17" hidden="0"/>
          <p:cNvSpPr>
            <a:spLocks noAdjustHandles="0" noChangeArrowheads="0"/>
          </p:cNvSpPr>
          <p:nvPr isPhoto="0" userDrawn="0"/>
        </p:nvSpPr>
        <p:spPr bwMode="auto">
          <a:xfrm>
            <a:off x="7017257" y="678179"/>
            <a:ext cx="493395" cy="255270"/>
          </a:xfrm>
          <a:prstGeom prst="rect">
            <a:avLst/>
          </a:prstGeom>
          <a:solidFill>
            <a:schemeClr val="accent6">
              <a:lumMod val="75000"/>
            </a:schemeClr>
          </a:solidFill>
        </p:spPr>
        <p:txBody>
          <a:bodyPr vert="horz" wrap="square" lIns="0" tIns="38735" rIns="0" bIns="0" rtlCol="0">
            <a:spAutoFit/>
          </a:bodyPr>
          <a:lstStyle/>
          <a:p>
            <a:pPr marL="93345">
              <a:lnSpc>
                <a:spcPct val="100000"/>
              </a:lnSpc>
              <a:spcBef>
                <a:spcPts val="305"/>
              </a:spcBef>
              <a:defRPr/>
            </a:pPr>
            <a:r>
              <a:rPr sz="1100" b="1">
                <a:solidFill>
                  <a:srgbClr val="FFFFFF"/>
                </a:solidFill>
                <a:latin typeface="Calibri"/>
                <a:cs typeface="Calibri"/>
              </a:rPr>
              <a:t>DHFF</a:t>
            </a:r>
            <a:endParaRPr sz="1100">
              <a:latin typeface="Calibri"/>
              <a:cs typeface="Calibri"/>
            </a:endParaRPr>
          </a:p>
        </p:txBody>
      </p:sp>
      <p:sp>
        <p:nvSpPr>
          <p:cNvPr id="19" name="object 18" hidden="0"/>
          <p:cNvSpPr>
            <a:spLocks noAdjustHandles="0" noChangeArrowheads="0"/>
          </p:cNvSpPr>
          <p:nvPr isPhoto="0" userDrawn="0"/>
        </p:nvSpPr>
        <p:spPr bwMode="auto">
          <a:xfrm>
            <a:off x="6694169" y="0"/>
            <a:ext cx="579755" cy="576580"/>
          </a:xfrm>
          <a:prstGeom prst="rect">
            <a:avLst/>
          </a:prstGeom>
        </p:spPr>
        <p:txBody>
          <a:bodyPr vert="horz" wrap="square" lIns="0" tIns="56515" rIns="0" bIns="0" rtlCol="0">
            <a:spAutoFit/>
          </a:bodyPr>
          <a:lstStyle/>
          <a:p>
            <a:pPr algn="ctr">
              <a:lnSpc>
                <a:spcPct val="100000"/>
              </a:lnSpc>
              <a:spcBef>
                <a:spcPts val="445"/>
              </a:spcBef>
              <a:defRPr/>
            </a:pPr>
            <a:r>
              <a:rPr sz="1400" b="1" spc="-5">
                <a:solidFill>
                  <a:srgbClr val="FFFFFF"/>
                </a:solidFill>
                <a:latin typeface="Calibri"/>
                <a:cs typeface="Calibri"/>
              </a:rPr>
              <a:t>Priorité</a:t>
            </a:r>
            <a:endParaRPr sz="1400">
              <a:latin typeface="Calibri"/>
              <a:cs typeface="Calibri"/>
            </a:endParaRPr>
          </a:p>
          <a:p>
            <a:pPr marL="45085" algn="ctr">
              <a:lnSpc>
                <a:spcPct val="100000"/>
              </a:lnSpc>
              <a:spcBef>
                <a:spcPts val="390"/>
              </a:spcBef>
              <a:defRPr/>
            </a:pPr>
            <a:r>
              <a:rPr sz="1600" b="1" spc="-5">
                <a:solidFill>
                  <a:srgbClr val="FFFFFF"/>
                </a:solidFill>
                <a:latin typeface="Calibri"/>
                <a:cs typeface="Calibri"/>
              </a:rPr>
              <a:t>?</a:t>
            </a:r>
            <a:endParaRPr sz="1600">
              <a:latin typeface="Calibri"/>
              <a:cs typeface="Calibri"/>
            </a:endParaRPr>
          </a:p>
        </p:txBody>
      </p:sp>
      <p:pic>
        <p:nvPicPr>
          <p:cNvPr id="20" name="object 19" hidden="0"/>
          <p:cNvPicPr/>
          <p:nvPr isPhoto="0" userDrawn="0"/>
        </p:nvPicPr>
        <p:blipFill>
          <a:blip r:embed="rId2"/>
          <a:stretch/>
        </p:blipFill>
        <p:spPr bwMode="auto">
          <a:xfrm>
            <a:off x="925067" y="56387"/>
            <a:ext cx="499872" cy="507492"/>
          </a:xfrm>
          <a:prstGeom prst="rect">
            <a:avLst/>
          </a:prstGeom>
        </p:spPr>
      </p:pic>
      <p:pic>
        <p:nvPicPr>
          <p:cNvPr id="21" name="" hidden="0"/>
          <p:cNvPicPr>
            <a:picLocks noChangeAspect="1"/>
          </p:cNvPicPr>
          <p:nvPr isPhoto="0" userDrawn="0"/>
        </p:nvPicPr>
        <p:blipFill>
          <a:blip r:embed="rId3"/>
          <a:stretch/>
        </p:blipFill>
        <p:spPr bwMode="auto">
          <a:xfrm flipH="0" flipV="0">
            <a:off x="0" y="2339562"/>
            <a:ext cx="1842830" cy="1375186"/>
          </a:xfrm>
          <a:prstGeom prst="rect">
            <a:avLst/>
          </a:prstGeom>
        </p:spPr>
      </p:pic>
      <p:sp>
        <p:nvSpPr>
          <p:cNvPr id="22" name="" hidden="0"/>
          <p:cNvSpPr/>
          <p:nvPr isPhoto="0" userDrawn="0"/>
        </p:nvSpPr>
        <p:spPr bwMode="auto">
          <a:xfrm flipH="0" flipV="0">
            <a:off x="-3664" y="3680586"/>
            <a:ext cx="1178703" cy="167675"/>
          </a:xfrm>
          <a:prstGeom prst="rect">
            <a:avLst/>
          </a:prstGeom>
          <a:noFill/>
        </p:spPr>
        <p:txBody>
          <a:bodyPr vertOverflow="overflow" horzOverflow="clip" vert="horz" wrap="square" lIns="91440" tIns="45720" rIns="91440" bIns="45720" numCol="1" spcCol="0" rtlCol="0" fromWordArt="0" anchor="t" anchorCtr="0" forceAA="0" upright="0" compatLnSpc="0">
            <a:spAutoFit/>
          </a:bodyPr>
          <a:p>
            <a:pPr algn="l">
              <a:defRPr/>
            </a:pPr>
            <a:r>
              <a:rPr sz="500" b="0" i="0" u="none">
                <a:solidFill>
                  <a:srgbClr val="000000"/>
                </a:solidFill>
                <a:latin typeface="Calibri"/>
                <a:ea typeface="Calibri"/>
                <a:cs typeface="Calibri"/>
              </a:rPr>
              <a:t>©</a:t>
            </a:r>
            <a:r>
              <a:rPr sz="500" b="0" i="0" u="none">
                <a:solidFill>
                  <a:srgbClr val="000000"/>
                </a:solidFill>
                <a:latin typeface="Calibri"/>
                <a:ea typeface="Calibri"/>
                <a:cs typeface="Calibri"/>
              </a:rPr>
              <a:t> internet</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MasterSp="0" show="1">
  <p:cSld name="">
    <p:spTree>
      <p:nvGrpSpPr>
        <p:cNvPr id="1" name="" hidden="0"/>
        <p:cNvGrpSpPr/>
        <p:nvPr isPhoto="0" userDrawn="0"/>
      </p:nvGrpSpPr>
      <p:grpSpPr bwMode="auto">
        <a:xfrm>
          <a:off x="0" y="0"/>
          <a:ext cx="0" cy="0"/>
          <a:chOff x="0" y="0"/>
          <a:chExt cx="0" cy="0"/>
        </a:xfrm>
      </p:grpSpPr>
      <p:sp>
        <p:nvSpPr>
          <p:cNvPr id="4" name="object 2" hidden="0"/>
          <p:cNvSpPr/>
          <p:nvPr isPhoto="0" userDrawn="0"/>
        </p:nvSpPr>
        <p:spPr bwMode="auto">
          <a:xfrm>
            <a:off x="5015" y="1308100"/>
            <a:ext cx="7560945" cy="226060"/>
          </a:xfrm>
          <a:custGeom>
            <a:avLst/>
            <a:gdLst/>
            <a:ahLst/>
            <a:cxnLst/>
            <a:rect l="l" t="t" r="r" b="b"/>
            <a:pathLst>
              <a:path w="7560945" h="226060" fill="norm" stroke="1" extrusionOk="0">
                <a:moveTo>
                  <a:pt x="7560564" y="0"/>
                </a:moveTo>
                <a:lnTo>
                  <a:pt x="0" y="0"/>
                </a:lnTo>
                <a:lnTo>
                  <a:pt x="0" y="10668"/>
                </a:lnTo>
                <a:lnTo>
                  <a:pt x="0" y="224028"/>
                </a:lnTo>
                <a:lnTo>
                  <a:pt x="0" y="225552"/>
                </a:lnTo>
                <a:lnTo>
                  <a:pt x="7560564" y="225552"/>
                </a:lnTo>
                <a:lnTo>
                  <a:pt x="7560564" y="224028"/>
                </a:lnTo>
                <a:lnTo>
                  <a:pt x="7560564" y="10668"/>
                </a:lnTo>
                <a:lnTo>
                  <a:pt x="7560564" y="0"/>
                </a:lnTo>
                <a:close/>
              </a:path>
            </a:pathLst>
          </a:custGeom>
          <a:solidFill>
            <a:srgbClr val="01B199"/>
          </a:solidFill>
        </p:spPr>
        <p:txBody>
          <a:bodyPr wrap="square" lIns="0" tIns="0" rIns="0" bIns="0" rtlCol="0"/>
          <a:lstStyle/>
          <a:p>
            <a:pPr>
              <a:defRPr/>
            </a:pPr>
            <a:endParaRPr/>
          </a:p>
        </p:txBody>
      </p:sp>
      <p:sp>
        <p:nvSpPr>
          <p:cNvPr id="5" name="object 3" hidden="0"/>
          <p:cNvSpPr>
            <a:spLocks noAdjustHandles="0" noChangeArrowheads="0"/>
          </p:cNvSpPr>
          <p:nvPr isPhoto="0" userDrawn="0"/>
        </p:nvSpPr>
        <p:spPr bwMode="auto">
          <a:xfrm>
            <a:off x="2964307" y="1311330"/>
            <a:ext cx="1629410" cy="208279"/>
          </a:xfrm>
          <a:prstGeom prst="rect">
            <a:avLst/>
          </a:prstGeom>
        </p:spPr>
        <p:txBody>
          <a:bodyPr vert="horz" wrap="square" lIns="0" tIns="12700" rIns="0" bIns="0" rtlCol="0">
            <a:spAutoFit/>
          </a:bodyPr>
          <a:lstStyle/>
          <a:p>
            <a:pPr marL="12700">
              <a:lnSpc>
                <a:spcPct val="100000"/>
              </a:lnSpc>
              <a:spcBef>
                <a:spcPts val="100"/>
              </a:spcBef>
              <a:defRPr/>
            </a:pPr>
            <a:r>
              <a:rPr sz="1200" b="1" spc="-5">
                <a:solidFill>
                  <a:srgbClr val="FFFFFF"/>
                </a:solidFill>
                <a:latin typeface="Calibri"/>
                <a:cs typeface="Calibri"/>
              </a:rPr>
              <a:t>Indicateurs</a:t>
            </a:r>
            <a:r>
              <a:rPr sz="1200" b="1" spc="-30">
                <a:solidFill>
                  <a:srgbClr val="FFFFFF"/>
                </a:solidFill>
                <a:latin typeface="Calibri"/>
                <a:cs typeface="Calibri"/>
              </a:rPr>
              <a:t> </a:t>
            </a:r>
            <a:r>
              <a:rPr sz="1200" b="1">
                <a:solidFill>
                  <a:srgbClr val="FFFFFF"/>
                </a:solidFill>
                <a:latin typeface="Calibri"/>
                <a:cs typeface="Calibri"/>
              </a:rPr>
              <a:t>de</a:t>
            </a:r>
            <a:r>
              <a:rPr sz="1200" b="1" spc="-25">
                <a:solidFill>
                  <a:srgbClr val="FFFFFF"/>
                </a:solidFill>
                <a:latin typeface="Calibri"/>
                <a:cs typeface="Calibri"/>
              </a:rPr>
              <a:t> </a:t>
            </a:r>
            <a:r>
              <a:rPr sz="1200" b="1" spc="-5">
                <a:solidFill>
                  <a:srgbClr val="FFFFFF"/>
                </a:solidFill>
                <a:latin typeface="Calibri"/>
                <a:cs typeface="Calibri"/>
              </a:rPr>
              <a:t>réalisation</a:t>
            </a:r>
            <a:endParaRPr sz="1200">
              <a:latin typeface="Calibri"/>
              <a:cs typeface="Calibri"/>
            </a:endParaRPr>
          </a:p>
        </p:txBody>
      </p:sp>
      <p:sp>
        <p:nvSpPr>
          <p:cNvPr id="6" name="object 8" hidden="0"/>
          <p:cNvSpPr>
            <a:spLocks noAdjustHandles="0" noChangeArrowheads="0"/>
          </p:cNvSpPr>
          <p:nvPr isPhoto="0" userDrawn="0"/>
        </p:nvSpPr>
        <p:spPr bwMode="auto">
          <a:xfrm>
            <a:off x="68071" y="1616130"/>
            <a:ext cx="7428737" cy="718145"/>
          </a:xfrm>
          <a:prstGeom prst="rect">
            <a:avLst/>
          </a:prstGeom>
        </p:spPr>
        <p:txBody>
          <a:bodyPr vert="horz" wrap="square" lIns="0" tIns="12700" rIns="0" bIns="0" rtlCol="0">
            <a:spAutoFit/>
          </a:bodyPr>
          <a:lstStyle/>
          <a:p>
            <a:pPr algn="just">
              <a:lnSpc>
                <a:spcPct val="100000"/>
              </a:lnSpc>
              <a:defRPr/>
            </a:pPr>
            <a:r>
              <a:rPr lang="fr-FR" sz="900" spc="-1">
                <a:solidFill>
                  <a:srgbClr val="000000"/>
                </a:solidFill>
              </a:rPr>
              <a:t>- Nombre </a:t>
            </a:r>
            <a:r>
              <a:rPr lang="fr-FR" sz="900" spc="-1">
                <a:solidFill>
                  <a:srgbClr val="000000"/>
                </a:solidFill>
              </a:rPr>
              <a:t>de communes expérimentant des dispositifs de lutte contre les déchets dans les réseaux</a:t>
            </a:r>
            <a:endParaRPr lang="fr-FR" sz="900">
              <a:solidFill>
                <a:srgbClr val="000000"/>
              </a:solidFill>
            </a:endParaRPr>
          </a:p>
          <a:p>
            <a:pPr algn="just">
              <a:lnSpc>
                <a:spcPct val="100000"/>
              </a:lnSpc>
              <a:defRPr/>
            </a:pPr>
            <a:r>
              <a:rPr lang="fr-FR" sz="900">
                <a:solidFill>
                  <a:srgbClr val="000000"/>
                </a:solidFill>
              </a:rPr>
              <a:t>- Nombre </a:t>
            </a:r>
            <a:r>
              <a:rPr lang="fr-FR" sz="900">
                <a:solidFill>
                  <a:srgbClr val="000000"/>
                </a:solidFill>
              </a:rPr>
              <a:t>de communes ayant mis en </a:t>
            </a:r>
            <a:r>
              <a:rPr lang="fr-FR" sz="900">
                <a:solidFill>
                  <a:srgbClr val="000000"/>
                </a:solidFill>
              </a:rPr>
              <a:t>œuvre </a:t>
            </a:r>
            <a:r>
              <a:rPr lang="fr-FR" sz="900">
                <a:solidFill>
                  <a:srgbClr val="000000"/>
                </a:solidFill>
              </a:rPr>
              <a:t>la signalétique "la mer commence ici"</a:t>
            </a:r>
            <a:endParaRPr/>
          </a:p>
          <a:p>
            <a:pPr algn="just">
              <a:lnSpc>
                <a:spcPct val="100000"/>
              </a:lnSpc>
              <a:defRPr/>
            </a:pPr>
            <a:r>
              <a:rPr lang="fr-FR" sz="900" spc="-1">
                <a:solidFill>
                  <a:srgbClr val="000000"/>
                </a:solidFill>
              </a:rPr>
              <a:t>- Stations </a:t>
            </a:r>
            <a:r>
              <a:rPr lang="fr-FR" sz="900" spc="-1">
                <a:solidFill>
                  <a:srgbClr val="000000"/>
                </a:solidFill>
              </a:rPr>
              <a:t>d’épuration identifiées et </a:t>
            </a:r>
            <a:r>
              <a:rPr lang="fr-FR" sz="900" spc="-1">
                <a:solidFill>
                  <a:srgbClr val="000000"/>
                </a:solidFill>
              </a:rPr>
              <a:t>travaux </a:t>
            </a:r>
            <a:r>
              <a:rPr lang="fr-FR" sz="900" spc="-1">
                <a:solidFill>
                  <a:srgbClr val="000000"/>
                </a:solidFill>
              </a:rPr>
              <a:t>réalisés</a:t>
            </a:r>
            <a:endParaRPr lang="fr-FR" sz="900"/>
          </a:p>
          <a:p>
            <a:pPr algn="just">
              <a:lnSpc>
                <a:spcPct val="100000"/>
              </a:lnSpc>
              <a:defRPr/>
            </a:pPr>
            <a:r>
              <a:rPr lang="fr-FR" sz="900" spc="-1">
                <a:solidFill>
                  <a:srgbClr val="000000"/>
                </a:solidFill>
              </a:rPr>
              <a:t>- Travaux </a:t>
            </a:r>
            <a:r>
              <a:rPr lang="fr-FR" sz="900" spc="-1">
                <a:solidFill>
                  <a:srgbClr val="000000"/>
                </a:solidFill>
              </a:rPr>
              <a:t>de R/D sur les </a:t>
            </a:r>
            <a:r>
              <a:rPr lang="fr-FR" sz="900" spc="-1">
                <a:solidFill>
                  <a:srgbClr val="000000"/>
                </a:solidFill>
              </a:rPr>
              <a:t>biomedias</a:t>
            </a:r>
            <a:r>
              <a:rPr lang="fr-FR" sz="900" spc="-1">
                <a:solidFill>
                  <a:srgbClr val="000000"/>
                </a:solidFill>
              </a:rPr>
              <a:t> </a:t>
            </a:r>
            <a:r>
              <a:rPr lang="fr-FR" sz="900" spc="-1">
                <a:solidFill>
                  <a:srgbClr val="000000"/>
                </a:solidFill>
              </a:rPr>
              <a:t>filtrants </a:t>
            </a:r>
            <a:r>
              <a:rPr lang="fr-FR" sz="900" spc="-1">
                <a:solidFill>
                  <a:srgbClr val="000000"/>
                </a:solidFill>
              </a:rPr>
              <a:t>réalisés localement (le cas échéant)</a:t>
            </a:r>
            <a:endParaRPr lang="fr-FR" sz="1200" spc="-1">
              <a:solidFill>
                <a:srgbClr val="000000"/>
              </a:solidFill>
              <a:latin typeface="Arial"/>
            </a:endParaRPr>
          </a:p>
          <a:p>
            <a:pPr marL="73660" indent="-60960">
              <a:lnSpc>
                <a:spcPct val="100000"/>
              </a:lnSpc>
              <a:spcBef>
                <a:spcPts val="100"/>
              </a:spcBef>
              <a:buChar char="-"/>
              <a:tabLst>
                <a:tab pos="73660" algn="l"/>
              </a:tabLst>
              <a:defRPr/>
            </a:pPr>
            <a:endParaRPr sz="900">
              <a:latin typeface="Calibri"/>
              <a:cs typeface="Calibri"/>
            </a:endParaRPr>
          </a:p>
        </p:txBody>
      </p:sp>
      <p:sp>
        <p:nvSpPr>
          <p:cNvPr id="7" name="object 13" hidden="0"/>
          <p:cNvSpPr/>
          <p:nvPr isPhoto="0" userDrawn="0"/>
        </p:nvSpPr>
        <p:spPr bwMode="auto">
          <a:xfrm>
            <a:off x="0" y="2451100"/>
            <a:ext cx="7496809" cy="224154"/>
          </a:xfrm>
          <a:custGeom>
            <a:avLst/>
            <a:gdLst/>
            <a:ahLst/>
            <a:cxnLst/>
            <a:rect l="l" t="t" r="r" b="b"/>
            <a:pathLst>
              <a:path w="7496809" h="224154" fill="norm" stroke="1" extrusionOk="0">
                <a:moveTo>
                  <a:pt x="7496556" y="0"/>
                </a:moveTo>
                <a:lnTo>
                  <a:pt x="0" y="0"/>
                </a:lnTo>
                <a:lnTo>
                  <a:pt x="0" y="9144"/>
                </a:lnTo>
                <a:lnTo>
                  <a:pt x="0" y="224028"/>
                </a:lnTo>
                <a:lnTo>
                  <a:pt x="7620" y="224028"/>
                </a:lnTo>
                <a:lnTo>
                  <a:pt x="7427976" y="224028"/>
                </a:lnTo>
                <a:lnTo>
                  <a:pt x="7496556" y="224028"/>
                </a:lnTo>
                <a:lnTo>
                  <a:pt x="7496556" y="9144"/>
                </a:lnTo>
                <a:lnTo>
                  <a:pt x="7496556" y="0"/>
                </a:lnTo>
                <a:close/>
              </a:path>
            </a:pathLst>
          </a:custGeom>
          <a:solidFill>
            <a:srgbClr val="01B199"/>
          </a:solidFill>
        </p:spPr>
        <p:txBody>
          <a:bodyPr wrap="square" lIns="0" tIns="0" rIns="0" bIns="0" rtlCol="0"/>
          <a:lstStyle/>
          <a:p>
            <a:pPr>
              <a:defRPr/>
            </a:pPr>
            <a:endParaRPr/>
          </a:p>
        </p:txBody>
      </p:sp>
      <p:sp>
        <p:nvSpPr>
          <p:cNvPr id="8" name="object 14" hidden="0"/>
          <p:cNvSpPr>
            <a:spLocks noAdjustHandles="0" noChangeArrowheads="0"/>
          </p:cNvSpPr>
          <p:nvPr isPhoto="0" userDrawn="0"/>
        </p:nvSpPr>
        <p:spPr bwMode="auto">
          <a:xfrm>
            <a:off x="3354451" y="2455035"/>
            <a:ext cx="726440" cy="208279"/>
          </a:xfrm>
          <a:prstGeom prst="rect">
            <a:avLst/>
          </a:prstGeom>
        </p:spPr>
        <p:txBody>
          <a:bodyPr vert="horz" wrap="square" lIns="0" tIns="12700" rIns="0" bIns="0" rtlCol="0">
            <a:spAutoFit/>
          </a:bodyPr>
          <a:lstStyle/>
          <a:p>
            <a:pPr marL="12700">
              <a:lnSpc>
                <a:spcPct val="100000"/>
              </a:lnSpc>
              <a:spcBef>
                <a:spcPts val="100"/>
              </a:spcBef>
              <a:defRPr/>
            </a:pPr>
            <a:r>
              <a:rPr sz="1200" b="1" spc="-5">
                <a:solidFill>
                  <a:srgbClr val="FFFFFF"/>
                </a:solidFill>
                <a:latin typeface="Calibri"/>
                <a:cs typeface="Calibri"/>
              </a:rPr>
              <a:t>Références</a:t>
            </a:r>
            <a:endParaRPr sz="1200">
              <a:latin typeface="Calibri"/>
              <a:cs typeface="Calibri"/>
            </a:endParaRPr>
          </a:p>
        </p:txBody>
      </p:sp>
      <p:sp>
        <p:nvSpPr>
          <p:cNvPr id="9" name="object 15" hidden="0"/>
          <p:cNvSpPr/>
          <p:nvPr isPhoto="0" userDrawn="0"/>
        </p:nvSpPr>
        <p:spPr bwMode="auto">
          <a:xfrm>
            <a:off x="0" y="2464687"/>
            <a:ext cx="7496809" cy="9525"/>
          </a:xfrm>
          <a:custGeom>
            <a:avLst/>
            <a:gdLst/>
            <a:ahLst/>
            <a:cxnLst/>
            <a:rect l="l" t="t" r="r" b="b"/>
            <a:pathLst>
              <a:path w="7496809" h="9525" fill="norm" stroke="1" extrusionOk="0">
                <a:moveTo>
                  <a:pt x="7496556" y="0"/>
                </a:moveTo>
                <a:lnTo>
                  <a:pt x="0" y="0"/>
                </a:lnTo>
                <a:lnTo>
                  <a:pt x="0" y="9144"/>
                </a:lnTo>
                <a:lnTo>
                  <a:pt x="7496556" y="9144"/>
                </a:lnTo>
                <a:lnTo>
                  <a:pt x="7496556" y="0"/>
                </a:lnTo>
                <a:close/>
              </a:path>
            </a:pathLst>
          </a:custGeom>
          <a:solidFill>
            <a:srgbClr val="01B199"/>
          </a:solidFill>
        </p:spPr>
        <p:txBody>
          <a:bodyPr wrap="square" lIns="0" tIns="0" rIns="0" bIns="0" rtlCol="0"/>
          <a:lstStyle/>
          <a:p>
            <a:pPr>
              <a:defRPr/>
            </a:pPr>
            <a:endParaRPr/>
          </a:p>
        </p:txBody>
      </p:sp>
      <p:sp>
        <p:nvSpPr>
          <p:cNvPr id="10" name="object 16" hidden="0"/>
          <p:cNvSpPr>
            <a:spLocks noAdjustHandles="0" noChangeArrowheads="0"/>
          </p:cNvSpPr>
          <p:nvPr isPhoto="0" userDrawn="0"/>
        </p:nvSpPr>
        <p:spPr bwMode="auto">
          <a:xfrm>
            <a:off x="74168" y="2735070"/>
            <a:ext cx="7422640" cy="1605568"/>
          </a:xfrm>
          <a:prstGeom prst="rect">
            <a:avLst/>
          </a:prstGeom>
        </p:spPr>
        <p:txBody>
          <a:bodyPr vert="horz" wrap="square" lIns="0" tIns="12700" rIns="0" bIns="0" rtlCol="0">
            <a:spAutoFit/>
          </a:bodyPr>
          <a:lstStyle/>
          <a:p>
            <a:pPr>
              <a:lnSpc>
                <a:spcPct val="150000"/>
              </a:lnSpc>
              <a:defRPr/>
            </a:pPr>
            <a:r>
              <a:rPr lang="fr-FR" sz="900">
                <a:ea typeface="Calibri"/>
                <a:cs typeface="Calibri"/>
              </a:rPr>
              <a:t>Fiche </a:t>
            </a:r>
            <a:r>
              <a:rPr lang="fr-FR" sz="900">
                <a:ea typeface="Calibri"/>
                <a:cs typeface="Calibri"/>
              </a:rPr>
              <a:t>du </a:t>
            </a:r>
            <a:r>
              <a:rPr lang="fr-FR" sz="900">
                <a:ea typeface="Calibri"/>
                <a:cs typeface="Calibri"/>
              </a:rPr>
              <a:t>PdA</a:t>
            </a:r>
            <a:r>
              <a:rPr lang="fr-FR" sz="900">
                <a:ea typeface="Calibri"/>
                <a:cs typeface="Calibri"/>
              </a:rPr>
              <a:t> du DSF NAMO : </a:t>
            </a:r>
            <a:r>
              <a:rPr lang="fr-FR" sz="900">
                <a:ea typeface="Calibri"/>
                <a:cs typeface="Calibri"/>
              </a:rPr>
              <a:t>D10-OE01-AN2</a:t>
            </a:r>
            <a:endParaRPr/>
          </a:p>
          <a:p>
            <a:pPr>
              <a:lnSpc>
                <a:spcPct val="150000"/>
              </a:lnSpc>
              <a:defRPr/>
            </a:pPr>
            <a:r>
              <a:rPr lang="fr-FR" sz="900" u="sng">
                <a:ea typeface="Calibri"/>
                <a:cs typeface="Calibri"/>
                <a:hlinkClick r:id="rId2" tooltip="https://www.ecologie.gouv.fr/dechets-marins"/>
              </a:rPr>
              <a:t>Déchets </a:t>
            </a:r>
            <a:r>
              <a:rPr lang="fr-FR" sz="900" u="sng">
                <a:ea typeface="Calibri"/>
                <a:cs typeface="Calibri"/>
                <a:hlinkClick r:id="rId2" tooltip="https://www.ecologie.gouv.fr/dechets-marins"/>
              </a:rPr>
              <a:t>marins | Ministères Écologie Énergie Territoires (ecologie.gouv.fr) </a:t>
            </a:r>
            <a:endParaRPr lang="fr-FR" sz="900">
              <a:ea typeface="Calibri"/>
              <a:cs typeface="Calibri"/>
            </a:endParaRPr>
          </a:p>
          <a:p>
            <a:pPr>
              <a:lnSpc>
                <a:spcPct val="150000"/>
              </a:lnSpc>
              <a:defRPr/>
            </a:pPr>
            <a:r>
              <a:rPr lang="fr-FR" sz="900" u="sng">
                <a:ea typeface="Calibri"/>
                <a:cs typeface="Calibri"/>
                <a:hlinkClick r:id="rId3" tooltip="https://www.ecologie.gouv.fr/sites/default/files/DGALN_plan-actions-zero-dechet-plastique_web.pdf"/>
              </a:rPr>
              <a:t>DGALN_plan-actions-zero-dechet-plastique_web.pdf (ecologie.gouv.fr)</a:t>
            </a:r>
            <a:endParaRPr lang="fr-FR" sz="900">
              <a:ea typeface="Calibri"/>
              <a:cs typeface="Calibri"/>
            </a:endParaRPr>
          </a:p>
          <a:p>
            <a:pPr>
              <a:lnSpc>
                <a:spcPct val="150000"/>
              </a:lnSpc>
              <a:defRPr/>
            </a:pPr>
            <a:r>
              <a:rPr lang="fr-FR" sz="900" u="sng">
                <a:solidFill>
                  <a:srgbClr val="808080"/>
                </a:solidFill>
                <a:ea typeface="Calibri"/>
                <a:cs typeface="Calibri"/>
                <a:hlinkClick r:id="rId4" tooltip="https://aides-redevances.eau-loire-bretagne.fr/home/aides/appels-a-projets/reduction-des-micropolluants-et-adaptation-au-changement-clima-2.html"/>
              </a:rPr>
              <a:t>https://aides-redevances.eau-loire-bretagne.fr/home/aides/appels-a-projets/reduction-des-micropolluants-et-adaptation-au-changement-clima-2.html</a:t>
            </a:r>
            <a:endParaRPr lang="fr-FR" sz="900">
              <a:solidFill>
                <a:srgbClr val="808080"/>
              </a:solidFill>
              <a:ea typeface="Calibri"/>
              <a:cs typeface="Calibri"/>
            </a:endParaRPr>
          </a:p>
          <a:p>
            <a:pPr>
              <a:lnSpc>
                <a:spcPct val="150000"/>
              </a:lnSpc>
              <a:defRPr/>
            </a:pPr>
            <a:r>
              <a:rPr lang="fr-FR" sz="900" u="sng">
                <a:solidFill>
                  <a:schemeClr val="hlink"/>
                </a:solidFill>
                <a:ea typeface="Calibri"/>
                <a:cs typeface="Calibri"/>
                <a:hlinkClick r:id="rId5" tooltip="https://www.youtube.com/watch?v=ZN6xc6FHppo"/>
              </a:rPr>
              <a:t>(</a:t>
            </a:r>
            <a:r>
              <a:rPr lang="fr-FR" sz="900" u="sng">
                <a:solidFill>
                  <a:schemeClr val="hlink"/>
                </a:solidFill>
                <a:ea typeface="Calibri"/>
                <a:cs typeface="Calibri"/>
                <a:hlinkClick r:id="rId5" tooltip="https://www.youtube.com/watch?v=ZN6xc6FHppo"/>
              </a:rPr>
              <a:t>1151) Lutter contre les émissions de macro-déchets plastiques • Appel à initiatives - YouTube</a:t>
            </a:r>
            <a:endParaRPr lang="fr-FR" sz="900">
              <a:ea typeface="Calibri"/>
              <a:cs typeface="Calibri"/>
            </a:endParaRPr>
          </a:p>
          <a:p>
            <a:pPr>
              <a:lnSpc>
                <a:spcPct val="150000"/>
              </a:lnSpc>
              <a:defRPr/>
            </a:pPr>
            <a:r>
              <a:rPr lang="fr-FR" sz="900">
                <a:ea typeface="Calibri"/>
                <a:cs typeface="Calibri"/>
              </a:rPr>
              <a:t>Guide pratique pour lutter contre </a:t>
            </a:r>
            <a:r>
              <a:rPr lang="fr-FR" sz="900">
                <a:ea typeface="Calibri"/>
                <a:cs typeface="Calibri"/>
              </a:rPr>
              <a:t>l'artificialisation des </a:t>
            </a:r>
            <a:r>
              <a:rPr lang="fr-FR" sz="900">
                <a:ea typeface="Calibri"/>
                <a:cs typeface="Calibri"/>
              </a:rPr>
              <a:t>sols (chapitre : limiter l'imperméabilisation des sols) https://www.ecologie.gouv.fr/sites/default/files/Guide%20complet.pdf</a:t>
            </a:r>
            <a:endParaRPr/>
          </a:p>
          <a:p>
            <a:pPr marL="195764" indent="-195764">
              <a:buFont typeface="Arial"/>
              <a:buChar char="–"/>
              <a:defRPr/>
            </a:pPr>
            <a:endParaRPr lang="fr-FR" sz="900">
              <a:ea typeface="Calibri"/>
              <a:cs typeface="Calibri"/>
            </a:endParaRPr>
          </a:p>
        </p:txBody>
      </p:sp>
      <p:graphicFrame>
        <p:nvGraphicFramePr>
          <p:cNvPr id="11" name="object 17" hidden="0"/>
          <p:cNvGraphicFramePr>
            <a:graphicFrameLocks xmlns:a="http://schemas.openxmlformats.org/drawingml/2006/main" noGrp="1"/>
          </p:cNvGraphicFramePr>
          <p:nvPr isPhoto="0" userDrawn="0"/>
        </p:nvGraphicFramePr>
        <p:xfrm>
          <a:off x="0" y="-5840"/>
          <a:ext cx="7554593" cy="1108454"/>
        </p:xfrm>
        <a:graphic>
          <a:graphicData uri="http://schemas.openxmlformats.org/drawingml/2006/table">
            <a:tbl>
              <a:tblPr firstRow="1" firstCol="0" lastRow="0" lastCol="0" bandRow="1" bandCol="0">
                <a:tableStyleId>{4F99843D-4551-3887-CCED-7F90057993D8}</a:tableStyleId>
              </a:tblPr>
              <a:tblGrid>
                <a:gridCol w="713105"/>
                <a:gridCol w="3141345"/>
                <a:gridCol w="3700143"/>
              </a:tblGrid>
              <a:tr h="227076">
                <a:tc gridSpan="3">
                  <a:txBody>
                    <a:bodyPr/>
                    <a:p>
                      <a:pPr algn="ctr">
                        <a:lnSpc>
                          <a:spcPct val="100000"/>
                        </a:lnSpc>
                        <a:spcBef>
                          <a:spcPts val="25"/>
                        </a:spcBef>
                        <a:defRPr/>
                      </a:pPr>
                      <a:r>
                        <a:rPr sz="1200" b="1" spc="-5">
                          <a:solidFill>
                            <a:srgbClr val="FFFFFF"/>
                          </a:solidFill>
                          <a:latin typeface="Calibri"/>
                          <a:cs typeface="Calibri"/>
                        </a:rPr>
                        <a:t>Modalités </a:t>
                      </a:r>
                      <a:r>
                        <a:rPr sz="1200" b="1">
                          <a:solidFill>
                            <a:srgbClr val="FFFFFF"/>
                          </a:solidFill>
                          <a:latin typeface="Calibri"/>
                          <a:cs typeface="Calibri"/>
                        </a:rPr>
                        <a:t>de</a:t>
                      </a:r>
                      <a:r>
                        <a:rPr sz="1200" b="1" spc="-20">
                          <a:solidFill>
                            <a:srgbClr val="FFFFFF"/>
                          </a:solidFill>
                          <a:latin typeface="Calibri"/>
                          <a:cs typeface="Calibri"/>
                        </a:rPr>
                        <a:t> </a:t>
                      </a:r>
                      <a:r>
                        <a:rPr sz="1200" b="1">
                          <a:solidFill>
                            <a:srgbClr val="FFFFFF"/>
                          </a:solidFill>
                          <a:latin typeface="Calibri"/>
                          <a:cs typeface="Calibri"/>
                        </a:rPr>
                        <a:t>mise</a:t>
                      </a:r>
                      <a:r>
                        <a:rPr sz="1200" b="1" spc="-10">
                          <a:solidFill>
                            <a:srgbClr val="FFFFFF"/>
                          </a:solidFill>
                          <a:latin typeface="Calibri"/>
                          <a:cs typeface="Calibri"/>
                        </a:rPr>
                        <a:t> </a:t>
                      </a:r>
                      <a:r>
                        <a:rPr sz="1200" b="1" spc="-5">
                          <a:solidFill>
                            <a:srgbClr val="FFFFFF"/>
                          </a:solidFill>
                          <a:latin typeface="Calibri"/>
                          <a:cs typeface="Calibri"/>
                        </a:rPr>
                        <a:t>en </a:t>
                      </a:r>
                      <a:r>
                        <a:rPr sz="1200" b="1" spc="-10">
                          <a:solidFill>
                            <a:srgbClr val="FFFFFF"/>
                          </a:solidFill>
                          <a:latin typeface="Calibri"/>
                          <a:cs typeface="Calibri"/>
                        </a:rPr>
                        <a:t>œuvre</a:t>
                      </a:r>
                      <a:endParaRPr sz="1200">
                        <a:latin typeface="Calibri"/>
                        <a:cs typeface="Calibri"/>
                      </a:endParaRPr>
                    </a:p>
                  </a:txBody>
                  <a:tcPr marL="0" marR="0" marT="3175" marB="0">
                    <a:lnB w="6350" algn="ctr">
                      <a:solidFill>
                        <a:srgbClr val="C8C8C8"/>
                      </a:solidFill>
                    </a:lnB>
                    <a:solidFill>
                      <a:srgbClr val="01B199"/>
                    </a:solidFill>
                  </a:tcPr>
                </a:tc>
                <a:tc hMerge="1">
                  <a:txBody>
                    <a:bodyPr/>
                    <a:p>
                      <a:endParaRPr/>
                    </a:p>
                  </a:txBody>
                </a:tc>
                <a:tc hMerge="1">
                  <a:txBody>
                    <a:bodyPr/>
                    <a:p>
                      <a:endParaRPr/>
                    </a:p>
                  </a:txBody>
                </a:tc>
              </a:tr>
              <a:tr h="176784">
                <a:tc>
                  <a:txBody>
                    <a:bodyPr/>
                    <a:p>
                      <a:pPr marL="85090">
                        <a:lnSpc>
                          <a:spcPct val="100000"/>
                        </a:lnSpc>
                        <a:spcBef>
                          <a:spcPts val="45"/>
                        </a:spcBef>
                        <a:defRPr/>
                      </a:pPr>
                      <a:r>
                        <a:rPr sz="900" b="1" spc="-5">
                          <a:latin typeface="Calibri"/>
                          <a:cs typeface="Calibri"/>
                        </a:rPr>
                        <a:t>Sous-action</a:t>
                      </a:r>
                      <a:endParaRPr sz="900">
                        <a:latin typeface="Calibri"/>
                        <a:cs typeface="Calibri"/>
                      </a:endParaRPr>
                    </a:p>
                  </a:txBody>
                  <a:tcPr marL="0" marR="0" marT="5715" marB="0">
                    <a:lnR w="6350" algn="ctr">
                      <a:solidFill>
                        <a:srgbClr val="C8C8C8"/>
                      </a:solidFill>
                    </a:lnR>
                    <a:lnT w="6350" algn="ctr">
                      <a:solidFill>
                        <a:srgbClr val="C8C8C8"/>
                      </a:solidFill>
                    </a:lnT>
                    <a:lnB w="6350" algn="ctr">
                      <a:solidFill>
                        <a:srgbClr val="C8C8C8"/>
                      </a:solidFill>
                    </a:lnB>
                    <a:solidFill>
                      <a:srgbClr val="D4F3E9"/>
                    </a:solidFill>
                  </a:tcPr>
                </a:tc>
                <a:tc>
                  <a:txBody>
                    <a:bodyPr/>
                    <a:p>
                      <a:pPr marL="83820">
                        <a:lnSpc>
                          <a:spcPct val="100000"/>
                        </a:lnSpc>
                        <a:spcBef>
                          <a:spcPts val="45"/>
                        </a:spcBef>
                        <a:defRPr/>
                      </a:pPr>
                      <a:r>
                        <a:rPr sz="900" b="1" spc="-5">
                          <a:latin typeface="Calibri"/>
                          <a:cs typeface="Calibri"/>
                        </a:rPr>
                        <a:t>Maître(s)</a:t>
                      </a:r>
                      <a:r>
                        <a:rPr sz="900" b="1" spc="-10">
                          <a:latin typeface="Calibri"/>
                          <a:cs typeface="Calibri"/>
                        </a:rPr>
                        <a:t> </a:t>
                      </a:r>
                      <a:r>
                        <a:rPr sz="900" b="1" spc="-5">
                          <a:latin typeface="Calibri"/>
                          <a:cs typeface="Calibri"/>
                        </a:rPr>
                        <a:t>d’ouvrage potentiel(s)</a:t>
                      </a:r>
                      <a:endParaRPr sz="900">
                        <a:latin typeface="Calibri"/>
                        <a:cs typeface="Calibri"/>
                      </a:endParaRPr>
                    </a:p>
                  </a:txBody>
                  <a:tcPr marL="0" marR="0" marT="5715" marB="0">
                    <a:lnL w="6350" algn="ctr">
                      <a:solidFill>
                        <a:srgbClr val="C8C8C8"/>
                      </a:solidFill>
                    </a:lnL>
                    <a:lnR w="6350" algn="ctr">
                      <a:solidFill>
                        <a:srgbClr val="C8C8C8"/>
                      </a:solidFill>
                    </a:lnR>
                    <a:lnT w="6350" algn="ctr">
                      <a:solidFill>
                        <a:srgbClr val="C8C8C8"/>
                      </a:solidFill>
                    </a:lnT>
                    <a:lnB w="6350" algn="ctr">
                      <a:solidFill>
                        <a:srgbClr val="C8C8C8"/>
                      </a:solidFill>
                    </a:lnB>
                    <a:solidFill>
                      <a:srgbClr val="D4F3E9"/>
                    </a:solidFill>
                  </a:tcPr>
                </a:tc>
                <a:tc>
                  <a:txBody>
                    <a:bodyPr/>
                    <a:p>
                      <a:pPr marL="81915">
                        <a:lnSpc>
                          <a:spcPct val="100000"/>
                        </a:lnSpc>
                        <a:spcBef>
                          <a:spcPts val="45"/>
                        </a:spcBef>
                        <a:defRPr/>
                      </a:pPr>
                      <a:r>
                        <a:rPr sz="900" b="1" spc="-5">
                          <a:latin typeface="Calibri"/>
                          <a:cs typeface="Calibri"/>
                        </a:rPr>
                        <a:t>Partenaires</a:t>
                      </a:r>
                      <a:r>
                        <a:rPr sz="900" b="1" spc="-25">
                          <a:latin typeface="Calibri"/>
                          <a:cs typeface="Calibri"/>
                        </a:rPr>
                        <a:t> </a:t>
                      </a:r>
                      <a:r>
                        <a:rPr sz="900" b="1" spc="-5">
                          <a:latin typeface="Calibri"/>
                          <a:cs typeface="Calibri"/>
                        </a:rPr>
                        <a:t>potentiels</a:t>
                      </a:r>
                      <a:endParaRPr sz="900">
                        <a:latin typeface="Calibri"/>
                        <a:cs typeface="Calibri"/>
                      </a:endParaRPr>
                    </a:p>
                  </a:txBody>
                  <a:tcPr marL="0" marR="0" marT="5715" marB="0">
                    <a:lnL w="6350" algn="ctr">
                      <a:solidFill>
                        <a:srgbClr val="C8C8C8"/>
                      </a:solidFill>
                    </a:lnL>
                    <a:lnT w="6350" algn="ctr">
                      <a:solidFill>
                        <a:srgbClr val="C8C8C8"/>
                      </a:solidFill>
                    </a:lnT>
                    <a:lnB w="6350" algn="ctr">
                      <a:solidFill>
                        <a:srgbClr val="C8C8C8"/>
                      </a:solidFill>
                    </a:lnB>
                    <a:solidFill>
                      <a:srgbClr val="D4F3E9"/>
                    </a:solidFill>
                  </a:tcPr>
                </a:tc>
              </a:tr>
              <a:tr h="176783">
                <a:tc>
                  <a:txBody>
                    <a:bodyPr/>
                    <a:p>
                      <a:pPr marL="85090">
                        <a:lnSpc>
                          <a:spcPct val="100000"/>
                        </a:lnSpc>
                        <a:spcBef>
                          <a:spcPts val="45"/>
                        </a:spcBef>
                        <a:defRPr/>
                      </a:pPr>
                      <a:r>
                        <a:rPr sz="900" b="1" spc="-5">
                          <a:latin typeface="Calibri"/>
                          <a:cs typeface="Calibri"/>
                        </a:rPr>
                        <a:t>TM9</a:t>
                      </a:r>
                      <a:r>
                        <a:rPr sz="900" b="1" spc="-5">
                          <a:latin typeface="Calibri"/>
                          <a:cs typeface="Calibri"/>
                        </a:rPr>
                        <a:t>.1</a:t>
                      </a:r>
                      <a:endParaRPr sz="900">
                        <a:latin typeface="Calibri"/>
                        <a:cs typeface="Calibri"/>
                      </a:endParaRPr>
                    </a:p>
                  </a:txBody>
                  <a:tcPr marL="0" marR="0" marT="5715" marB="0">
                    <a:lnR w="6350" algn="ctr">
                      <a:solidFill>
                        <a:srgbClr val="C8C8C8"/>
                      </a:solidFill>
                    </a:lnR>
                    <a:lnT w="6350" algn="ctr">
                      <a:solidFill>
                        <a:srgbClr val="C8C8C8"/>
                      </a:solidFill>
                    </a:lnT>
                    <a:lnB w="6350" algn="ctr">
                      <a:solidFill>
                        <a:srgbClr val="C8C8C8"/>
                      </a:solidFill>
                    </a:lnB>
                  </a:tcPr>
                </a:tc>
                <a:tc rowSpan="4">
                  <a:txBody>
                    <a:bodyPr/>
                    <a:p>
                      <a:pPr algn="l">
                        <a:lnSpc>
                          <a:spcPct val="114999"/>
                        </a:lnSpc>
                        <a:spcAft>
                          <a:spcPts val="0"/>
                        </a:spcAft>
                        <a:tabLst>
                          <a:tab pos="1584324" algn="l"/>
                        </a:tabLst>
                        <a:defRPr/>
                      </a:pPr>
                      <a:r>
                        <a:rPr lang="fr-FR" sz="900">
                          <a:solidFill>
                            <a:schemeClr val="tx1"/>
                          </a:solidFill>
                          <a:latin typeface="Calibri"/>
                          <a:cs typeface="Times New Roman"/>
                        </a:rPr>
                        <a:t>Collectivités : communes et agglomérations</a:t>
                      </a:r>
                      <a:endParaRPr lang="fr-FR" sz="900">
                        <a:solidFill>
                          <a:schemeClr val="tx1"/>
                        </a:solidFill>
                        <a:latin typeface="Calibri"/>
                        <a:cs typeface="Times New Roman"/>
                      </a:endParaRPr>
                    </a:p>
                  </a:txBody>
                  <a:tcPr marL="72000" marR="72000" marT="12065" marB="0">
                    <a:lnL w="6350" algn="ctr">
                      <a:solidFill>
                        <a:srgbClr val="C8C8C8"/>
                      </a:solidFill>
                    </a:lnL>
                    <a:lnR w="6350" algn="ctr">
                      <a:solidFill>
                        <a:srgbClr val="C8C8C8"/>
                      </a:solidFill>
                    </a:lnR>
                    <a:lnT w="6350" algn="ctr">
                      <a:solidFill>
                        <a:srgbClr val="C8C8C8"/>
                      </a:solidFill>
                    </a:lnT>
                    <a:lnB w="12700" algn="ctr">
                      <a:solidFill>
                        <a:schemeClr val="bg1">
                          <a:lumMod val="85000"/>
                        </a:schemeClr>
                      </a:solidFill>
                    </a:lnB>
                  </a:tcPr>
                </a:tc>
                <a:tc rowSpan="4">
                  <a:txBody>
                    <a:bodyPr/>
                    <a:p>
                      <a:pPr algn="l">
                        <a:buClr>
                          <a:srgbClr val="000000"/>
                        </a:buClr>
                        <a:defRPr/>
                      </a:pPr>
                      <a:r>
                        <a:rPr lang="fr-FR" sz="900"/>
                        <a:t>DDTM, OFB, CEREMA, ONG, CD35</a:t>
                      </a:r>
                      <a:r>
                        <a:rPr lang="fr-FR" sz="900"/>
                        <a:t> et CD22 (missions d’assistance technique assainissement), structure animatrice de SAGE, Agence de l’eau Loire-Bretagne</a:t>
                      </a:r>
                      <a:endParaRPr lang="fr-FR" sz="900"/>
                    </a:p>
                  </a:txBody>
                  <a:tcPr marL="72000" marR="72000" marT="0" marB="0">
                    <a:lnL w="6350" algn="ctr">
                      <a:solidFill>
                        <a:srgbClr val="C8C8C8"/>
                      </a:solidFill>
                    </a:lnL>
                    <a:lnT w="6350" algn="ctr">
                      <a:solidFill>
                        <a:srgbClr val="C8C8C8"/>
                      </a:solidFill>
                    </a:lnT>
                    <a:lnB w="12700" algn="ctr">
                      <a:solidFill>
                        <a:schemeClr val="bg1">
                          <a:lumMod val="85000"/>
                        </a:schemeClr>
                      </a:solidFill>
                    </a:lnB>
                  </a:tcPr>
                </a:tc>
              </a:tr>
              <a:tr h="176783">
                <a:tc>
                  <a:txBody>
                    <a:bodyPr/>
                    <a:p>
                      <a:pPr marL="85090">
                        <a:lnSpc>
                          <a:spcPct val="100000"/>
                        </a:lnSpc>
                        <a:spcBef>
                          <a:spcPts val="45"/>
                        </a:spcBef>
                        <a:defRPr/>
                      </a:pPr>
                      <a:r>
                        <a:rPr sz="900" b="1" spc="-5">
                          <a:latin typeface="Calibri"/>
                          <a:cs typeface="Calibri"/>
                        </a:rPr>
                        <a:t>TM</a:t>
                      </a:r>
                      <a:r>
                        <a:rPr sz="900" b="1" spc="-5">
                          <a:latin typeface="Calibri"/>
                          <a:cs typeface="Calibri"/>
                        </a:rPr>
                        <a:t>9.2</a:t>
                      </a:r>
                      <a:endParaRPr sz="900">
                        <a:latin typeface="Calibri"/>
                        <a:cs typeface="Calibri"/>
                      </a:endParaRPr>
                    </a:p>
                  </a:txBody>
                  <a:tcPr marL="0" marR="0" marT="5715" marB="0">
                    <a:lnR w="6350" algn="ctr">
                      <a:solidFill>
                        <a:srgbClr val="C8C8C8"/>
                      </a:solidFill>
                    </a:lnR>
                    <a:lnT w="6350" algn="ctr">
                      <a:solidFill>
                        <a:srgbClr val="C8C8C8"/>
                      </a:solidFill>
                    </a:lnT>
                    <a:lnB w="6350" algn="ctr">
                      <a:solidFill>
                        <a:srgbClr val="C8C8C8"/>
                      </a:solidFill>
                    </a:lnB>
                    <a:solidFill>
                      <a:srgbClr val="F1F1F1"/>
                    </a:solidFill>
                  </a:tcPr>
                </a:tc>
                <a:tc vMerge="1">
                  <a:txBody>
                    <a:bodyPr/>
                    <a:p>
                      <a:pPr>
                        <a:lnSpc>
                          <a:spcPct val="100000"/>
                        </a:lnSpc>
                        <a:defRPr/>
                      </a:pPr>
                      <a:endParaRPr sz="900">
                        <a:latin typeface="+mj-lt"/>
                        <a:cs typeface="Times New Roman"/>
                      </a:endParaRPr>
                    </a:p>
                  </a:txBody>
                  <a:tcPr marL="72000" marR="72000" marT="0" marB="0">
                    <a:lnL w="6350" algn="ctr">
                      <a:solidFill>
                        <a:srgbClr val="C8C8C8"/>
                      </a:solidFill>
                    </a:lnL>
                    <a:lnR w="6350" algn="ctr">
                      <a:solidFill>
                        <a:srgbClr val="C8C8C8"/>
                      </a:solidFill>
                    </a:lnR>
                    <a:lnT w="6350" algn="ctr">
                      <a:solidFill>
                        <a:srgbClr val="C8C8C8"/>
                      </a:solidFill>
                    </a:lnT>
                    <a:lnB w="6350" algn="ctr">
                      <a:solidFill>
                        <a:srgbClr val="C8C8C8"/>
                      </a:solidFill>
                    </a:lnB>
                    <a:solidFill>
                      <a:srgbClr val="F1F1F1"/>
                    </a:solidFill>
                  </a:tcPr>
                </a:tc>
                <a:tc vMerge="1">
                  <a:txBody>
                    <a:bodyPr/>
                    <a:p>
                      <a:pPr>
                        <a:lnSpc>
                          <a:spcPct val="100000"/>
                        </a:lnSpc>
                        <a:defRPr/>
                      </a:pPr>
                      <a:endParaRPr sz="900">
                        <a:latin typeface="+mj-lt"/>
                        <a:cs typeface="Times New Roman"/>
                      </a:endParaRPr>
                    </a:p>
                  </a:txBody>
                  <a:tcPr marL="72000" marR="72000" marT="0" marB="0">
                    <a:lnL w="6350" algn="ctr">
                      <a:solidFill>
                        <a:srgbClr val="C8C8C8"/>
                      </a:solidFill>
                    </a:lnL>
                    <a:lnT w="6350" algn="ctr">
                      <a:solidFill>
                        <a:srgbClr val="C8C8C8"/>
                      </a:solidFill>
                    </a:lnT>
                    <a:lnB w="6350" algn="ctr">
                      <a:solidFill>
                        <a:srgbClr val="C8C8C8"/>
                      </a:solidFill>
                    </a:lnB>
                    <a:solidFill>
                      <a:srgbClr val="F1F1F1"/>
                    </a:solidFill>
                  </a:tcPr>
                </a:tc>
              </a:tr>
              <a:tr h="175514">
                <a:tc>
                  <a:txBody>
                    <a:bodyPr/>
                    <a:p>
                      <a:pPr marL="85090">
                        <a:lnSpc>
                          <a:spcPct val="100000"/>
                        </a:lnSpc>
                        <a:spcBef>
                          <a:spcPts val="45"/>
                        </a:spcBef>
                        <a:defRPr/>
                      </a:pPr>
                      <a:r>
                        <a:rPr sz="900" b="1" spc="-5">
                          <a:latin typeface="Calibri"/>
                          <a:cs typeface="Calibri"/>
                        </a:rPr>
                        <a:t>TM</a:t>
                      </a:r>
                      <a:r>
                        <a:rPr sz="900" b="1" spc="-5">
                          <a:latin typeface="Calibri"/>
                          <a:cs typeface="Calibri"/>
                        </a:rPr>
                        <a:t>9.3</a:t>
                      </a:r>
                      <a:endParaRPr sz="900">
                        <a:latin typeface="Calibri"/>
                        <a:cs typeface="Calibri"/>
                      </a:endParaRPr>
                    </a:p>
                  </a:txBody>
                  <a:tcPr marL="0" marR="0" marT="5715" marB="0">
                    <a:lnR w="6350" algn="ctr">
                      <a:solidFill>
                        <a:srgbClr val="C8C8C8"/>
                      </a:solidFill>
                    </a:lnR>
                    <a:lnT w="6350" algn="ctr">
                      <a:solidFill>
                        <a:srgbClr val="C8C8C8"/>
                      </a:solidFill>
                    </a:lnT>
                    <a:lnB w="6350" algn="ctr">
                      <a:solidFill>
                        <a:srgbClr val="C8C8C8"/>
                      </a:solidFill>
                    </a:lnB>
                  </a:tcPr>
                </a:tc>
                <a:tc vMerge="1">
                  <a:txBody>
                    <a:bodyPr/>
                    <a:p>
                      <a:pPr>
                        <a:lnSpc>
                          <a:spcPct val="100000"/>
                        </a:lnSpc>
                        <a:defRPr/>
                      </a:pPr>
                      <a:endParaRPr sz="900">
                        <a:latin typeface="+mj-lt"/>
                        <a:cs typeface="Times New Roman"/>
                      </a:endParaRPr>
                    </a:p>
                  </a:txBody>
                  <a:tcPr marL="72000" marR="72000" marT="0" marB="0">
                    <a:lnL w="6350" algn="ctr">
                      <a:solidFill>
                        <a:srgbClr val="C8C8C8"/>
                      </a:solidFill>
                    </a:lnL>
                    <a:lnR w="6350" algn="ctr">
                      <a:solidFill>
                        <a:srgbClr val="C8C8C8"/>
                      </a:solidFill>
                    </a:lnR>
                    <a:lnT w="6350" algn="ctr">
                      <a:solidFill>
                        <a:srgbClr val="C8C8C8"/>
                      </a:solidFill>
                    </a:lnT>
                    <a:lnB w="6350" algn="ctr">
                      <a:solidFill>
                        <a:srgbClr val="C8C8C8"/>
                      </a:solidFill>
                    </a:lnB>
                  </a:tcPr>
                </a:tc>
                <a:tc vMerge="1">
                  <a:txBody>
                    <a:bodyPr/>
                    <a:p>
                      <a:pPr>
                        <a:lnSpc>
                          <a:spcPct val="100000"/>
                        </a:lnSpc>
                        <a:defRPr/>
                      </a:pPr>
                      <a:endParaRPr sz="900">
                        <a:latin typeface="+mj-lt"/>
                        <a:cs typeface="Times New Roman"/>
                      </a:endParaRPr>
                    </a:p>
                  </a:txBody>
                  <a:tcPr marL="72000" marR="72000" marT="0" marB="0">
                    <a:lnL w="6350" algn="ctr">
                      <a:solidFill>
                        <a:srgbClr val="C8C8C8"/>
                      </a:solidFill>
                    </a:lnL>
                    <a:lnT w="6350" algn="ctr">
                      <a:solidFill>
                        <a:srgbClr val="C8C8C8"/>
                      </a:solidFill>
                    </a:lnT>
                    <a:lnB w="6350" algn="ctr">
                      <a:solidFill>
                        <a:srgbClr val="C8C8C8"/>
                      </a:solidFill>
                    </a:lnB>
                  </a:tcPr>
                </a:tc>
              </a:tr>
              <a:tr h="175514">
                <a:tc>
                  <a:txBody>
                    <a:bodyPr/>
                    <a:p>
                      <a:pPr marL="85090">
                        <a:lnSpc>
                          <a:spcPct val="100000"/>
                        </a:lnSpc>
                        <a:spcBef>
                          <a:spcPts val="45"/>
                        </a:spcBef>
                        <a:defRPr/>
                      </a:pPr>
                      <a:r>
                        <a:rPr lang="fr-FR" sz="900" b="1">
                          <a:latin typeface="Calibri"/>
                          <a:cs typeface="Calibri"/>
                        </a:rPr>
                        <a:t>TM9.4</a:t>
                      </a:r>
                      <a:endParaRPr sz="900" b="1">
                        <a:latin typeface="Calibri"/>
                        <a:cs typeface="Calibri"/>
                      </a:endParaRPr>
                    </a:p>
                  </a:txBody>
                  <a:tcPr marL="0" marR="0" marT="5715" marB="0">
                    <a:lnR w="6350" algn="ctr">
                      <a:solidFill>
                        <a:srgbClr val="C8C8C8"/>
                      </a:solidFill>
                    </a:lnR>
                    <a:lnT w="6350" algn="ctr">
                      <a:solidFill>
                        <a:srgbClr val="C8C8C8"/>
                      </a:solidFill>
                    </a:lnT>
                    <a:lnB w="12700" algn="ctr">
                      <a:solidFill>
                        <a:schemeClr val="bg1">
                          <a:lumMod val="85000"/>
                        </a:schemeClr>
                      </a:solidFill>
                    </a:lnB>
                    <a:solidFill>
                      <a:schemeClr val="bg1">
                        <a:lumMod val="95000"/>
                      </a:schemeClr>
                    </a:solidFill>
                  </a:tcPr>
                </a:tc>
                <a:tc vMerge="1">
                  <a:txBody>
                    <a:bodyPr/>
                    <a:p>
                      <a:pPr>
                        <a:lnSpc>
                          <a:spcPct val="100000"/>
                        </a:lnSpc>
                        <a:defRPr/>
                      </a:pPr>
                      <a:endParaRPr sz="900">
                        <a:latin typeface="+mj-lt"/>
                        <a:cs typeface="Times New Roman"/>
                      </a:endParaRPr>
                    </a:p>
                  </a:txBody>
                  <a:tcPr marL="72000" marR="72000" marT="0" marB="0">
                    <a:lnL w="6350" algn="ctr">
                      <a:solidFill>
                        <a:srgbClr val="C8C8C8"/>
                      </a:solidFill>
                    </a:lnL>
                    <a:lnR w="6350" algn="ctr">
                      <a:solidFill>
                        <a:srgbClr val="C8C8C8"/>
                      </a:solidFill>
                    </a:lnR>
                    <a:lnT w="6350" algn="ctr">
                      <a:solidFill>
                        <a:srgbClr val="C8C8C8"/>
                      </a:solidFill>
                    </a:lnT>
                    <a:lnB w="12700" algn="ctr">
                      <a:solidFill>
                        <a:schemeClr val="bg1">
                          <a:lumMod val="85000"/>
                        </a:schemeClr>
                      </a:solidFill>
                    </a:lnB>
                  </a:tcPr>
                </a:tc>
                <a:tc vMerge="1">
                  <a:txBody>
                    <a:bodyPr/>
                    <a:p>
                      <a:pPr>
                        <a:lnSpc>
                          <a:spcPct val="100000"/>
                        </a:lnSpc>
                        <a:defRPr/>
                      </a:pPr>
                      <a:endParaRPr sz="900">
                        <a:latin typeface="+mj-lt"/>
                        <a:cs typeface="Times New Roman"/>
                      </a:endParaRPr>
                    </a:p>
                  </a:txBody>
                  <a:tcPr marL="72000" marR="72000" marT="0" marB="0">
                    <a:lnL w="6350" algn="ctr">
                      <a:solidFill>
                        <a:srgbClr val="C8C8C8"/>
                      </a:solidFill>
                    </a:lnL>
                    <a:lnT w="6350" algn="ctr">
                      <a:solidFill>
                        <a:srgbClr val="C8C8C8"/>
                      </a:solidFill>
                    </a:lnT>
                    <a:lnB w="12700" algn="ctr">
                      <a:solidFill>
                        <a:schemeClr val="bg1">
                          <a:lumMod val="85000"/>
                        </a:schemeClr>
                      </a:solidFill>
                    </a:lnB>
                  </a:tcPr>
                </a:tc>
              </a:tr>
            </a:tbl>
          </a:graphicData>
        </a:graphic>
      </p:graphicFrame>
      <p:sp>
        <p:nvSpPr>
          <p:cNvPr id="12" name="object 18" hidden="0"/>
          <p:cNvSpPr/>
          <p:nvPr isPhoto="0" userDrawn="0"/>
        </p:nvSpPr>
        <p:spPr bwMode="auto">
          <a:xfrm>
            <a:off x="7551420" y="240791"/>
            <a:ext cx="6350" cy="530860"/>
          </a:xfrm>
          <a:custGeom>
            <a:avLst/>
            <a:gdLst/>
            <a:ahLst/>
            <a:cxnLst/>
            <a:rect l="l" t="t" r="r" b="b"/>
            <a:pathLst>
              <a:path w="6350" h="530860" fill="norm" stroke="1" extrusionOk="0">
                <a:moveTo>
                  <a:pt x="6096" y="0"/>
                </a:moveTo>
                <a:lnTo>
                  <a:pt x="0" y="0"/>
                </a:lnTo>
                <a:lnTo>
                  <a:pt x="0" y="6096"/>
                </a:lnTo>
                <a:lnTo>
                  <a:pt x="0" y="15240"/>
                </a:lnTo>
                <a:lnTo>
                  <a:pt x="0" y="530352"/>
                </a:lnTo>
                <a:lnTo>
                  <a:pt x="6096" y="530352"/>
                </a:lnTo>
                <a:lnTo>
                  <a:pt x="6096" y="6096"/>
                </a:lnTo>
                <a:lnTo>
                  <a:pt x="6096" y="0"/>
                </a:lnTo>
                <a:close/>
              </a:path>
            </a:pathLst>
          </a:custGeom>
          <a:solidFill>
            <a:srgbClr val="C8C8C8"/>
          </a:solidFill>
        </p:spPr>
        <p:txBody>
          <a:bodyPr wrap="square" lIns="0" tIns="0" rIns="0" bIns="0" rtlCol="0"/>
          <a:lstStyle/>
          <a:p>
            <a:pPr>
              <a:defRPr/>
            </a:pP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theme/_rels/theme1.xml.rels><?xml version="1.0" encoding="UTF-8" standalone="yes"?><Relationships xmlns="http://schemas.openxmlformats.org/package/2006/relationships"></Relationships>
</file>

<file path=ppt/theme/theme1.xml><?xml version="1.0" encoding="utf-8"?>
<a:theme xmlns:a="http://schemas.openxmlformats.org/drawingml/2006/main" xmlns:r="http://schemas.openxmlformats.org/officeDocument/2006/relationships" xmlns:p="http://schemas.openxmlformats.org/presentation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emplate/>
  <TotalTime>0</TotalTime>
  <Words>0</Words>
  <Application>ONLYOFFICE/6.0.2.5</Application>
  <DocSecurity>0</DocSecurity>
  <PresentationFormat>Personnalisé</PresentationFormat>
  <Paragraphs>0</Paragraphs>
  <Slides>2</Slides>
  <Notes>2</Notes>
  <HiddenSlides>0</HiddenSlides>
  <MMClips>2</MMClips>
  <ScaleCrop>0</ScaleCrop>
  <HeadingPairs>
    <vt:vector size="4" baseType="variant">
      <vt:variant>
        <vt:lpstr>Theme</vt:lpstr>
      </vt:variant>
      <vt:variant>
        <vt:i4>1</vt:i4>
      </vt:variant>
      <vt:variant>
        <vt:lpstr>Slide Titles</vt:lpstr>
      </vt:variant>
      <vt:variant>
        <vt:i4>2</vt:i4>
      </vt:variant>
    </vt:vector>
  </HeadingPairs>
  <TitlesOfParts>
    <vt:vector size="3" baseType="lpstr">
      <vt:lpstr>Theme 1</vt:lpstr>
      <vt:lpstr>Slide 1</vt:lpstr>
      <vt:lpstr>Slide 2</vt:lpstr>
    </vt:vector>
  </TitlesOfParts>
  <Manager/>
  <Company/>
  <LinksUpToDate>0</LinksUpToDate>
  <SharedDoc>0</SharedDoc>
  <HyperlinkBase/>
  <HyperlinksChanged>0</HyperlinksChanged>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LE CLOIREC Ophélie</dc:creator>
  <cp:keywords/>
  <dc:description/>
  <dc:identifier/>
  <dc:language/>
  <cp:lastModifiedBy>Olivier ABELLARD</cp:lastModifiedBy>
  <cp:revision>31</cp:revision>
  <dcterms:created xsi:type="dcterms:W3CDTF">2022-12-02T15:44:00Z</dcterms:created>
  <dcterms:modified xsi:type="dcterms:W3CDTF">2023-01-10T15:14:10Z</dcterms:modified>
  <cp:category/>
  <cp:contentStatus/>
  <cp:version/>
</cp:coreProperties>
</file>