
<file path=[Content_Types].xml><?xml version="1.0" encoding="utf-8"?>
<Types xmlns="http://schemas.openxmlformats.org/package/2006/content-types">
  <Default Extension="wmf" ContentType="image/x-wmf"/>
  <Default Extension="png" ContentType="image/pn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ableStyles.xml" ContentType="application/vnd.openxmlformats-officedocument.presentationml.tableStyles+xml"/>
  <Override PartName="/ppt/slides/slide2.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Lst>
  <p:sldIdLst>
    <p:sldId id="256" r:id="rId3"/>
    <p:sldId id="257" r:id="rId4"/>
  </p:sldIdLst>
  <p:sldSz cx="7556500" cy="10693400"/>
  <p:notesSz cx="10693400" cy="7556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9F305FAB-A2C9-AA47-CCF4-647438781324}">
  <a:tblStyle styleId="{9F305FAB-A2C9-AA47-CCF4-647438781324}" styleName="No Style, No Grid">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presProps" Target="presProps.xml" /><Relationship Id="rId6" Type="http://schemas.openxmlformats.org/officeDocument/2006/relationships/tableStyles" Target="tableStyles.xml" /><Relationship Id="rId7"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Slide">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ctrTitle" hasCustomPrompt="0"/>
          </p:nvPr>
        </p:nvSpPr>
        <p:spPr bwMode="auto">
          <a:xfrm>
            <a:off x="567213" y="3314954"/>
            <a:ext cx="6428422" cy="2245614"/>
          </a:xfrm>
          <a:prstGeom prst="rect">
            <a:avLst/>
          </a:prstGeom>
        </p:spPr>
        <p:txBody>
          <a:bodyPr wrap="square" lIns="0" tIns="0" rIns="0" bIns="0">
            <a:spAutoFit/>
          </a:bodyPr>
          <a:lstStyle>
            <a:lvl1pPr>
              <a:defRPr/>
            </a:lvl1pPr>
          </a:lstStyle>
          <a:p>
            <a:pPr>
              <a:defRPr/>
            </a:pPr>
            <a:endParaRPr/>
          </a:p>
        </p:txBody>
      </p:sp>
      <p:sp>
        <p:nvSpPr>
          <p:cNvPr id="5" name="Holder 3" hidden="0"/>
          <p:cNvSpPr>
            <a:spLocks noGrp="1"/>
          </p:cNvSpPr>
          <p:nvPr isPhoto="0" userDrawn="0">
            <p:ph type="subTitle" idx="4" hasCustomPrompt="0"/>
          </p:nvPr>
        </p:nvSpPr>
        <p:spPr bwMode="auto">
          <a:xfrm>
            <a:off x="1134427" y="5988303"/>
            <a:ext cx="5293995" cy="2673350"/>
          </a:xfrm>
          <a:prstGeom prst="rect">
            <a:avLst/>
          </a:prstGeom>
        </p:spPr>
        <p:txBody>
          <a:bodyPr wrap="square" lIns="0" tIns="0" rIns="0" bIns="0">
            <a:spAutoFit/>
          </a:bodyPr>
          <a:lstStyle>
            <a:lvl1pPr>
              <a:defRPr/>
            </a:lvl1pPr>
          </a:lstStyle>
          <a:p>
            <a:pPr>
              <a:defRPr/>
            </a:pPr>
            <a:endParaRPr/>
          </a:p>
        </p:txBody>
      </p:sp>
      <p:sp>
        <p:nvSpPr>
          <p:cNvPr id="6" name="Holder 4"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7"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8" name="Holder 6"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p:txBody>
          <a:bodyPr lIns="0" tIns="0" rIns="0" bIns="0"/>
          <a:lstStyle>
            <a:lvl1pPr>
              <a:defRPr/>
            </a:lvl1pPr>
          </a:lstStyle>
          <a:p>
            <a:pPr>
              <a:defRPr/>
            </a:pPr>
            <a:endParaRPr/>
          </a:p>
        </p:txBody>
      </p:sp>
      <p:sp>
        <p:nvSpPr>
          <p:cNvPr id="5" name="Holder 3" hidden="0"/>
          <p:cNvSpPr>
            <a:spLocks noGrp="1"/>
          </p:cNvSpPr>
          <p:nvPr isPhoto="0" userDrawn="0">
            <p:ph type="body" idx="1" hasCustomPrompt="0"/>
          </p:nvPr>
        </p:nvSpPr>
        <p:spPr bwMode="auto"/>
        <p:txBody>
          <a:bodyPr lIns="0" tIns="0" rIns="0" bIns="0"/>
          <a:lstStyle>
            <a:lvl1pPr>
              <a:defRPr/>
            </a:lvl1pPr>
          </a:lstStyle>
          <a:p>
            <a:pPr>
              <a:defRPr/>
            </a:pPr>
            <a:endParaRPr/>
          </a:p>
        </p:txBody>
      </p:sp>
      <p:sp>
        <p:nvSpPr>
          <p:cNvPr id="6" name="Holder 4"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7"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8" name="Holder 6"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wo Content">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p:txBody>
          <a:bodyPr lIns="0" tIns="0" rIns="0" bIns="0"/>
          <a:lstStyle>
            <a:lvl1pPr>
              <a:defRPr/>
            </a:lvl1pPr>
          </a:lstStyle>
          <a:p>
            <a:pPr>
              <a:defRPr/>
            </a:pPr>
            <a:endParaRPr/>
          </a:p>
        </p:txBody>
      </p:sp>
      <p:sp>
        <p:nvSpPr>
          <p:cNvPr id="5" name="Holder 3" hidden="0"/>
          <p:cNvSpPr>
            <a:spLocks noGrp="1"/>
          </p:cNvSpPr>
          <p:nvPr isPhoto="0" userDrawn="0">
            <p:ph sz="half" idx="2" hasCustomPrompt="0"/>
          </p:nvPr>
        </p:nvSpPr>
        <p:spPr bwMode="auto">
          <a:xfrm>
            <a:off x="378142" y="2459482"/>
            <a:ext cx="3289839" cy="7057644"/>
          </a:xfrm>
          <a:prstGeom prst="rect">
            <a:avLst/>
          </a:prstGeom>
        </p:spPr>
        <p:txBody>
          <a:bodyPr wrap="square" lIns="0" tIns="0" rIns="0" bIns="0">
            <a:spAutoFit/>
          </a:bodyPr>
          <a:lstStyle>
            <a:lvl1pPr>
              <a:defRPr/>
            </a:lvl1pPr>
          </a:lstStyle>
          <a:p>
            <a:pPr>
              <a:defRPr/>
            </a:pPr>
            <a:endParaRPr/>
          </a:p>
        </p:txBody>
      </p:sp>
      <p:sp>
        <p:nvSpPr>
          <p:cNvPr id="6" name="Holder 4" hidden="0"/>
          <p:cNvSpPr>
            <a:spLocks noGrp="1"/>
          </p:cNvSpPr>
          <p:nvPr isPhoto="0" userDrawn="0">
            <p:ph sz="half" idx="3" hasCustomPrompt="0"/>
          </p:nvPr>
        </p:nvSpPr>
        <p:spPr bwMode="auto">
          <a:xfrm>
            <a:off x="3894867" y="2459482"/>
            <a:ext cx="3289839" cy="7057644"/>
          </a:xfrm>
          <a:prstGeom prst="rect">
            <a:avLst/>
          </a:prstGeom>
        </p:spPr>
        <p:txBody>
          <a:bodyPr wrap="square" lIns="0" tIns="0" rIns="0" bIns="0">
            <a:spAutoFit/>
          </a:bodyPr>
          <a:lstStyle>
            <a:lvl1pPr>
              <a:defRPr/>
            </a:lvl1pPr>
          </a:lstStyle>
          <a:p>
            <a:pPr>
              <a:defRPr/>
            </a:pPr>
            <a:endParaRPr/>
          </a:p>
        </p:txBody>
      </p:sp>
      <p:sp>
        <p:nvSpPr>
          <p:cNvPr id="7" name="Holder 5"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8" name="Holder 6"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9" name="Holder 7"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Only">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p:txBody>
          <a:bodyPr lIns="0" tIns="0" rIns="0" bIns="0"/>
          <a:lstStyle>
            <a:lvl1pPr>
              <a:defRPr/>
            </a:lvl1pPr>
          </a:lstStyle>
          <a:p>
            <a:pPr>
              <a:defRPr/>
            </a:pPr>
            <a:endParaRPr/>
          </a:p>
        </p:txBody>
      </p:sp>
      <p:sp>
        <p:nvSpPr>
          <p:cNvPr id="5" name="Holder 3"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4"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7" name="Holder 5"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Blank">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3"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6" name="Holder 4"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a:xfrm>
            <a:off x="378142" y="427736"/>
            <a:ext cx="6806565" cy="1710944"/>
          </a:xfrm>
          <a:prstGeom prst="rect">
            <a:avLst/>
          </a:prstGeom>
        </p:spPr>
        <p:txBody>
          <a:bodyPr wrap="square" lIns="0" tIns="0" rIns="0" bIns="0">
            <a:spAutoFit/>
          </a:bodyPr>
          <a:lstStyle>
            <a:lvl1pPr>
              <a:defRPr/>
            </a:lvl1pPr>
          </a:lstStyle>
          <a:p>
            <a:pPr>
              <a:defRPr/>
            </a:pPr>
            <a:endParaRPr/>
          </a:p>
        </p:txBody>
      </p:sp>
      <p:sp>
        <p:nvSpPr>
          <p:cNvPr id="5" name="Holder 3" hidden="0"/>
          <p:cNvSpPr>
            <a:spLocks noGrp="1"/>
          </p:cNvSpPr>
          <p:nvPr isPhoto="0" userDrawn="0">
            <p:ph type="body" idx="1" hasCustomPrompt="0"/>
          </p:nvPr>
        </p:nvSpPr>
        <p:spPr bwMode="auto">
          <a:xfrm>
            <a:off x="378142" y="2459482"/>
            <a:ext cx="6806565" cy="7057644"/>
          </a:xfrm>
          <a:prstGeom prst="rect">
            <a:avLst/>
          </a:prstGeom>
        </p:spPr>
        <p:txBody>
          <a:bodyPr wrap="square" lIns="0" tIns="0" rIns="0" bIns="0">
            <a:spAutoFit/>
          </a:bodyPr>
          <a:lstStyle>
            <a:lvl1pPr>
              <a:defRPr/>
            </a:lvl1pPr>
          </a:lstStyle>
          <a:p>
            <a:pPr>
              <a:defRPr/>
            </a:pPr>
            <a:endParaRPr/>
          </a:p>
        </p:txBody>
      </p:sp>
      <p:sp>
        <p:nvSpPr>
          <p:cNvPr id="6" name="Holder 4" hidden="0"/>
          <p:cNvSpPr>
            <a:spLocks noGrp="1"/>
          </p:cNvSpPr>
          <p:nvPr isPhoto="0" userDrawn="0">
            <p:ph type="ftr" sz="quarter" idx="5" hasCustomPrompt="0"/>
          </p:nvPr>
        </p:nvSpPr>
        <p:spPr bwMode="auto">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7" name="Holder 5" hidden="0"/>
          <p:cNvSpPr>
            <a:spLocks noGrp="1"/>
          </p:cNvSpPr>
          <p:nvPr isPhoto="0" userDrawn="0">
            <p:ph type="dt" sz="half" idx="6" hasCustomPrompt="0"/>
          </p:nvPr>
        </p:nvSpPr>
        <p:spPr bwMode="auto">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8" name="Holder 6" hidden="0"/>
          <p:cNvSpPr>
            <a:spLocks noGrp="1"/>
          </p:cNvSpPr>
          <p:nvPr isPhoto="0" userDrawn="0">
            <p:ph type="sldNum" sz="quarter" idx="7" hasCustomPrompt="0"/>
          </p:nvPr>
        </p:nvSpPr>
        <p:spPr bwMode="auto">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
            </a:fld>
            <a:endParaRPr/>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fishandclick.ifremer.fr/" TargetMode="External"/><Relationship Id="rId3" Type="http://schemas.openxmlformats.org/officeDocument/2006/relationships/hyperlink" Target="https://www.fil-et-fab.fr/"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ecologie.gouv.fr/dechets-marins" TargetMode="External"/><Relationship Id="rId3" Type="http://schemas.openxmlformats.org/officeDocument/2006/relationships/hyperlink" Target="https://www.ecologie.gouv.fr/sites/default/files/DGALN_plan-actions-zero-dechet-plastique_web.pdf" TargetMode="External"/><Relationship Id="rId4" Type="http://schemas.openxmlformats.org/officeDocument/2006/relationships/hyperlink" Target="https://ocean.org/fr/pollution-plastics/" TargetMode="External"/><Relationship Id="rId5" Type="http://schemas.openxmlformats.org/officeDocument/2006/relationships/hyperlink" Target="https://fishandclick.ifremer.fr/" TargetMode="External"/><Relationship Id="rId6" Type="http://schemas.openxmlformats.org/officeDocument/2006/relationships/hyperlink" Target="https://www.wikimer.org/projets/find-filets-connectes-pour-une-peche-durable/" TargetMode="External"/><Relationship Id="rId7" Type="http://schemas.openxmlformats.org/officeDocument/2006/relationships/hyperlink" Target="https://www.respect-peches-durables.org/" TargetMode="External"/><Relationship Id="rId8" Type="http://schemas.openxmlformats.org/officeDocument/2006/relationships/hyperlink" Target="https://www.youtube.com/watch?v=8GvrFyP9IbU" TargetMode="External"/><Relationship Id="rId9" Type="http://schemas.openxmlformats.org/officeDocument/2006/relationships/hyperlink" Target="https://www.youtube.com/watch?v=jMU67vnOCfw" TargetMode="External"/><Relationship Id="rId10" Type="http://schemas.openxmlformats.org/officeDocument/2006/relationships/hyperlink" Target="https://www.youtube.com/watch?v=ctBqdkisWfw" TargetMode="External"/><Relationship Id="rId11" Type="http://schemas.openxmlformats.org/officeDocument/2006/relationships/hyperlink" Target="https://www.youtube.com/watch?v=kxvLxuk1dpU" TargetMode="External"/><Relationship Id="rId12" Type="http://schemas.openxmlformats.org/officeDocument/2006/relationships/hyperlink" Target="https://www.respect-peches-durables.org/actualites/lagence-bretonne-pour-la-biodiversite-presente-le-programme-respect/" TargetMode="External"/><Relationship Id="rId13" Type="http://schemas.openxmlformats.org/officeDocument/2006/relationships/hyperlink" Target="https://www.crc-pays-de-loire.fr/nos-enjeux/gestion-des-dechets-Co22.html" TargetMode="External"/><Relationship Id="rId14" Type="http://schemas.openxmlformats.org/officeDocument/2006/relationships/hyperlink" Target="https://www.fil-et-fab.fr/"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4" name="object 2" hidden="0"/>
          <p:cNvGrpSpPr/>
          <p:nvPr isPhoto="0" userDrawn="0"/>
        </p:nvGrpSpPr>
        <p:grpSpPr bwMode="auto">
          <a:xfrm>
            <a:off x="158242" y="0"/>
            <a:ext cx="7409180" cy="959485"/>
            <a:chOff x="158242" y="0"/>
            <a:chExt cx="7409180" cy="959485"/>
          </a:xfrm>
        </p:grpSpPr>
        <p:sp>
          <p:nvSpPr>
            <p:cNvPr id="5" name="object 3" hidden="0"/>
            <p:cNvSpPr/>
            <p:nvPr isPhoto="0" userDrawn="0"/>
          </p:nvSpPr>
          <p:spPr bwMode="auto">
            <a:xfrm>
              <a:off x="164592" y="4570"/>
              <a:ext cx="7396480" cy="946785"/>
            </a:xfrm>
            <a:custGeom>
              <a:avLst/>
              <a:gdLst/>
              <a:ahLst/>
              <a:cxnLst/>
              <a:rect l="l" t="t" r="r" b="b"/>
              <a:pathLst>
                <a:path w="7396480" h="946785" fill="norm" stroke="1" extrusionOk="0">
                  <a:moveTo>
                    <a:pt x="7395972" y="0"/>
                  </a:moveTo>
                  <a:lnTo>
                    <a:pt x="0" y="0"/>
                  </a:lnTo>
                  <a:lnTo>
                    <a:pt x="74764" y="58144"/>
                  </a:lnTo>
                  <a:lnTo>
                    <a:pt x="186195" y="143509"/>
                  </a:lnTo>
                  <a:lnTo>
                    <a:pt x="246906" y="188821"/>
                  </a:lnTo>
                  <a:lnTo>
                    <a:pt x="310925" y="235455"/>
                  </a:lnTo>
                  <a:lnTo>
                    <a:pt x="344168" y="259165"/>
                  </a:lnTo>
                  <a:lnTo>
                    <a:pt x="378233" y="283085"/>
                  </a:lnTo>
                  <a:lnTo>
                    <a:pt x="413115" y="307173"/>
                  </a:lnTo>
                  <a:lnTo>
                    <a:pt x="448814" y="331388"/>
                  </a:lnTo>
                  <a:lnTo>
                    <a:pt x="485327" y="355691"/>
                  </a:lnTo>
                  <a:lnTo>
                    <a:pt x="522652" y="380040"/>
                  </a:lnTo>
                  <a:lnTo>
                    <a:pt x="560786" y="404395"/>
                  </a:lnTo>
                  <a:lnTo>
                    <a:pt x="599728" y="428716"/>
                  </a:lnTo>
                  <a:lnTo>
                    <a:pt x="639475" y="452963"/>
                  </a:lnTo>
                  <a:lnTo>
                    <a:pt x="680026" y="477093"/>
                  </a:lnTo>
                  <a:lnTo>
                    <a:pt x="721377" y="501068"/>
                  </a:lnTo>
                  <a:lnTo>
                    <a:pt x="763528" y="524847"/>
                  </a:lnTo>
                  <a:lnTo>
                    <a:pt x="806476" y="548388"/>
                  </a:lnTo>
                  <a:lnTo>
                    <a:pt x="850218" y="571652"/>
                  </a:lnTo>
                  <a:lnTo>
                    <a:pt x="894753" y="594598"/>
                  </a:lnTo>
                  <a:lnTo>
                    <a:pt x="940078" y="617186"/>
                  </a:lnTo>
                  <a:lnTo>
                    <a:pt x="986192" y="639375"/>
                  </a:lnTo>
                  <a:lnTo>
                    <a:pt x="1033091" y="661124"/>
                  </a:lnTo>
                  <a:lnTo>
                    <a:pt x="1080775" y="682393"/>
                  </a:lnTo>
                  <a:lnTo>
                    <a:pt x="1129241" y="703141"/>
                  </a:lnTo>
                  <a:lnTo>
                    <a:pt x="1178487" y="723329"/>
                  </a:lnTo>
                  <a:lnTo>
                    <a:pt x="1228510" y="742915"/>
                  </a:lnTo>
                  <a:lnTo>
                    <a:pt x="1279308" y="761858"/>
                  </a:lnTo>
                  <a:lnTo>
                    <a:pt x="1330880" y="780120"/>
                  </a:lnTo>
                  <a:lnTo>
                    <a:pt x="1383223" y="797658"/>
                  </a:lnTo>
                  <a:lnTo>
                    <a:pt x="1436335" y="814432"/>
                  </a:lnTo>
                  <a:lnTo>
                    <a:pt x="1490214" y="830402"/>
                  </a:lnTo>
                  <a:lnTo>
                    <a:pt x="1544858" y="845528"/>
                  </a:lnTo>
                  <a:lnTo>
                    <a:pt x="1600264" y="859768"/>
                  </a:lnTo>
                  <a:lnTo>
                    <a:pt x="1656431" y="873083"/>
                  </a:lnTo>
                  <a:lnTo>
                    <a:pt x="1713357" y="885432"/>
                  </a:lnTo>
                  <a:lnTo>
                    <a:pt x="1771038" y="896773"/>
                  </a:lnTo>
                  <a:lnTo>
                    <a:pt x="1829474" y="907068"/>
                  </a:lnTo>
                  <a:lnTo>
                    <a:pt x="1888661" y="916275"/>
                  </a:lnTo>
                  <a:lnTo>
                    <a:pt x="1948598" y="924353"/>
                  </a:lnTo>
                  <a:lnTo>
                    <a:pt x="2009283" y="931263"/>
                  </a:lnTo>
                  <a:lnTo>
                    <a:pt x="2070714" y="936963"/>
                  </a:lnTo>
                  <a:lnTo>
                    <a:pt x="2132887" y="941414"/>
                  </a:lnTo>
                  <a:lnTo>
                    <a:pt x="2195802" y="944574"/>
                  </a:lnTo>
                  <a:lnTo>
                    <a:pt x="2259457" y="946403"/>
                  </a:lnTo>
                  <a:lnTo>
                    <a:pt x="7395972" y="946403"/>
                  </a:lnTo>
                  <a:lnTo>
                    <a:pt x="7395972" y="0"/>
                  </a:lnTo>
                  <a:close/>
                </a:path>
              </a:pathLst>
            </a:custGeom>
            <a:solidFill>
              <a:srgbClr val="018775"/>
            </a:solidFill>
          </p:spPr>
          <p:txBody>
            <a:bodyPr wrap="square" lIns="0" tIns="0" rIns="0" bIns="0" rtlCol="0"/>
            <a:lstStyle/>
            <a:p>
              <a:pPr>
                <a:defRPr/>
              </a:pPr>
              <a:endParaRPr/>
            </a:p>
          </p:txBody>
        </p:sp>
        <p:sp>
          <p:nvSpPr>
            <p:cNvPr id="6" name="object 4" hidden="0"/>
            <p:cNvSpPr/>
            <p:nvPr isPhoto="0" userDrawn="0"/>
          </p:nvSpPr>
          <p:spPr bwMode="auto">
            <a:xfrm>
              <a:off x="164592" y="4570"/>
              <a:ext cx="7396480" cy="946785"/>
            </a:xfrm>
            <a:custGeom>
              <a:avLst/>
              <a:gdLst/>
              <a:ahLst/>
              <a:cxnLst/>
              <a:rect l="l" t="t" r="r" b="b"/>
              <a:pathLst>
                <a:path w="7396480" h="946785" fill="norm" stroke="1" extrusionOk="0">
                  <a:moveTo>
                    <a:pt x="7395972" y="946403"/>
                  </a:moveTo>
                  <a:lnTo>
                    <a:pt x="2259457" y="946403"/>
                  </a:lnTo>
                  <a:lnTo>
                    <a:pt x="2195802" y="944574"/>
                  </a:lnTo>
                  <a:lnTo>
                    <a:pt x="2132887" y="941414"/>
                  </a:lnTo>
                  <a:lnTo>
                    <a:pt x="2070714" y="936963"/>
                  </a:lnTo>
                  <a:lnTo>
                    <a:pt x="2009283" y="931263"/>
                  </a:lnTo>
                  <a:lnTo>
                    <a:pt x="1948598" y="924353"/>
                  </a:lnTo>
                  <a:lnTo>
                    <a:pt x="1888661" y="916275"/>
                  </a:lnTo>
                  <a:lnTo>
                    <a:pt x="1829474" y="907068"/>
                  </a:lnTo>
                  <a:lnTo>
                    <a:pt x="1771038" y="896773"/>
                  </a:lnTo>
                  <a:lnTo>
                    <a:pt x="1713357" y="885432"/>
                  </a:lnTo>
                  <a:lnTo>
                    <a:pt x="1656431" y="873083"/>
                  </a:lnTo>
                  <a:lnTo>
                    <a:pt x="1600264" y="859768"/>
                  </a:lnTo>
                  <a:lnTo>
                    <a:pt x="1544858" y="845528"/>
                  </a:lnTo>
                  <a:lnTo>
                    <a:pt x="1490214" y="830402"/>
                  </a:lnTo>
                  <a:lnTo>
                    <a:pt x="1436335" y="814432"/>
                  </a:lnTo>
                  <a:lnTo>
                    <a:pt x="1383223" y="797658"/>
                  </a:lnTo>
                  <a:lnTo>
                    <a:pt x="1330880" y="780120"/>
                  </a:lnTo>
                  <a:lnTo>
                    <a:pt x="1279308" y="761858"/>
                  </a:lnTo>
                  <a:lnTo>
                    <a:pt x="1228510" y="742915"/>
                  </a:lnTo>
                  <a:lnTo>
                    <a:pt x="1178487" y="723329"/>
                  </a:lnTo>
                  <a:lnTo>
                    <a:pt x="1129241" y="703141"/>
                  </a:lnTo>
                  <a:lnTo>
                    <a:pt x="1080775" y="682393"/>
                  </a:lnTo>
                  <a:lnTo>
                    <a:pt x="1033091" y="661124"/>
                  </a:lnTo>
                  <a:lnTo>
                    <a:pt x="986192" y="639375"/>
                  </a:lnTo>
                  <a:lnTo>
                    <a:pt x="940078" y="617186"/>
                  </a:lnTo>
                  <a:lnTo>
                    <a:pt x="894753" y="594598"/>
                  </a:lnTo>
                  <a:lnTo>
                    <a:pt x="850218" y="571652"/>
                  </a:lnTo>
                  <a:lnTo>
                    <a:pt x="806476" y="548388"/>
                  </a:lnTo>
                  <a:lnTo>
                    <a:pt x="763528" y="524847"/>
                  </a:lnTo>
                  <a:lnTo>
                    <a:pt x="721377" y="501068"/>
                  </a:lnTo>
                  <a:lnTo>
                    <a:pt x="680026" y="477093"/>
                  </a:lnTo>
                  <a:lnTo>
                    <a:pt x="639475" y="452963"/>
                  </a:lnTo>
                  <a:lnTo>
                    <a:pt x="599728" y="428716"/>
                  </a:lnTo>
                  <a:lnTo>
                    <a:pt x="560786" y="404395"/>
                  </a:lnTo>
                  <a:lnTo>
                    <a:pt x="522652" y="380040"/>
                  </a:lnTo>
                  <a:lnTo>
                    <a:pt x="485327" y="355691"/>
                  </a:lnTo>
                  <a:lnTo>
                    <a:pt x="448814" y="331388"/>
                  </a:lnTo>
                  <a:lnTo>
                    <a:pt x="413115" y="307173"/>
                  </a:lnTo>
                  <a:lnTo>
                    <a:pt x="378233" y="283085"/>
                  </a:lnTo>
                  <a:lnTo>
                    <a:pt x="344168" y="259165"/>
                  </a:lnTo>
                  <a:lnTo>
                    <a:pt x="310925" y="235455"/>
                  </a:lnTo>
                  <a:lnTo>
                    <a:pt x="278503" y="211993"/>
                  </a:lnTo>
                  <a:lnTo>
                    <a:pt x="246906" y="188821"/>
                  </a:lnTo>
                  <a:lnTo>
                    <a:pt x="216136" y="165980"/>
                  </a:lnTo>
                  <a:lnTo>
                    <a:pt x="157086" y="121450"/>
                  </a:lnTo>
                  <a:lnTo>
                    <a:pt x="101368" y="78727"/>
                  </a:lnTo>
                  <a:lnTo>
                    <a:pt x="49000" y="38135"/>
                  </a:lnTo>
                  <a:lnTo>
                    <a:pt x="0" y="0"/>
                  </a:lnTo>
                  <a:lnTo>
                    <a:pt x="7395972" y="0"/>
                  </a:lnTo>
                </a:path>
              </a:pathLst>
            </a:custGeom>
            <a:grpFill/>
            <a:ln w="12192">
              <a:solidFill>
                <a:srgbClr val="525252"/>
              </a:solidFill>
            </a:ln>
          </p:spPr>
          <p:txBody>
            <a:bodyPr wrap="square" lIns="0" tIns="0" rIns="0" bIns="0" rtlCol="0"/>
            <a:lstStyle/>
            <a:p>
              <a:pPr>
                <a:defRPr/>
              </a:pPr>
              <a:endParaRPr/>
            </a:p>
          </p:txBody>
        </p:sp>
      </p:grpSp>
      <p:sp>
        <p:nvSpPr>
          <p:cNvPr id="7" name="object 5" hidden="0"/>
          <p:cNvSpPr>
            <a:spLocks noAdjustHandles="0" noChangeArrowheads="0"/>
          </p:cNvSpPr>
          <p:nvPr isPhoto="0" userDrawn="0"/>
        </p:nvSpPr>
        <p:spPr bwMode="auto">
          <a:xfrm>
            <a:off x="1481071" y="129030"/>
            <a:ext cx="4926089" cy="439455"/>
          </a:xfrm>
          <a:prstGeom prst="rect">
            <a:avLst/>
          </a:prstGeom>
        </p:spPr>
        <p:txBody>
          <a:bodyPr vert="horz" wrap="square" lIns="0" tIns="12700" rIns="0" bIns="0" rtlCol="0">
            <a:spAutoFit/>
          </a:bodyPr>
          <a:lstStyle/>
          <a:p>
            <a:pPr marL="12700">
              <a:lnSpc>
                <a:spcPct val="100000"/>
              </a:lnSpc>
              <a:spcBef>
                <a:spcPts val="100"/>
              </a:spcBef>
              <a:defRPr/>
            </a:pPr>
            <a:r>
              <a:rPr sz="1400" b="1" spc="-5">
                <a:solidFill>
                  <a:srgbClr val="FFFFFF"/>
                </a:solidFill>
                <a:latin typeface="Calibri"/>
                <a:cs typeface="Calibri"/>
              </a:rPr>
              <a:t>TM</a:t>
            </a:r>
            <a:r>
              <a:rPr sz="1400" b="1" spc="-35">
                <a:solidFill>
                  <a:srgbClr val="FFFFFF"/>
                </a:solidFill>
                <a:latin typeface="Calibri"/>
                <a:cs typeface="Calibri"/>
              </a:rPr>
              <a:t>8 </a:t>
            </a:r>
            <a:r>
              <a:rPr sz="1400" b="1">
                <a:solidFill>
                  <a:srgbClr val="FFFFFF"/>
                </a:solidFill>
                <a:latin typeface="Calibri"/>
                <a:cs typeface="Calibri"/>
              </a:rPr>
              <a:t>–</a:t>
            </a:r>
            <a:r>
              <a:rPr sz="1400" b="1" spc="-30">
                <a:solidFill>
                  <a:srgbClr val="FFFFFF"/>
                </a:solidFill>
                <a:latin typeface="Calibri"/>
                <a:cs typeface="Calibri"/>
              </a:rPr>
              <a:t> </a:t>
            </a:r>
            <a:r>
              <a:rPr lang="fr-FR" sz="1400" b="1" spc="-30">
                <a:solidFill>
                  <a:srgbClr val="FFFFFF"/>
                </a:solidFill>
                <a:latin typeface="Calibri"/>
                <a:cs typeface="Calibri"/>
              </a:rPr>
              <a:t>REDUCTION, RECUPERATION ET VALORISATION DES DECHETS PLASTIQUES ISSUS DES ACTIVITES MARITIMES</a:t>
            </a:r>
            <a:endParaRPr sz="1400">
              <a:latin typeface="Calibri"/>
              <a:cs typeface="Calibri"/>
            </a:endParaRPr>
          </a:p>
        </p:txBody>
      </p:sp>
      <p:graphicFrame>
        <p:nvGraphicFramePr>
          <p:cNvPr id="8" name="object 6" hidden="0"/>
          <p:cNvGraphicFramePr>
            <a:graphicFrameLocks xmlns:a="http://schemas.openxmlformats.org/drawingml/2006/main" noGrp="1"/>
          </p:cNvGraphicFramePr>
          <p:nvPr isPhoto="0" userDrawn="0"/>
        </p:nvGraphicFramePr>
        <p:xfrm>
          <a:off x="0" y="1103375"/>
          <a:ext cx="7538717" cy="890525"/>
        </p:xfrm>
        <a:graphic>
          <a:graphicData uri="http://schemas.openxmlformats.org/drawingml/2006/table">
            <a:tbl>
              <a:tblPr firstRow="1" firstCol="0" lastRow="0" lastCol="0" bandRow="1" bandCol="0">
                <a:tableStyleId>{9F305FAB-A2C9-AA47-CCF4-647438781324}</a:tableStyleId>
              </a:tblPr>
              <a:tblGrid>
                <a:gridCol w="1797050"/>
                <a:gridCol w="2133600"/>
                <a:gridCol w="3608068"/>
              </a:tblGrid>
              <a:tr h="353779">
                <a:tc>
                  <a:txBody>
                    <a:bodyPr/>
                    <a:p>
                      <a:pPr marL="62230" marR="259715">
                        <a:lnSpc>
                          <a:spcPct val="101699"/>
                        </a:lnSpc>
                        <a:spcBef>
                          <a:spcPts val="40"/>
                        </a:spcBef>
                        <a:defRPr/>
                      </a:pPr>
                      <a:r>
                        <a:rPr sz="900" b="1" spc="-5">
                          <a:latin typeface="Calibri"/>
                          <a:cs typeface="Calibri"/>
                        </a:rPr>
                        <a:t>Habitats</a:t>
                      </a:r>
                      <a:r>
                        <a:rPr sz="900" b="1" spc="-40">
                          <a:latin typeface="Calibri"/>
                          <a:cs typeface="Calibri"/>
                        </a:rPr>
                        <a:t> </a:t>
                      </a:r>
                      <a:r>
                        <a:rPr sz="900" b="1" spc="-5">
                          <a:latin typeface="Calibri"/>
                          <a:cs typeface="Calibri"/>
                        </a:rPr>
                        <a:t>d’intérêt </a:t>
                      </a:r>
                      <a:r>
                        <a:rPr sz="900" b="1" spc="-190">
                          <a:latin typeface="Calibri"/>
                          <a:cs typeface="Calibri"/>
                        </a:rPr>
                        <a:t> </a:t>
                      </a:r>
                      <a:r>
                        <a:rPr sz="900" b="1" spc="-5">
                          <a:latin typeface="Calibri"/>
                          <a:cs typeface="Calibri"/>
                        </a:rPr>
                        <a:t>communautaire</a:t>
                      </a:r>
                      <a:r>
                        <a:rPr sz="900" b="1" spc="-5">
                          <a:latin typeface="Calibri"/>
                          <a:cs typeface="Calibri"/>
                        </a:rPr>
                        <a:t> </a:t>
                      </a:r>
                      <a:r>
                        <a:rPr sz="900" b="1" spc="-5">
                          <a:latin typeface="Calibri"/>
                          <a:cs typeface="Calibri"/>
                        </a:rPr>
                        <a:t>concernés</a:t>
                      </a:r>
                      <a:endParaRPr sz="900">
                        <a:latin typeface="Calibri"/>
                        <a:cs typeface="Calibri"/>
                      </a:endParaRPr>
                    </a:p>
                  </a:txBody>
                  <a:tcPr marL="0" marR="0" marT="5080" marB="0">
                    <a:lnL w="3175" algn="ctr">
                      <a:solidFill>
                        <a:srgbClr val="7A7A7A"/>
                      </a:solidFill>
                    </a:lnL>
                    <a:lnR w="6350" algn="ctr">
                      <a:solidFill>
                        <a:srgbClr val="7A7A7A"/>
                      </a:solidFill>
                    </a:lnR>
                    <a:lnT w="6350" algn="ctr">
                      <a:solidFill>
                        <a:srgbClr val="7A7A7A"/>
                      </a:solidFill>
                    </a:lnT>
                    <a:lnB w="6350" algn="ctr">
                      <a:solidFill>
                        <a:srgbClr val="7A7A7A"/>
                      </a:solidFill>
                    </a:lnB>
                    <a:solidFill>
                      <a:srgbClr val="D4F3E9"/>
                    </a:solidFill>
                  </a:tcPr>
                </a:tc>
                <a:tc gridSpan="2">
                  <a:txBody>
                    <a:bodyPr/>
                    <a:p>
                      <a:pPr marL="63500">
                        <a:lnSpc>
                          <a:spcPct val="100000"/>
                        </a:lnSpc>
                        <a:spcBef>
                          <a:spcPts val="60"/>
                        </a:spcBef>
                        <a:defRPr/>
                      </a:pPr>
                      <a:r>
                        <a:rPr lang="fr-FR" sz="900" b="0" spc="-5">
                          <a:latin typeface="Calibri"/>
                          <a:cs typeface="Calibri"/>
                        </a:rPr>
                        <a:t>Tous les habitats</a:t>
                      </a:r>
                      <a:endParaRPr sz="900" b="0">
                        <a:latin typeface="Calibri"/>
                        <a:cs typeface="Calibri"/>
                      </a:endParaRPr>
                    </a:p>
                  </a:txBody>
                  <a:tcPr marL="0" marR="0" marT="7620" marB="0">
                    <a:lnL w="6350" algn="ctr">
                      <a:solidFill>
                        <a:srgbClr val="7A7A7A"/>
                      </a:solidFill>
                    </a:lnL>
                    <a:lnR w="28575" algn="ctr">
                      <a:solidFill>
                        <a:srgbClr val="C8C8C8"/>
                      </a:solidFill>
                    </a:lnR>
                    <a:lnT w="6350" algn="ctr">
                      <a:solidFill>
                        <a:srgbClr val="7A7A7A"/>
                      </a:solidFill>
                    </a:lnT>
                    <a:lnB w="6350" algn="ctr">
                      <a:solidFill>
                        <a:srgbClr val="7A7A7A"/>
                      </a:solidFill>
                    </a:lnB>
                    <a:solidFill>
                      <a:srgbClr val="D4F3E9"/>
                    </a:solidFill>
                  </a:tcPr>
                </a:tc>
                <a:tc hMerge="1">
                  <a:txBody>
                    <a:bodyPr/>
                    <a:p>
                      <a:endParaRPr/>
                    </a:p>
                  </a:txBody>
                </a:tc>
              </a:tr>
              <a:tr h="377430">
                <a:tc>
                  <a:txBody>
                    <a:bodyPr/>
                    <a:p>
                      <a:pPr marL="62230" marR="287020">
                        <a:lnSpc>
                          <a:spcPct val="101699"/>
                        </a:lnSpc>
                        <a:spcBef>
                          <a:spcPts val="25"/>
                        </a:spcBef>
                        <a:defRPr/>
                      </a:pPr>
                      <a:r>
                        <a:rPr sz="900" b="1" spc="-5">
                          <a:latin typeface="Calibri"/>
                          <a:cs typeface="Calibri"/>
                        </a:rPr>
                        <a:t>Espèces</a:t>
                      </a:r>
                      <a:r>
                        <a:rPr sz="900" b="1" spc="-40">
                          <a:latin typeface="Calibri"/>
                          <a:cs typeface="Calibri"/>
                        </a:rPr>
                        <a:t> </a:t>
                      </a:r>
                      <a:r>
                        <a:rPr sz="900" b="1" spc="-5">
                          <a:latin typeface="Calibri"/>
                          <a:cs typeface="Calibri"/>
                        </a:rPr>
                        <a:t>d’intérêt </a:t>
                      </a:r>
                      <a:r>
                        <a:rPr sz="900" b="1" spc="-190">
                          <a:latin typeface="Calibri"/>
                          <a:cs typeface="Calibri"/>
                        </a:rPr>
                        <a:t> </a:t>
                      </a:r>
                      <a:r>
                        <a:rPr sz="900" b="1" spc="-5">
                          <a:latin typeface="Calibri"/>
                          <a:cs typeface="Calibri"/>
                        </a:rPr>
                        <a:t>communautaire</a:t>
                      </a:r>
                      <a:r>
                        <a:rPr sz="900" b="1" spc="-5">
                          <a:latin typeface="Calibri"/>
                          <a:cs typeface="Calibri"/>
                        </a:rPr>
                        <a:t> </a:t>
                      </a:r>
                      <a:r>
                        <a:rPr sz="900" b="1" spc="-5">
                          <a:latin typeface="Calibri"/>
                          <a:cs typeface="Calibri"/>
                        </a:rPr>
                        <a:t>concernées</a:t>
                      </a:r>
                      <a:endParaRPr sz="900">
                        <a:latin typeface="Calibri"/>
                        <a:cs typeface="Calibri"/>
                      </a:endParaRPr>
                    </a:p>
                  </a:txBody>
                  <a:tcPr marL="0" marR="0" marT="3175" marB="0">
                    <a:lnL w="3175" algn="ctr">
                      <a:solidFill>
                        <a:srgbClr val="7A7A7A"/>
                      </a:solidFill>
                    </a:lnL>
                    <a:lnR w="6350" algn="ctr">
                      <a:solidFill>
                        <a:srgbClr val="7A7A7A"/>
                      </a:solidFill>
                    </a:lnR>
                    <a:lnT w="6350" algn="ctr">
                      <a:solidFill>
                        <a:srgbClr val="7A7A7A"/>
                      </a:solidFill>
                    </a:lnT>
                    <a:lnB w="6350" algn="ctr">
                      <a:solidFill>
                        <a:srgbClr val="7A7A7A"/>
                      </a:solidFill>
                    </a:lnB>
                  </a:tcPr>
                </a:tc>
                <a:tc>
                  <a:txBody>
                    <a:bodyPr/>
                    <a:p>
                      <a:pPr marL="63500">
                        <a:lnSpc>
                          <a:spcPct val="100000"/>
                        </a:lnSpc>
                        <a:spcBef>
                          <a:spcPts val="45"/>
                        </a:spcBef>
                        <a:defRPr/>
                      </a:pPr>
                      <a:r>
                        <a:rPr lang="fr-FR" sz="900" b="0" spc="-5">
                          <a:latin typeface="Calibri"/>
                          <a:cs typeface="Calibri"/>
                        </a:rPr>
                        <a:t>Toutes</a:t>
                      </a:r>
                      <a:r>
                        <a:rPr lang="fr-FR" sz="900" b="0" spc="-5">
                          <a:latin typeface="Calibri"/>
                          <a:cs typeface="Calibri"/>
                        </a:rPr>
                        <a:t> les espèces</a:t>
                      </a:r>
                      <a:endParaRPr sz="900" b="0">
                        <a:latin typeface="Calibri"/>
                        <a:cs typeface="Calibri"/>
                      </a:endParaRPr>
                    </a:p>
                  </a:txBody>
                  <a:tcPr marL="0" marR="0" marT="5715" marB="0">
                    <a:lnL w="6350" algn="ctr">
                      <a:solidFill>
                        <a:srgbClr val="7A7A7A"/>
                      </a:solidFill>
                    </a:lnL>
                    <a:lnT w="6350" algn="ctr">
                      <a:solidFill>
                        <a:srgbClr val="7A7A7A"/>
                      </a:solidFill>
                    </a:lnT>
                    <a:lnB w="6350" algn="ctr">
                      <a:solidFill>
                        <a:srgbClr val="7A7A7A"/>
                      </a:solidFill>
                    </a:lnB>
                  </a:tcPr>
                </a:tc>
                <a:tc>
                  <a:txBody>
                    <a:bodyPr/>
                    <a:p>
                      <a:pPr marL="1020444">
                        <a:lnSpc>
                          <a:spcPct val="100000"/>
                        </a:lnSpc>
                        <a:spcBef>
                          <a:spcPts val="45"/>
                        </a:spcBef>
                        <a:defRPr/>
                      </a:pPr>
                      <a:endParaRPr sz="900">
                        <a:latin typeface="Calibri"/>
                        <a:cs typeface="Calibri"/>
                      </a:endParaRPr>
                    </a:p>
                  </a:txBody>
                  <a:tcPr marL="0" marR="0" marT="5715" marB="0">
                    <a:lnR w="6350" algn="ctr">
                      <a:solidFill>
                        <a:srgbClr val="7A7A7A"/>
                      </a:solidFill>
                    </a:lnR>
                    <a:lnT w="6350" algn="ctr">
                      <a:solidFill>
                        <a:srgbClr val="7A7A7A"/>
                      </a:solidFill>
                    </a:lnT>
                    <a:lnB w="6350" algn="ctr">
                      <a:solidFill>
                        <a:srgbClr val="7A7A7A"/>
                      </a:solidFill>
                    </a:lnB>
                  </a:tcPr>
                </a:tc>
              </a:tr>
              <a:tr h="159316">
                <a:tc>
                  <a:txBody>
                    <a:bodyPr/>
                    <a:p>
                      <a:pPr marL="62230">
                        <a:lnSpc>
                          <a:spcPct val="100000"/>
                        </a:lnSpc>
                        <a:spcBef>
                          <a:spcPts val="45"/>
                        </a:spcBef>
                        <a:defRPr/>
                      </a:pPr>
                      <a:r>
                        <a:rPr sz="900" b="1" spc="-5">
                          <a:latin typeface="Calibri"/>
                          <a:cs typeface="Calibri"/>
                        </a:rPr>
                        <a:t>Secteur</a:t>
                      </a:r>
                      <a:r>
                        <a:rPr sz="900" b="1" spc="-25">
                          <a:latin typeface="Calibri"/>
                          <a:cs typeface="Calibri"/>
                        </a:rPr>
                        <a:t> </a:t>
                      </a:r>
                      <a:r>
                        <a:rPr sz="900" b="1" spc="-5">
                          <a:latin typeface="Calibri"/>
                          <a:cs typeface="Calibri"/>
                        </a:rPr>
                        <a:t>concerné</a:t>
                      </a:r>
                      <a:endParaRPr sz="900">
                        <a:latin typeface="Calibri"/>
                        <a:cs typeface="Calibri"/>
                      </a:endParaRPr>
                    </a:p>
                  </a:txBody>
                  <a:tcPr marL="0" marR="0" marT="5715" marB="0">
                    <a:lnL w="3175" algn="ctr">
                      <a:solidFill>
                        <a:srgbClr val="7A7A7A"/>
                      </a:solidFill>
                    </a:lnL>
                    <a:lnR w="6350" algn="ctr">
                      <a:solidFill>
                        <a:srgbClr val="7A7A7A"/>
                      </a:solidFill>
                    </a:lnR>
                    <a:lnT w="6350" algn="ctr">
                      <a:solidFill>
                        <a:srgbClr val="7A7A7A"/>
                      </a:solidFill>
                    </a:lnT>
                    <a:lnB w="6350" algn="ctr">
                      <a:solidFill>
                        <a:srgbClr val="7A7A7A"/>
                      </a:solidFill>
                    </a:lnB>
                    <a:solidFill>
                      <a:srgbClr val="D4F3E9"/>
                    </a:solidFill>
                  </a:tcPr>
                </a:tc>
                <a:tc gridSpan="2">
                  <a:txBody>
                    <a:bodyPr/>
                    <a:p>
                      <a:pPr marL="63500">
                        <a:lnSpc>
                          <a:spcPct val="100000"/>
                        </a:lnSpc>
                        <a:spcBef>
                          <a:spcPts val="45"/>
                        </a:spcBef>
                        <a:defRPr/>
                      </a:pPr>
                      <a:r>
                        <a:rPr lang="fr-FR" sz="900" b="0" spc="-5">
                          <a:latin typeface="+mn-lt"/>
                          <a:cs typeface="Calibri"/>
                        </a:rPr>
                        <a:t>Partie marine et littorale du site </a:t>
                      </a:r>
                      <a:r>
                        <a:rPr lang="fr-FR" sz="900" b="0" spc="-5">
                          <a:latin typeface="+mn-lt"/>
                          <a:cs typeface="Calibri"/>
                        </a:rPr>
                        <a:t>Natura 2000</a:t>
                      </a:r>
                      <a:endParaRPr lang="fr-FR" sz="900" b="0">
                        <a:latin typeface="+mn-lt"/>
                        <a:cs typeface="Calibri"/>
                      </a:endParaRPr>
                    </a:p>
                  </a:txBody>
                  <a:tcPr marL="0" marR="0" marT="0" marB="0">
                    <a:lnL w="6350" algn="ctr">
                      <a:solidFill>
                        <a:srgbClr val="7A7A7A"/>
                      </a:solidFill>
                    </a:lnL>
                    <a:lnR w="28575" algn="ctr">
                      <a:solidFill>
                        <a:srgbClr val="C8C8C8"/>
                      </a:solidFill>
                    </a:lnR>
                    <a:lnT w="6350" algn="ctr">
                      <a:solidFill>
                        <a:srgbClr val="7A7A7A"/>
                      </a:solidFill>
                    </a:lnT>
                    <a:lnB w="6350" algn="ctr">
                      <a:solidFill>
                        <a:srgbClr val="7A7A7A"/>
                      </a:solidFill>
                    </a:lnB>
                    <a:solidFill>
                      <a:srgbClr val="D4F3E9"/>
                    </a:solidFill>
                  </a:tcPr>
                </a:tc>
                <a:tc hMerge="1">
                  <a:txBody>
                    <a:bodyPr/>
                    <a:p>
                      <a:endParaRPr/>
                    </a:p>
                  </a:txBody>
                </a:tc>
              </a:tr>
            </a:tbl>
          </a:graphicData>
        </a:graphic>
      </p:graphicFrame>
      <p:graphicFrame>
        <p:nvGraphicFramePr>
          <p:cNvPr id="9" name="object 7" hidden="0"/>
          <p:cNvGraphicFramePr>
            <a:graphicFrameLocks xmlns:a="http://schemas.openxmlformats.org/drawingml/2006/main" noGrp="1"/>
          </p:cNvGraphicFramePr>
          <p:nvPr isPhoto="0" userDrawn="0"/>
        </p:nvGraphicFramePr>
        <p:xfrm>
          <a:off x="0" y="2146300"/>
          <a:ext cx="7554595" cy="1534286"/>
        </p:xfrm>
        <a:graphic>
          <a:graphicData uri="http://schemas.openxmlformats.org/drawingml/2006/table">
            <a:tbl>
              <a:tblPr firstRow="1" firstCol="0" lastRow="0" lastCol="0" bandRow="1" bandCol="0">
                <a:tableStyleId>{9F305FAB-A2C9-AA47-CCF4-647438781324}</a:tableStyleId>
              </a:tblPr>
              <a:tblGrid>
                <a:gridCol w="1835150"/>
                <a:gridCol w="5719445"/>
              </a:tblGrid>
              <a:tr h="196483">
                <a:tc>
                  <a:txBody>
                    <a:bodyPr/>
                    <a:p>
                      <a:pPr>
                        <a:lnSpc>
                          <a:spcPct val="100000"/>
                        </a:lnSpc>
                        <a:defRPr/>
                      </a:pPr>
                      <a:endParaRPr sz="1000">
                        <a:latin typeface="Times New Roman"/>
                        <a:cs typeface="Times New Roman"/>
                      </a:endParaRPr>
                    </a:p>
                  </a:txBody>
                  <a:tcPr marL="0" marR="0" marT="0" marB="0">
                    <a:solidFill>
                      <a:srgbClr val="01B199"/>
                    </a:solidFill>
                  </a:tcPr>
                </a:tc>
                <a:tc>
                  <a:txBody>
                    <a:bodyPr/>
                    <a:p>
                      <a:pPr marL="68580">
                        <a:lnSpc>
                          <a:spcPts val="1420"/>
                        </a:lnSpc>
                        <a:defRPr/>
                      </a:pPr>
                      <a:r>
                        <a:rPr sz="1200" b="1" spc="-5">
                          <a:solidFill>
                            <a:srgbClr val="FFFFFF"/>
                          </a:solidFill>
                          <a:latin typeface="Calibri"/>
                          <a:cs typeface="Calibri"/>
                        </a:rPr>
                        <a:t>Lien</a:t>
                      </a:r>
                      <a:r>
                        <a:rPr sz="1200" b="1" spc="5">
                          <a:solidFill>
                            <a:srgbClr val="FFFFFF"/>
                          </a:solidFill>
                          <a:latin typeface="Calibri"/>
                          <a:cs typeface="Calibri"/>
                        </a:rPr>
                        <a:t> </a:t>
                      </a:r>
                      <a:r>
                        <a:rPr sz="1200" b="1" spc="-5">
                          <a:solidFill>
                            <a:srgbClr val="FFFFFF"/>
                          </a:solidFill>
                          <a:latin typeface="Calibri"/>
                          <a:cs typeface="Calibri"/>
                        </a:rPr>
                        <a:t>avec</a:t>
                      </a:r>
                      <a:r>
                        <a:rPr sz="1200" b="1">
                          <a:solidFill>
                            <a:srgbClr val="FFFFFF"/>
                          </a:solidFill>
                          <a:latin typeface="Calibri"/>
                          <a:cs typeface="Calibri"/>
                        </a:rPr>
                        <a:t> </a:t>
                      </a:r>
                      <a:r>
                        <a:rPr sz="1200" b="1" spc="-5">
                          <a:solidFill>
                            <a:srgbClr val="FFFFFF"/>
                          </a:solidFill>
                          <a:latin typeface="Calibri"/>
                          <a:cs typeface="Calibri"/>
                        </a:rPr>
                        <a:t>les</a:t>
                      </a:r>
                      <a:r>
                        <a:rPr sz="1200" b="1" spc="5">
                          <a:solidFill>
                            <a:srgbClr val="FFFFFF"/>
                          </a:solidFill>
                          <a:latin typeface="Calibri"/>
                          <a:cs typeface="Calibri"/>
                        </a:rPr>
                        <a:t> </a:t>
                      </a:r>
                      <a:r>
                        <a:rPr sz="1200" b="1" spc="-5">
                          <a:solidFill>
                            <a:srgbClr val="FFFFFF"/>
                          </a:solidFill>
                          <a:latin typeface="Calibri"/>
                          <a:cs typeface="Calibri"/>
                        </a:rPr>
                        <a:t>objectifs</a:t>
                      </a:r>
                      <a:r>
                        <a:rPr sz="1200" b="1">
                          <a:solidFill>
                            <a:srgbClr val="FFFFFF"/>
                          </a:solidFill>
                          <a:latin typeface="Calibri"/>
                          <a:cs typeface="Calibri"/>
                        </a:rPr>
                        <a:t> </a:t>
                      </a:r>
                      <a:r>
                        <a:rPr sz="1200" b="1" spc="-5">
                          <a:solidFill>
                            <a:srgbClr val="FFFFFF"/>
                          </a:solidFill>
                          <a:latin typeface="Calibri"/>
                          <a:cs typeface="Calibri"/>
                        </a:rPr>
                        <a:t>opérationnels</a:t>
                      </a:r>
                      <a:r>
                        <a:rPr sz="1200" b="1" spc="5">
                          <a:solidFill>
                            <a:srgbClr val="FFFFFF"/>
                          </a:solidFill>
                          <a:latin typeface="Calibri"/>
                          <a:cs typeface="Calibri"/>
                        </a:rPr>
                        <a:t> </a:t>
                      </a:r>
                      <a:r>
                        <a:rPr sz="1200" b="1" spc="-5">
                          <a:solidFill>
                            <a:srgbClr val="FFFFFF"/>
                          </a:solidFill>
                          <a:latin typeface="Calibri"/>
                          <a:cs typeface="Calibri"/>
                        </a:rPr>
                        <a:t>et les</a:t>
                      </a:r>
                      <a:r>
                        <a:rPr sz="1200" b="1" spc="15">
                          <a:solidFill>
                            <a:srgbClr val="FFFFFF"/>
                          </a:solidFill>
                          <a:latin typeface="Calibri"/>
                          <a:cs typeface="Calibri"/>
                        </a:rPr>
                        <a:t> </a:t>
                      </a:r>
                      <a:r>
                        <a:rPr sz="1200" b="1" spc="-5">
                          <a:solidFill>
                            <a:srgbClr val="FFFFFF"/>
                          </a:solidFill>
                          <a:latin typeface="Calibri"/>
                          <a:cs typeface="Calibri"/>
                        </a:rPr>
                        <a:t>autres</a:t>
                      </a:r>
                      <a:r>
                        <a:rPr sz="1200" b="1" spc="10">
                          <a:solidFill>
                            <a:srgbClr val="FFFFFF"/>
                          </a:solidFill>
                          <a:latin typeface="Calibri"/>
                          <a:cs typeface="Calibri"/>
                        </a:rPr>
                        <a:t> </a:t>
                      </a:r>
                      <a:r>
                        <a:rPr sz="1200" b="1" spc="-5">
                          <a:solidFill>
                            <a:srgbClr val="FFFFFF"/>
                          </a:solidFill>
                          <a:latin typeface="Calibri"/>
                          <a:cs typeface="Calibri"/>
                        </a:rPr>
                        <a:t>mesures</a:t>
                      </a:r>
                      <a:endParaRPr sz="1200">
                        <a:latin typeface="Calibri"/>
                        <a:cs typeface="Calibri"/>
                      </a:endParaRPr>
                    </a:p>
                  </a:txBody>
                  <a:tcPr marL="0" marR="0" marT="0" marB="0">
                    <a:solidFill>
                      <a:srgbClr val="01B199"/>
                    </a:solidFill>
                  </a:tcPr>
                </a:tc>
              </a:tr>
              <a:tr h="1175115">
                <a:tc>
                  <a:txBody>
                    <a:bodyPr/>
                    <a:p>
                      <a:pPr>
                        <a:lnSpc>
                          <a:spcPct val="100000"/>
                        </a:lnSpc>
                        <a:defRPr/>
                      </a:pPr>
                      <a:endParaRPr sz="1000">
                        <a:latin typeface="Times New Roman"/>
                        <a:cs typeface="Times New Roman"/>
                      </a:endParaRPr>
                    </a:p>
                  </a:txBody>
                  <a:tcPr marL="0" marR="0" marT="0" marB="0"/>
                </a:tc>
                <a:tc>
                  <a:txBody>
                    <a:bodyPr/>
                    <a:p>
                      <a:pPr marL="68580">
                        <a:lnSpc>
                          <a:spcPct val="100000"/>
                        </a:lnSpc>
                        <a:spcBef>
                          <a:spcPts val="20"/>
                        </a:spcBef>
                        <a:defRPr/>
                      </a:pPr>
                      <a:r>
                        <a:rPr sz="1000" b="1" spc="-5">
                          <a:latin typeface="Calibri"/>
                          <a:cs typeface="Calibri"/>
                        </a:rPr>
                        <a:t>Objectifs</a:t>
                      </a:r>
                      <a:r>
                        <a:rPr sz="1000" b="1" spc="-20">
                          <a:latin typeface="Calibri"/>
                          <a:cs typeface="Calibri"/>
                        </a:rPr>
                        <a:t> </a:t>
                      </a:r>
                      <a:r>
                        <a:rPr sz="1000" b="1" spc="-5">
                          <a:latin typeface="Calibri"/>
                          <a:cs typeface="Calibri"/>
                        </a:rPr>
                        <a:t>opérationnels</a:t>
                      </a:r>
                      <a:r>
                        <a:rPr sz="1000" b="1" spc="-15">
                          <a:latin typeface="Calibri"/>
                          <a:cs typeface="Calibri"/>
                        </a:rPr>
                        <a:t> </a:t>
                      </a:r>
                      <a:r>
                        <a:rPr sz="1000" b="1" spc="-5">
                          <a:latin typeface="Calibri"/>
                          <a:cs typeface="Calibri"/>
                        </a:rPr>
                        <a:t>:</a:t>
                      </a:r>
                      <a:endParaRPr sz="1000">
                        <a:latin typeface="Calibri"/>
                        <a:cs typeface="Calibri"/>
                      </a:endParaRPr>
                    </a:p>
                    <a:p>
                      <a:pPr marL="129539" indent="-90170">
                        <a:lnSpc>
                          <a:spcPct val="100000"/>
                        </a:lnSpc>
                        <a:spcBef>
                          <a:spcPts val="204"/>
                        </a:spcBef>
                        <a:buFont typeface="Microsoft Sans Serif"/>
                        <a:buChar char="-"/>
                        <a:tabLst>
                          <a:tab pos="129539" algn="l"/>
                        </a:tabLst>
                        <a:defRPr/>
                      </a:pPr>
                      <a:r>
                        <a:rPr lang="fr-FR" sz="900" spc="-5">
                          <a:latin typeface="Calibri"/>
                          <a:cs typeface="Calibri"/>
                        </a:rPr>
                        <a:t>réduire</a:t>
                      </a:r>
                      <a:r>
                        <a:rPr lang="fr-FR" sz="900" spc="-5">
                          <a:latin typeface="Calibri"/>
                          <a:cs typeface="Calibri"/>
                        </a:rPr>
                        <a:t> les apports et la présence de déchets en mer et sur le littoral d’origine terrestre ou maritime</a:t>
                      </a:r>
                      <a:endParaRPr sz="900">
                        <a:latin typeface="Calibri"/>
                        <a:cs typeface="Calibri"/>
                      </a:endParaRPr>
                    </a:p>
                    <a:p>
                      <a:pPr marL="129539" indent="-90170">
                        <a:lnSpc>
                          <a:spcPct val="100000"/>
                        </a:lnSpc>
                        <a:spcBef>
                          <a:spcPts val="40"/>
                        </a:spcBef>
                        <a:buFont typeface="Microsoft Sans Serif"/>
                        <a:buChar char="-"/>
                        <a:tabLst>
                          <a:tab pos="129539" algn="l"/>
                        </a:tabLst>
                        <a:defRPr/>
                      </a:pPr>
                      <a:r>
                        <a:rPr lang="fr-FR" sz="900" spc="-5">
                          <a:latin typeface="Calibri"/>
                          <a:cs typeface="Calibri"/>
                        </a:rPr>
                        <a:t>limiter</a:t>
                      </a:r>
                      <a:r>
                        <a:rPr lang="fr-FR" sz="900" spc="-5">
                          <a:latin typeface="Calibri"/>
                          <a:cs typeface="Calibri"/>
                        </a:rPr>
                        <a:t> l’impact des pollutions sur les habitats et espèces d’intérêt communautaire</a:t>
                      </a:r>
                      <a:endParaRPr sz="900">
                        <a:latin typeface="Calibri"/>
                        <a:cs typeface="Calibri"/>
                      </a:endParaRPr>
                    </a:p>
                    <a:p>
                      <a:pPr>
                        <a:lnSpc>
                          <a:spcPct val="100000"/>
                        </a:lnSpc>
                        <a:spcBef>
                          <a:spcPts val="10"/>
                        </a:spcBef>
                        <a:buFont typeface="Microsoft Sans Serif"/>
                        <a:buChar char="-"/>
                        <a:defRPr/>
                      </a:pPr>
                      <a:endParaRPr sz="1100">
                        <a:latin typeface="Times New Roman"/>
                        <a:cs typeface="Times New Roman"/>
                      </a:endParaRPr>
                    </a:p>
                    <a:p>
                      <a:pPr marL="68580">
                        <a:lnSpc>
                          <a:spcPct val="100000"/>
                        </a:lnSpc>
                        <a:spcBef>
                          <a:spcPts val="5"/>
                        </a:spcBef>
                        <a:defRPr/>
                      </a:pPr>
                      <a:r>
                        <a:rPr sz="1000" b="1" spc="-5">
                          <a:latin typeface="Calibri"/>
                          <a:cs typeface="Calibri"/>
                        </a:rPr>
                        <a:t>Mesures</a:t>
                      </a:r>
                      <a:r>
                        <a:rPr sz="1000" b="1" spc="-25">
                          <a:latin typeface="Calibri"/>
                          <a:cs typeface="Calibri"/>
                        </a:rPr>
                        <a:t> </a:t>
                      </a:r>
                      <a:r>
                        <a:rPr sz="1000" b="1" spc="-5">
                          <a:latin typeface="Calibri"/>
                          <a:cs typeface="Calibri"/>
                        </a:rPr>
                        <a:t>:</a:t>
                      </a:r>
                      <a:endParaRPr sz="1000">
                        <a:latin typeface="Calibri"/>
                        <a:cs typeface="Calibri"/>
                      </a:endParaRPr>
                    </a:p>
                    <a:p>
                      <a:pPr marL="129539" indent="-90170">
                        <a:lnSpc>
                          <a:spcPct val="100000"/>
                        </a:lnSpc>
                        <a:spcBef>
                          <a:spcPts val="40"/>
                        </a:spcBef>
                        <a:buFont typeface="Microsoft Sans Serif"/>
                        <a:buChar char="-"/>
                        <a:tabLst>
                          <a:tab pos="129539" algn="l"/>
                        </a:tabLst>
                        <a:defRPr/>
                      </a:pPr>
                      <a:r>
                        <a:rPr lang="fr-FR" sz="900" b="0" i="0" u="none" strike="noStrike" cap="none" spc="-2">
                          <a:solidFill>
                            <a:schemeClr val="tx1"/>
                          </a:solidFill>
                          <a:latin typeface="Calibri"/>
                          <a:ea typeface="Calibri"/>
                          <a:cs typeface="Calibri"/>
                        </a:rPr>
                        <a:t>GOUV 2 - Veiller à une bonne articulation de la gestion avec les autres politiques publiques et les réseaux d'acteurs et de gestionnaires d'espaces protégés</a:t>
                      </a:r>
                      <a:endParaRPr lang="fr-FR" sz="900" b="0" i="0" u="none" strike="noStrike" cap="none" spc="-2">
                        <a:solidFill>
                          <a:schemeClr val="tx1"/>
                        </a:solidFill>
                        <a:latin typeface="Calibri"/>
                        <a:ea typeface="Calibri"/>
                        <a:cs typeface="Calibri"/>
                      </a:endParaRPr>
                    </a:p>
                    <a:p>
                      <a:pPr marL="129538" indent="-90169">
                        <a:lnSpc>
                          <a:spcPct val="100000"/>
                        </a:lnSpc>
                        <a:spcBef>
                          <a:spcPts val="39"/>
                        </a:spcBef>
                        <a:buFont typeface="Microsoft Sans Serif"/>
                        <a:buChar char="-"/>
                        <a:tabLst>
                          <a:tab pos="129538" algn="l"/>
                        </a:tabLst>
                        <a:defRPr/>
                      </a:pPr>
                      <a:r>
                        <a:rPr lang="fr-FR" sz="900" b="0" i="0" u="none" strike="noStrike" cap="none" spc="-2">
                          <a:solidFill>
                            <a:schemeClr val="tx1"/>
                          </a:solidFill>
                          <a:latin typeface="Calibri"/>
                          <a:ea typeface="Calibri"/>
                          <a:cs typeface="Calibri"/>
                        </a:rPr>
                        <a:t>CS2 - Sensibilisation des professionnels et des collectivités aux enjeux écologiques </a:t>
                      </a:r>
                      <a:endParaRPr sz="900">
                        <a:latin typeface="Calibri"/>
                        <a:cs typeface="Calibri"/>
                      </a:endParaRPr>
                    </a:p>
                  </a:txBody>
                  <a:tcPr marL="0" marR="0" marT="2540" marB="0">
                    <a:noFill/>
                  </a:tcPr>
                </a:tc>
              </a:tr>
            </a:tbl>
          </a:graphicData>
        </a:graphic>
      </p:graphicFrame>
      <p:graphicFrame>
        <p:nvGraphicFramePr>
          <p:cNvPr id="10" name="object 8" hidden="0"/>
          <p:cNvGraphicFramePr>
            <a:graphicFrameLocks xmlns:a="http://schemas.openxmlformats.org/drawingml/2006/main" noGrp="1"/>
          </p:cNvGraphicFramePr>
          <p:nvPr isPhoto="0" userDrawn="0"/>
        </p:nvGraphicFramePr>
        <p:xfrm>
          <a:off x="6815" y="3673391"/>
          <a:ext cx="7554595" cy="7197593"/>
        </p:xfrm>
        <a:graphic>
          <a:graphicData uri="http://schemas.openxmlformats.org/drawingml/2006/table">
            <a:tbl>
              <a:tblPr firstRow="1" firstCol="0" lastRow="0" lastCol="0" bandRow="1" bandCol="0">
                <a:tableStyleId>{9F305FAB-A2C9-AA47-CCF4-647438781324}</a:tableStyleId>
              </a:tblPr>
              <a:tblGrid>
                <a:gridCol w="7554595"/>
              </a:tblGrid>
              <a:tr h="222503">
                <a:tc>
                  <a:txBody>
                    <a:bodyPr/>
                    <a:p>
                      <a:pPr marR="2884170" algn="r">
                        <a:lnSpc>
                          <a:spcPct val="100000"/>
                        </a:lnSpc>
                        <a:spcBef>
                          <a:spcPts val="10"/>
                        </a:spcBef>
                        <a:defRPr/>
                      </a:pPr>
                      <a:r>
                        <a:rPr sz="1200" b="1" spc="-5">
                          <a:solidFill>
                            <a:srgbClr val="FFFFFF"/>
                          </a:solidFill>
                          <a:latin typeface="Calibri"/>
                          <a:cs typeface="Calibri"/>
                        </a:rPr>
                        <a:t>Contexte</a:t>
                      </a:r>
                      <a:r>
                        <a:rPr sz="1200" b="1" spc="-15">
                          <a:solidFill>
                            <a:srgbClr val="FFFFFF"/>
                          </a:solidFill>
                          <a:latin typeface="Calibri"/>
                          <a:cs typeface="Calibri"/>
                        </a:rPr>
                        <a:t> </a:t>
                      </a:r>
                      <a:r>
                        <a:rPr sz="1200" b="1" spc="-5">
                          <a:solidFill>
                            <a:srgbClr val="FFFFFF"/>
                          </a:solidFill>
                          <a:latin typeface="Calibri"/>
                          <a:cs typeface="Calibri"/>
                        </a:rPr>
                        <a:t>et</a:t>
                      </a:r>
                      <a:r>
                        <a:rPr sz="1200" b="1" spc="-10">
                          <a:solidFill>
                            <a:srgbClr val="FFFFFF"/>
                          </a:solidFill>
                          <a:latin typeface="Calibri"/>
                          <a:cs typeface="Calibri"/>
                        </a:rPr>
                        <a:t> </a:t>
                      </a:r>
                      <a:r>
                        <a:rPr sz="1200" b="1" spc="-5">
                          <a:solidFill>
                            <a:srgbClr val="FFFFFF"/>
                          </a:solidFill>
                          <a:latin typeface="Calibri"/>
                          <a:cs typeface="Calibri"/>
                        </a:rPr>
                        <a:t>problématiques</a:t>
                      </a:r>
                      <a:endParaRPr sz="1200">
                        <a:latin typeface="Calibri"/>
                        <a:cs typeface="Calibri"/>
                      </a:endParaRPr>
                    </a:p>
                  </a:txBody>
                  <a:tcPr marL="0" marR="0" marT="1270" marB="0">
                    <a:solidFill>
                      <a:srgbClr val="01B199"/>
                    </a:solidFill>
                  </a:tcPr>
                </a:tc>
              </a:tr>
              <a:tr h="632708">
                <a:tc>
                  <a:txBody>
                    <a:bodyPr/>
                    <a:p>
                      <a:pPr algn="just">
                        <a:lnSpc>
                          <a:spcPct val="100000"/>
                        </a:lnSpc>
                        <a:defRPr/>
                      </a:pPr>
                      <a:r>
                        <a:rPr lang="fr-FR" sz="900" spc="-1">
                          <a:solidFill>
                            <a:srgbClr val="000000"/>
                          </a:solidFill>
                          <a:latin typeface="+mn-lt"/>
                        </a:rPr>
                        <a:t>Certaines activités maritimes comme le transport, la pêche ou l’aquaculture génèrent des déchets susceptibles de se retrouver en milieu marin. Cette action vise à accompagner et sensibiliser les aquaculteurs, pêcheurs, mareyeurs, criées, halles à marées à la réduction de leurs déchets et à l’utilisation d’équipements recyclables et durables.</a:t>
                      </a:r>
                      <a:endParaRPr lang="fr-FR" sz="900" spc="-1">
                        <a:solidFill>
                          <a:srgbClr val="000000"/>
                        </a:solidFill>
                        <a:latin typeface="+mn-lt"/>
                        <a:ea typeface="DejaVu Sans"/>
                      </a:endParaRPr>
                    </a:p>
                    <a:p>
                      <a:pPr algn="just">
                        <a:lnSpc>
                          <a:spcPct val="100000"/>
                        </a:lnSpc>
                        <a:defRPr/>
                      </a:pPr>
                      <a:endParaRPr lang="fr-FR" sz="900" spc="-1">
                        <a:solidFill>
                          <a:srgbClr val="000000"/>
                        </a:solidFill>
                        <a:latin typeface="+mn-lt"/>
                        <a:ea typeface="DejaVu Sans"/>
                      </a:endParaRPr>
                    </a:p>
                  </a:txBody>
                  <a:tcPr marL="72000" marR="72000" marT="80644" marB="0"/>
                </a:tc>
              </a:tr>
              <a:tr h="222503">
                <a:tc>
                  <a:txBody>
                    <a:bodyPr/>
                    <a:p>
                      <a:pPr marR="2870200" algn="r">
                        <a:lnSpc>
                          <a:spcPct val="100000"/>
                        </a:lnSpc>
                        <a:spcBef>
                          <a:spcPts val="10"/>
                        </a:spcBef>
                        <a:defRPr/>
                      </a:pPr>
                      <a:r>
                        <a:rPr sz="1200" b="1" spc="-5">
                          <a:solidFill>
                            <a:srgbClr val="FFFFFF"/>
                          </a:solidFill>
                          <a:latin typeface="Calibri"/>
                          <a:cs typeface="Calibri"/>
                        </a:rPr>
                        <a:t>Description</a:t>
                      </a:r>
                      <a:r>
                        <a:rPr sz="1200" b="1" spc="-10">
                          <a:solidFill>
                            <a:srgbClr val="FFFFFF"/>
                          </a:solidFill>
                          <a:latin typeface="Calibri"/>
                          <a:cs typeface="Calibri"/>
                        </a:rPr>
                        <a:t> </a:t>
                      </a:r>
                      <a:r>
                        <a:rPr sz="1200" b="1" spc="-5">
                          <a:solidFill>
                            <a:srgbClr val="FFFFFF"/>
                          </a:solidFill>
                          <a:latin typeface="Calibri"/>
                          <a:cs typeface="Calibri"/>
                        </a:rPr>
                        <a:t>des sous-actions</a:t>
                      </a:r>
                      <a:endParaRPr sz="1200">
                        <a:latin typeface="Calibri"/>
                        <a:cs typeface="Calibri"/>
                      </a:endParaRPr>
                    </a:p>
                  </a:txBody>
                  <a:tcPr marL="0" marR="0" marT="1270" marB="0">
                    <a:solidFill>
                      <a:srgbClr val="01B199"/>
                    </a:solidFill>
                  </a:tcPr>
                </a:tc>
              </a:tr>
              <a:tr h="1313307">
                <a:tc>
                  <a:txBody>
                    <a:bodyPr/>
                    <a:p>
                      <a:pPr marL="313690" indent="-229235" algn="just">
                        <a:lnSpc>
                          <a:spcPct val="100000"/>
                        </a:lnSpc>
                        <a:spcBef>
                          <a:spcPts val="620"/>
                        </a:spcBef>
                        <a:buFont typeface="Wingdings"/>
                        <a:buChar char=""/>
                        <a:tabLst>
                          <a:tab pos="314325" algn="l"/>
                        </a:tabLst>
                        <a:defRPr/>
                      </a:pPr>
                      <a:r>
                        <a:rPr lang="fr-FR" sz="900" b="1" u="sng" spc="-5">
                          <a:latin typeface="+mn-lt"/>
                          <a:cs typeface="Calibri"/>
                        </a:rPr>
                        <a:t>TM8.1</a:t>
                      </a:r>
                      <a:r>
                        <a:rPr lang="fr-FR" sz="900" b="1" u="sng" spc="-5">
                          <a:latin typeface="+mn-lt"/>
                          <a:cs typeface="Calibri"/>
                        </a:rPr>
                        <a:t> – Accompagnement des aquaculteurs, pêcheurs, mareyeurs, criées, halles à marée dans la réduction des déchets et la mutation des équipements vers des solutions recyclables et durables</a:t>
                      </a:r>
                      <a:endParaRPr/>
                    </a:p>
                    <a:p>
                      <a:pPr marL="313200" algn="just">
                        <a:lnSpc>
                          <a:spcPct val="100000"/>
                        </a:lnSpc>
                        <a:spcBef>
                          <a:spcPts val="400"/>
                        </a:spcBef>
                        <a:defRPr/>
                      </a:pPr>
                      <a:r>
                        <a:rPr lang="fr-FR" sz="900" spc="-1">
                          <a:solidFill>
                            <a:srgbClr val="000000"/>
                          </a:solidFill>
                          <a:latin typeface="+mn-lt"/>
                        </a:rPr>
                        <a:t>Dans le cadre de la feuille de route « Zéro déchets plastiques 2019-2025 », il est prévu d'inciter les professionnels de la commercialisation des produits de la mer à l'utilisation d'équipements et matériaux recyclables et durables. Cet accompagnement prendra notamment en considération les résultats et préconisations des projets qui, tels qu’</a:t>
                      </a:r>
                      <a:r>
                        <a:rPr lang="fr-FR" sz="900" spc="-1">
                          <a:solidFill>
                            <a:srgbClr val="000000"/>
                          </a:solidFill>
                          <a:latin typeface="+mn-lt"/>
                        </a:rPr>
                        <a:t>Ocean</a:t>
                      </a:r>
                      <a:r>
                        <a:rPr lang="fr-FR" sz="900" spc="-1">
                          <a:solidFill>
                            <a:srgbClr val="000000"/>
                          </a:solidFill>
                          <a:latin typeface="+mn-lt"/>
                        </a:rPr>
                        <a:t> Wise, portent en partie ou totalité sur la réduction des emballages en polystyrène expansé (PSE) ou extrudé (PSX) via des utilisations et/ou des alternatives plus durables et circulaires, ainsi que la promotion de bonnes pratiques. Ces projets de recherche (et leurs préconisations si disponibles) seront recensés par le CEDRE. Cette sous-action pourra mobiliser des crédits dédiés à la recherche ou des fonds tels que le FEAMP innovation.</a:t>
                      </a:r>
                      <a:endParaRPr lang="fr-FR" sz="900"/>
                    </a:p>
                    <a:p>
                      <a:pPr marL="313200" algn="just">
                        <a:lnSpc>
                          <a:spcPct val="100000"/>
                        </a:lnSpc>
                        <a:spcBef>
                          <a:spcPts val="400"/>
                        </a:spcBef>
                        <a:defRPr/>
                      </a:pPr>
                      <a:r>
                        <a:rPr lang="fr-FR" sz="900" spc="-1">
                          <a:solidFill>
                            <a:srgbClr val="000000"/>
                          </a:solidFill>
                          <a:latin typeface="+mn-lt"/>
                        </a:rPr>
                        <a:t>Une fois ces </a:t>
                      </a:r>
                      <a:r>
                        <a:rPr lang="fr-FR" sz="900" spc="0">
                          <a:solidFill>
                            <a:schemeClr val="tx1"/>
                          </a:solidFill>
                          <a:latin typeface="+mn-lt"/>
                        </a:rPr>
                        <a:t>préconisations identifiées, il s'agira d'inciter les propriétaires à les mettre en </a:t>
                      </a:r>
                      <a:r>
                        <a:rPr lang="fr-FR" sz="900" spc="-1">
                          <a:solidFill>
                            <a:schemeClr val="tx1"/>
                          </a:solidFill>
                          <a:latin typeface="+mn-lt"/>
                        </a:rPr>
                        <a:t>œuvre et parallèlement, de définir des solutions innovantes avec les représentants </a:t>
                      </a:r>
                      <a:r>
                        <a:rPr lang="fr-FR" sz="900" spc="0">
                          <a:solidFill>
                            <a:srgbClr val="000000"/>
                          </a:solidFill>
                          <a:latin typeface="+mn-lt"/>
                        </a:rPr>
                        <a:t>de l'aquaculture et de la pêche professionnelle pour réduire leurs </a:t>
                      </a:r>
                      <a:r>
                        <a:rPr lang="fr-FR" sz="900" spc="-1">
                          <a:solidFill>
                            <a:srgbClr val="000000"/>
                          </a:solidFill>
                          <a:latin typeface="+mn-lt"/>
                        </a:rPr>
                        <a:t>déchets.</a:t>
                      </a:r>
                      <a:endParaRPr/>
                    </a:p>
                    <a:p>
                      <a:pPr marL="313200" algn="just">
                        <a:lnSpc>
                          <a:spcPct val="100000"/>
                        </a:lnSpc>
                        <a:spcBef>
                          <a:spcPts val="400"/>
                        </a:spcBef>
                        <a:defRPr/>
                      </a:pPr>
                      <a:endParaRPr lang="fr-FR" sz="400" b="1" u="sng" spc="-5">
                        <a:solidFill>
                          <a:schemeClr val="tx1"/>
                        </a:solidFill>
                        <a:latin typeface="+mn-lt"/>
                        <a:cs typeface="Calibri"/>
                      </a:endParaRPr>
                    </a:p>
                    <a:p>
                      <a:pPr marL="313690" indent="-229235" algn="just">
                        <a:lnSpc>
                          <a:spcPct val="100000"/>
                        </a:lnSpc>
                        <a:spcBef>
                          <a:spcPts val="620"/>
                        </a:spcBef>
                        <a:buFont typeface="Wingdings"/>
                        <a:buChar char=""/>
                        <a:tabLst>
                          <a:tab pos="314325" algn="l"/>
                        </a:tabLst>
                        <a:defRPr/>
                      </a:pPr>
                      <a:r>
                        <a:rPr lang="fr-FR" sz="900" b="1" u="sng" spc="-5">
                          <a:latin typeface="+mn-lt"/>
                          <a:cs typeface="Calibri"/>
                        </a:rPr>
                        <a:t>TM8.2</a:t>
                      </a:r>
                      <a:r>
                        <a:rPr lang="fr-FR" sz="900" b="1" u="sng" spc="5">
                          <a:latin typeface="+mn-lt"/>
                          <a:cs typeface="Calibri"/>
                        </a:rPr>
                        <a:t> </a:t>
                      </a:r>
                      <a:r>
                        <a:rPr lang="fr-FR" sz="900" b="1" u="sng">
                          <a:latin typeface="+mn-lt"/>
                          <a:cs typeface="Calibri"/>
                        </a:rPr>
                        <a:t>–</a:t>
                      </a:r>
                      <a:r>
                        <a:rPr lang="fr-FR" sz="900" b="1" u="sng" spc="5">
                          <a:latin typeface="+mn-lt"/>
                          <a:cs typeface="Calibri"/>
                        </a:rPr>
                        <a:t> </a:t>
                      </a:r>
                      <a:r>
                        <a:rPr lang="fr-FR" sz="900" b="1" u="sng" spc="-1">
                          <a:solidFill>
                            <a:srgbClr val="000000"/>
                          </a:solidFill>
                          <a:latin typeface="+mn-lt"/>
                          <a:ea typeface="DejaVu Sans"/>
                        </a:rPr>
                        <a:t>Structuration et pérennisation</a:t>
                      </a:r>
                      <a:r>
                        <a:rPr lang="fr-FR" sz="900" b="1" u="sng" spc="-1">
                          <a:solidFill>
                            <a:srgbClr val="000000"/>
                          </a:solidFill>
                          <a:latin typeface="+mn-lt"/>
                          <a:ea typeface="DejaVu Sans"/>
                        </a:rPr>
                        <a:t> des actions consistant à retirer les filets perdus et à les collecter</a:t>
                      </a:r>
                      <a:endParaRPr lang="fr-FR" sz="900" b="1" u="none" spc="0">
                        <a:solidFill>
                          <a:schemeClr val="tx1"/>
                        </a:solidFill>
                        <a:latin typeface="+mn-lt"/>
                        <a:ea typeface="+mn-ea"/>
                      </a:endParaRPr>
                    </a:p>
                    <a:p>
                      <a:pPr marL="313200" algn="just">
                        <a:lnSpc>
                          <a:spcPct val="100000"/>
                        </a:lnSpc>
                        <a:spcBef>
                          <a:spcPts val="400"/>
                        </a:spcBef>
                        <a:defRPr/>
                      </a:pPr>
                      <a:r>
                        <a:rPr lang="fr-FR" sz="900" spc="-1">
                          <a:solidFill>
                            <a:srgbClr val="000000"/>
                          </a:solidFill>
                          <a:latin typeface="+mn-lt"/>
                        </a:rPr>
                        <a:t>La perte d'engins de pêche génère des pertes économiques et des impacts sur le milieu marin</a:t>
                      </a:r>
                      <a:r>
                        <a:rPr lang="fr-FR" sz="900" spc="0">
                          <a:solidFill>
                            <a:schemeClr val="tx1"/>
                          </a:solidFill>
                          <a:latin typeface="+mn-lt"/>
                        </a:rPr>
                        <a:t>. </a:t>
                      </a:r>
                      <a:r>
                        <a:rPr lang="fr-FR" sz="900" spc="-1">
                          <a:solidFill>
                            <a:schemeClr val="tx1"/>
                          </a:solidFill>
                          <a:latin typeface="+mn-lt"/>
                        </a:rPr>
                        <a:t>Des campagnes de nettoyage des fonds marins seront organisées en s’appuyant sur les don</a:t>
                      </a:r>
                      <a:r>
                        <a:rPr lang="fr-FR" sz="900" spc="0">
                          <a:solidFill>
                            <a:schemeClr val="tx1"/>
                          </a:solidFill>
                          <a:latin typeface="Calibri"/>
                        </a:rPr>
                        <a:t>nées collectées et rendues disponibles par les pêcheurs (application de navigation </a:t>
                      </a:r>
                      <a:r>
                        <a:rPr lang="fr-FR" sz="900" spc="-1">
                          <a:solidFill>
                            <a:schemeClr val="tx1"/>
                          </a:solidFill>
                          <a:latin typeface="+mn-lt"/>
                          <a:cs typeface="Calibri"/>
                        </a:rPr>
                        <a:t>comme </a:t>
                      </a:r>
                      <a:r>
                        <a:rPr lang="fr-FR" sz="900" spc="-1">
                          <a:solidFill>
                            <a:schemeClr val="tx1"/>
                          </a:solidFill>
                          <a:latin typeface="+mn-lt"/>
                          <a:cs typeface="Calibri"/>
                        </a:rPr>
                        <a:t>MaxSea</a:t>
                      </a:r>
                      <a:r>
                        <a:rPr lang="fr-FR" sz="900" spc="-1">
                          <a:solidFill>
                            <a:schemeClr val="tx1"/>
                          </a:solidFill>
                          <a:latin typeface="+mn-lt"/>
                          <a:cs typeface="Calibri"/>
                        </a:rPr>
                        <a:t>) et les usagers du milieu marin comme les plongeurs (application </a:t>
                      </a:r>
                      <a:r>
                        <a:rPr lang="fr-FR" sz="900" u="sng">
                          <a:solidFill>
                            <a:schemeClr val="tx1"/>
                          </a:solidFill>
                          <a:latin typeface="+mn-lt"/>
                          <a:cs typeface="Calibri"/>
                          <a:hlinkClick r:id="rId2" tooltip="https://fishandclick.ifremer.fr/"/>
                        </a:rPr>
                        <a:t>Fish &amp; Click (ifremer.fr)</a:t>
                      </a:r>
                      <a:r>
                        <a:rPr lang="fr-FR" sz="900" spc="-1">
                          <a:solidFill>
                            <a:schemeClr val="tx1"/>
                          </a:solidFill>
                          <a:latin typeface="+mn-lt"/>
                          <a:cs typeface="Calibri"/>
                        </a:rPr>
                        <a:t>.</a:t>
                      </a:r>
                      <a:endParaRPr sz="900" spc="0">
                        <a:solidFill>
                          <a:schemeClr val="tx1"/>
                        </a:solidFill>
                        <a:latin typeface="+mn-lt"/>
                        <a:cs typeface="Calibri"/>
                      </a:endParaRPr>
                    </a:p>
                    <a:p>
                      <a:pPr marL="313200" algn="just">
                        <a:lnSpc>
                          <a:spcPct val="100000"/>
                        </a:lnSpc>
                        <a:spcBef>
                          <a:spcPts val="400"/>
                        </a:spcBef>
                        <a:defRPr/>
                      </a:pPr>
                      <a:r>
                        <a:rPr lang="fr-FR" sz="900" spc="-1">
                          <a:solidFill>
                            <a:schemeClr val="tx1"/>
                          </a:solidFill>
                          <a:latin typeface="+mn-lt"/>
                          <a:cs typeface="Calibri"/>
                        </a:rPr>
                        <a:t>L'objectif </a:t>
                      </a:r>
                      <a:r>
                        <a:rPr lang="fr-FR" sz="900" spc="-1">
                          <a:solidFill>
                            <a:schemeClr val="tx1"/>
                          </a:solidFill>
                          <a:latin typeface="+mn-lt"/>
                        </a:rPr>
                        <a:t>sera donc d'accompagner les projets locaux voire de les susciter en partenariat </a:t>
                      </a:r>
                      <a:r>
                        <a:rPr lang="fr-FR" sz="900" spc="-1">
                          <a:solidFill>
                            <a:schemeClr val="tx1"/>
                          </a:solidFill>
                          <a:latin typeface="+mn-lt"/>
                        </a:rPr>
                        <a:t>avec les professionnels locaux mais</a:t>
                      </a:r>
                      <a:r>
                        <a:rPr lang="fr-FR" sz="900" spc="0">
                          <a:solidFill>
                            <a:srgbClr val="000000"/>
                          </a:solidFill>
                          <a:latin typeface="Calibri"/>
                        </a:rPr>
                        <a:t> aussi, </a:t>
                      </a:r>
                      <a:r>
                        <a:rPr lang="fr-FR" sz="900" b="0" i="0" u="none" strike="noStrike" cap="none" spc="0">
                          <a:solidFill>
                            <a:srgbClr val="000000"/>
                          </a:solidFill>
                          <a:latin typeface="+mn-lt"/>
                          <a:ea typeface="Calibri"/>
                          <a:cs typeface="Calibri"/>
                        </a:rPr>
                        <a:t>en s’appuyant sur les actions menées par les gestionnaires de ports ou les associations et organisations professionnelles (ex : programme RESPECT), de développer des dispositifs de réception des déchets </a:t>
                      </a:r>
                      <a:r>
                        <a:rPr lang="fr-FR" sz="900" b="0" i="0" u="none" strike="noStrike" cap="none" spc="0">
                          <a:solidFill>
                            <a:srgbClr val="000000"/>
                          </a:solidFill>
                          <a:latin typeface="+mn-lt"/>
                          <a:ea typeface="Calibri"/>
                          <a:cs typeface="Calibri"/>
                        </a:rPr>
                        <a:t>collectés</a:t>
                      </a:r>
                      <a:r>
                        <a:rPr lang="fr-FR" sz="900" spc="0">
                          <a:solidFill>
                            <a:srgbClr val="000000"/>
                          </a:solidFill>
                          <a:latin typeface="+mn-lt"/>
                        </a:rPr>
                        <a:t>.</a:t>
                      </a:r>
                      <a:endParaRPr/>
                    </a:p>
                    <a:p>
                      <a:pPr marL="313200" algn="just">
                        <a:lnSpc>
                          <a:spcPct val="100000"/>
                        </a:lnSpc>
                        <a:spcBef>
                          <a:spcPts val="400"/>
                        </a:spcBef>
                        <a:defRPr/>
                      </a:pPr>
                      <a:endParaRPr lang="fr-FR" sz="400" spc="0">
                        <a:solidFill>
                          <a:srgbClr val="000000"/>
                        </a:solidFill>
                        <a:latin typeface="+mn-lt"/>
                      </a:endParaRPr>
                    </a:p>
                    <a:p>
                      <a:pPr marL="313690" indent="-229235" algn="just">
                        <a:lnSpc>
                          <a:spcPct val="100000"/>
                        </a:lnSpc>
                        <a:spcBef>
                          <a:spcPts val="620"/>
                        </a:spcBef>
                        <a:buFont typeface="Wingdings"/>
                        <a:buChar char=""/>
                        <a:tabLst>
                          <a:tab pos="314325" algn="l"/>
                        </a:tabLst>
                        <a:defRPr/>
                      </a:pPr>
                      <a:r>
                        <a:rPr lang="fr-FR" sz="900" b="1" u="sng" spc="-5">
                          <a:latin typeface="+mn-lt"/>
                          <a:cs typeface="Calibri"/>
                        </a:rPr>
                        <a:t>TM8.3</a:t>
                      </a:r>
                      <a:r>
                        <a:rPr lang="fr-FR" sz="900" b="1" u="sng" spc="5">
                          <a:latin typeface="+mn-lt"/>
                          <a:cs typeface="Calibri"/>
                        </a:rPr>
                        <a:t> </a:t>
                      </a:r>
                      <a:r>
                        <a:rPr lang="fr-FR" sz="900" b="1" u="sng">
                          <a:latin typeface="+mn-lt"/>
                          <a:cs typeface="Calibri"/>
                        </a:rPr>
                        <a:t>–</a:t>
                      </a:r>
                      <a:r>
                        <a:rPr lang="fr-FR" sz="900" b="1" u="sng" spc="5">
                          <a:latin typeface="+mn-lt"/>
                          <a:cs typeface="Calibri"/>
                        </a:rPr>
                        <a:t> </a:t>
                      </a:r>
                      <a:r>
                        <a:rPr lang="fr-FR" sz="900" b="1" u="sng" spc="-1">
                          <a:solidFill>
                            <a:srgbClr val="000000"/>
                          </a:solidFill>
                          <a:latin typeface="+mn-lt"/>
                          <a:ea typeface="DejaVu Sans"/>
                        </a:rPr>
                        <a:t>Diffusion des bonnes pratiques pour réduire les déchets issus du </a:t>
                      </a:r>
                      <a:r>
                        <a:rPr lang="fr-FR" sz="900" b="1" u="sng" spc="-1">
                          <a:solidFill>
                            <a:srgbClr val="000000"/>
                          </a:solidFill>
                          <a:latin typeface="+mn-lt"/>
                          <a:ea typeface="DejaVu Sans"/>
                        </a:rPr>
                        <a:t>ramendage</a:t>
                      </a:r>
                      <a:r>
                        <a:rPr lang="fr-FR" sz="900" b="1" u="sng" spc="-1">
                          <a:solidFill>
                            <a:srgbClr val="000000"/>
                          </a:solidFill>
                          <a:latin typeface="+mn-lt"/>
                          <a:ea typeface="DejaVu Sans"/>
                        </a:rPr>
                        <a:t> des filets de pêche</a:t>
                      </a:r>
                      <a:endParaRPr lang="fr-FR" sz="900" b="1" u="none" spc="0">
                        <a:solidFill>
                          <a:schemeClr val="tx1"/>
                        </a:solidFill>
                        <a:latin typeface="+mn-lt"/>
                        <a:ea typeface="+mn-ea"/>
                      </a:endParaRPr>
                    </a:p>
                    <a:p>
                      <a:pPr marL="313200" algn="just">
                        <a:lnSpc>
                          <a:spcPct val="100000"/>
                        </a:lnSpc>
                        <a:spcBef>
                          <a:spcPts val="400"/>
                        </a:spcBef>
                        <a:defRPr/>
                      </a:pPr>
                      <a:r>
                        <a:rPr lang="fr-FR" sz="900" b="0" i="0" u="none" strike="noStrike" cap="none" spc="0">
                          <a:solidFill>
                            <a:srgbClr val="000000"/>
                          </a:solidFill>
                          <a:latin typeface="+mn-lt"/>
                          <a:ea typeface="Calibri"/>
                          <a:cs typeface="Calibri"/>
                        </a:rPr>
                        <a:t>Le </a:t>
                      </a:r>
                      <a:r>
                        <a:rPr lang="fr-FR" sz="900" b="0" i="0" u="none" strike="noStrike" cap="none" spc="0">
                          <a:solidFill>
                            <a:srgbClr val="000000"/>
                          </a:solidFill>
                          <a:latin typeface="+mn-lt"/>
                          <a:ea typeface="Calibri"/>
                          <a:cs typeface="Calibri"/>
                        </a:rPr>
                        <a:t>ramendage</a:t>
                      </a:r>
                      <a:r>
                        <a:rPr lang="fr-FR" sz="900" b="0" i="0" u="none" strike="noStrike" cap="none" spc="0">
                          <a:solidFill>
                            <a:srgbClr val="000000"/>
                          </a:solidFill>
                          <a:latin typeface="+mn-lt"/>
                          <a:ea typeface="Calibri"/>
                          <a:cs typeface="Calibri"/>
                        </a:rPr>
                        <a:t> désigne la réparation des filets de pêche, dont une des actions consiste à couper une partie du filet. Afin de prévenir les déchets marins issus de cette découpe, il convient d'identifier avec les pêcheurs les bonnes pratiques à suivre lors du </a:t>
                      </a:r>
                      <a:r>
                        <a:rPr lang="fr-FR" sz="900" b="0" i="0" u="none" strike="noStrike" cap="none" spc="0">
                          <a:solidFill>
                            <a:srgbClr val="000000"/>
                          </a:solidFill>
                          <a:latin typeface="+mn-lt"/>
                          <a:ea typeface="Calibri"/>
                          <a:cs typeface="Calibri"/>
                        </a:rPr>
                        <a:t>ramendage</a:t>
                      </a:r>
                      <a:r>
                        <a:rPr lang="fr-FR" sz="900" b="0" i="0" u="none" strike="noStrike" cap="none" spc="0">
                          <a:solidFill>
                            <a:srgbClr val="000000"/>
                          </a:solidFill>
                          <a:latin typeface="+mn-lt"/>
                          <a:ea typeface="Calibri"/>
                          <a:cs typeface="Calibri"/>
                        </a:rPr>
                        <a:t> qui a lieu sur les bateaux et dans les ports. Elles seront inspirées de l'étude de KIMO International (http://www.kimointernational.org/net-cuttings/), puis seront diffusées aux professionnels de la pêche.</a:t>
                      </a:r>
                      <a:endParaRPr/>
                    </a:p>
                    <a:p>
                      <a:pPr marL="313200" marR="0" lvl="0" indent="0" algn="just" defTabSz="755934">
                        <a:lnSpc>
                          <a:spcPct val="100000"/>
                        </a:lnSpc>
                        <a:spcBef>
                          <a:spcPts val="400"/>
                        </a:spcBef>
                        <a:spcAft>
                          <a:spcPts val="0"/>
                        </a:spcAft>
                        <a:buClrTx/>
                        <a:buSzTx/>
                        <a:buFontTx/>
                        <a:buNone/>
                        <a:defRPr/>
                      </a:pPr>
                      <a:r>
                        <a:rPr lang="fr-FR" sz="900" b="0" i="0" u="none" strike="noStrike" cap="none" spc="0">
                          <a:solidFill>
                            <a:srgbClr val="000000"/>
                          </a:solidFill>
                          <a:latin typeface="+mn-lt"/>
                          <a:ea typeface="Calibri"/>
                          <a:cs typeface="Calibri"/>
                        </a:rPr>
                        <a:t>Il s’agira aussi par exemple de favoriser l’accès à des équipements spécifiques et adaptés pour la récupération des déchets issus des réparations de filets, individuels (ex. SACABOUT) et à bord des navires qui parfois sont ensuite recyclés</a:t>
                      </a:r>
                      <a:r>
                        <a:rPr lang="fr-FR" sz="900" b="0" i="0" u="none" strike="noStrike" cap="none" spc="0">
                          <a:solidFill>
                            <a:schemeClr val="tx1"/>
                          </a:solidFill>
                          <a:latin typeface="+mn-lt"/>
                          <a:ea typeface="+mn-ea"/>
                          <a:cs typeface="+mn-cs"/>
                        </a:rPr>
                        <a:t> </a:t>
                      </a:r>
                      <a:r>
                        <a:rPr lang="fr-FR" sz="900" b="0" i="0" u="none" spc="0">
                          <a:solidFill>
                            <a:srgbClr val="000000"/>
                          </a:solidFill>
                          <a:latin typeface="+mn-lt"/>
                          <a:ea typeface="Calibri"/>
                          <a:cs typeface="Calibri"/>
                        </a:rPr>
                        <a:t>(ex. l’entreprise brestoise Fil &amp; </a:t>
                      </a:r>
                      <a:r>
                        <a:rPr lang="fr-FR" sz="900" b="0" i="0" u="none" spc="0">
                          <a:solidFill>
                            <a:srgbClr val="000000"/>
                          </a:solidFill>
                          <a:latin typeface="+mn-lt"/>
                          <a:ea typeface="Calibri"/>
                          <a:cs typeface="Calibri"/>
                        </a:rPr>
                        <a:t>Fab</a:t>
                      </a:r>
                      <a:r>
                        <a:rPr lang="fr-FR" sz="900" b="0" i="0" u="sng" spc="0">
                          <a:solidFill>
                            <a:srgbClr val="000000"/>
                          </a:solidFill>
                          <a:latin typeface="+mn-lt"/>
                          <a:ea typeface="Calibri"/>
                          <a:cs typeface="Calibri"/>
                          <a:hlinkClick r:id="rId3" tooltip="https://www.fil-et-fab.fr/"/>
                        </a:rPr>
                        <a:t>. </a:t>
                      </a:r>
                      <a:r>
                        <a:rPr lang="fr-FR" sz="900" b="0" i="0" u="sng" spc="0">
                          <a:solidFill>
                            <a:srgbClr val="000000"/>
                          </a:solidFill>
                          <a:latin typeface="+mn-lt"/>
                          <a:ea typeface="Calibri"/>
                          <a:cs typeface="Calibri"/>
                          <a:hlinkClick r:id="rId3" tooltip="https://www.fil-et-fab.fr/"/>
                        </a:rPr>
                        <a:t>(</a:t>
                      </a:r>
                      <a:r>
                        <a:rPr lang="fr-FR" sz="900" b="0" i="0" u="sng" spc="0">
                          <a:solidFill>
                            <a:schemeClr val="tx1"/>
                          </a:solidFill>
                          <a:latin typeface="+mn-lt"/>
                          <a:ea typeface="Calibri"/>
                          <a:cs typeface="Calibri"/>
                          <a:hlinkClick r:id="rId3" tooltip="https://www.fil-et-fab.fr/"/>
                        </a:rPr>
                        <a:t>https://www.fil-et-fab.fr/</a:t>
                      </a:r>
                      <a:r>
                        <a:rPr lang="fr-FR" sz="900" b="0" i="0" u="none" spc="0">
                          <a:solidFill>
                            <a:schemeClr val="tx1"/>
                          </a:solidFill>
                          <a:latin typeface="+mn-lt"/>
                          <a:ea typeface="Calibri"/>
                          <a:cs typeface="Calibri"/>
                        </a:rPr>
                        <a:t>).</a:t>
                      </a:r>
                      <a:endParaRPr/>
                    </a:p>
                    <a:p>
                      <a:pPr marL="313200" marR="0" lvl="0" indent="0" algn="just" defTabSz="755934">
                        <a:lnSpc>
                          <a:spcPct val="100000"/>
                        </a:lnSpc>
                        <a:spcBef>
                          <a:spcPts val="400"/>
                        </a:spcBef>
                        <a:spcAft>
                          <a:spcPts val="0"/>
                        </a:spcAft>
                        <a:buClrTx/>
                        <a:buSzTx/>
                        <a:buFontTx/>
                        <a:buNone/>
                        <a:defRPr/>
                      </a:pPr>
                      <a:endParaRPr lang="fr-FR" sz="400" b="0" i="0" u="none" spc="0">
                        <a:solidFill>
                          <a:srgbClr val="000000"/>
                        </a:solidFill>
                        <a:latin typeface="+mn-lt"/>
                        <a:cs typeface="Calibri"/>
                      </a:endParaRPr>
                    </a:p>
                    <a:p>
                      <a:pPr marL="313690" indent="-229235" algn="just">
                        <a:lnSpc>
                          <a:spcPct val="100000"/>
                        </a:lnSpc>
                        <a:spcBef>
                          <a:spcPts val="620"/>
                        </a:spcBef>
                        <a:buFont typeface="Wingdings"/>
                        <a:buChar char=""/>
                        <a:tabLst>
                          <a:tab pos="314325" algn="l"/>
                        </a:tabLst>
                        <a:defRPr/>
                      </a:pPr>
                      <a:r>
                        <a:rPr lang="fr-FR" sz="900" b="1" u="sng" spc="-5">
                          <a:latin typeface="+mn-lt"/>
                          <a:cs typeface="Calibri"/>
                        </a:rPr>
                        <a:t>TM8.4</a:t>
                      </a:r>
                      <a:r>
                        <a:rPr lang="fr-FR" sz="900" b="1" u="sng" spc="5">
                          <a:latin typeface="+mn-lt"/>
                          <a:cs typeface="Calibri"/>
                        </a:rPr>
                        <a:t> </a:t>
                      </a:r>
                      <a:r>
                        <a:rPr lang="fr-FR" sz="900" b="1" u="sng">
                          <a:latin typeface="+mn-lt"/>
                          <a:cs typeface="Calibri"/>
                        </a:rPr>
                        <a:t>–</a:t>
                      </a:r>
                      <a:r>
                        <a:rPr lang="fr-FR" sz="900" b="1" u="sng" spc="5">
                          <a:latin typeface="+mn-lt"/>
                          <a:cs typeface="Calibri"/>
                        </a:rPr>
                        <a:t> </a:t>
                      </a:r>
                      <a:r>
                        <a:rPr lang="fr-FR" sz="900" b="1" u="sng" spc="-1">
                          <a:solidFill>
                            <a:srgbClr val="000000"/>
                          </a:solidFill>
                          <a:latin typeface="+mn-lt"/>
                          <a:ea typeface="DejaVu Sans"/>
                        </a:rPr>
                        <a:t>Accompagnement de la structuration d’une filière</a:t>
                      </a:r>
                      <a:r>
                        <a:rPr lang="fr-FR" sz="900" b="1" u="sng" spc="-1">
                          <a:solidFill>
                            <a:srgbClr val="000000"/>
                          </a:solidFill>
                          <a:latin typeface="+mn-lt"/>
                          <a:ea typeface="DejaVu Sans"/>
                        </a:rPr>
                        <a:t> de valorisation et de recyclage des sous-produits des activités aquacoles</a:t>
                      </a:r>
                      <a:endParaRPr lang="fr-FR" sz="900" b="1" u="none" spc="0">
                        <a:solidFill>
                          <a:schemeClr val="tx1"/>
                        </a:solidFill>
                        <a:latin typeface="+mn-lt"/>
                        <a:ea typeface="+mn-ea"/>
                      </a:endParaRPr>
                    </a:p>
                    <a:p>
                      <a:pPr marL="313200" algn="just">
                        <a:lnSpc>
                          <a:spcPct val="100000"/>
                        </a:lnSpc>
                        <a:spcBef>
                          <a:spcPts val="400"/>
                        </a:spcBef>
                        <a:defRPr/>
                      </a:pPr>
                      <a:r>
                        <a:rPr lang="fr-FR" sz="900" b="0" i="0" u="none" strike="noStrike" cap="none" spc="0">
                          <a:solidFill>
                            <a:srgbClr val="000000"/>
                          </a:solidFill>
                          <a:latin typeface="+mn-lt"/>
                          <a:ea typeface="Calibri"/>
                          <a:cs typeface="Calibri"/>
                        </a:rPr>
                        <a:t>Les bonnes pratiques pour éviter la dissémination du matériel conchylicole dans le milieu marin seront également à prendre en compte en valorisant notamment la démarche déjà engagée par le CRC Pays de la Loire sur « 0 » déchets auprès des acteurs locaux. </a:t>
                      </a:r>
                      <a:endParaRPr/>
                    </a:p>
                    <a:p>
                      <a:pPr marL="313200" algn="just">
                        <a:lnSpc>
                          <a:spcPct val="100000"/>
                        </a:lnSpc>
                        <a:spcBef>
                          <a:spcPts val="400"/>
                        </a:spcBef>
                        <a:defRPr/>
                      </a:pPr>
                      <a:r>
                        <a:rPr lang="fr-FR" sz="900" b="0" i="0" u="none" strike="noStrike" cap="none" spc="0">
                          <a:solidFill>
                            <a:srgbClr val="000000"/>
                          </a:solidFill>
                          <a:latin typeface="+mn-lt"/>
                          <a:ea typeface="Calibri"/>
                          <a:cs typeface="Calibri"/>
                        </a:rPr>
                        <a:t>Par ailleurs, </a:t>
                      </a:r>
                      <a:r>
                        <a:rPr lang="fr-FR" sz="900" b="0" i="0" u="none" strike="noStrike" cap="none" spc="0">
                          <a:solidFill>
                            <a:schemeClr val="tx1"/>
                          </a:solidFill>
                          <a:latin typeface="+mn-lt"/>
                          <a:ea typeface="Calibri"/>
                          <a:cs typeface="Calibri"/>
                        </a:rPr>
                        <a:t>les sous-produits issus des activités conchylicoles et de pêche pourraient être valorisés (huîtres mortes, coquillages décortiqués) en généralisant des applications qui existent déjà, comme le calcaire issu du broyage des coquilles utilisé pour le marquage routier ou les utilisations en compostage agricole. Des projets pilotes pourraient voir le jour et être structurés localement, si possible en s’appuyant sur des travaux locaux conduits au préalable et dont il faudrait assurer la suite ; par exemple l’étude sur les déchets plastiques mytilicoles conduite en 2021-2022 par le syndicat mixte de la baie de Saint-Brieuc (</a:t>
                      </a:r>
                      <a:r>
                        <a:rPr lang="fr-FR" sz="900" b="0" i="0" u="none" strike="noStrike" cap="none" spc="0">
                          <a:solidFill>
                            <a:schemeClr val="tx1"/>
                          </a:solidFill>
                          <a:latin typeface="+mn-lt"/>
                          <a:ea typeface="Calibri"/>
                          <a:cs typeface="Calibri"/>
                        </a:rPr>
                        <a:t>Ferrandin</a:t>
                      </a:r>
                      <a:r>
                        <a:rPr lang="fr-FR" sz="900" b="0" i="0" u="none" strike="noStrike" cap="none" spc="0">
                          <a:solidFill>
                            <a:schemeClr val="tx1"/>
                          </a:solidFill>
                          <a:latin typeface="+mn-lt"/>
                          <a:ea typeface="Calibri"/>
                          <a:cs typeface="Calibri"/>
                        </a:rPr>
                        <a:t>, 2022). Ces projets dont l’OFB pourrait être partenaire sont à susciter en lien étroit avec les représentants des filières professionnelles concernées et les collectivités intéressées. </a:t>
                      </a:r>
                      <a:endParaRPr lang="fr-FR" sz="900" strike="sngStrike" spc="0">
                        <a:solidFill>
                          <a:srgbClr val="FF0000"/>
                        </a:solidFill>
                        <a:latin typeface="+mn-lt"/>
                        <a:ea typeface="DejaVu Sans"/>
                      </a:endParaRPr>
                    </a:p>
                    <a:p>
                      <a:pPr marL="313200" marR="0" lvl="0" indent="0" algn="just" defTabSz="755934">
                        <a:lnSpc>
                          <a:spcPct val="100000"/>
                        </a:lnSpc>
                        <a:spcBef>
                          <a:spcPts val="400"/>
                        </a:spcBef>
                        <a:spcAft>
                          <a:spcPts val="0"/>
                        </a:spcAft>
                        <a:buClrTx/>
                        <a:buSzTx/>
                        <a:buFontTx/>
                        <a:buNone/>
                        <a:defRPr/>
                      </a:pPr>
                      <a:endParaRPr lang="fr-FR" sz="900"/>
                    </a:p>
                    <a:p>
                      <a:pPr marL="313200" algn="just">
                        <a:lnSpc>
                          <a:spcPct val="100000"/>
                        </a:lnSpc>
                        <a:spcBef>
                          <a:spcPts val="400"/>
                        </a:spcBef>
                        <a:defRPr/>
                      </a:pPr>
                      <a:endParaRPr lang="fr-FR" sz="900" spc="0">
                        <a:solidFill>
                          <a:srgbClr val="000000"/>
                        </a:solidFill>
                        <a:latin typeface="+mn-lt"/>
                      </a:endParaRPr>
                    </a:p>
                    <a:p>
                      <a:pPr marL="484650" indent="-171450" algn="just">
                        <a:lnSpc>
                          <a:spcPct val="100000"/>
                        </a:lnSpc>
                        <a:spcBef>
                          <a:spcPts val="400"/>
                        </a:spcBef>
                        <a:buFont typeface="Wingdings"/>
                        <a:buChar char="Ø"/>
                        <a:defRPr/>
                      </a:pPr>
                      <a:endParaRPr lang="fr-FR" sz="900" spc="0">
                        <a:solidFill>
                          <a:srgbClr val="000000"/>
                        </a:solidFill>
                        <a:latin typeface="+mn-lt"/>
                      </a:endParaRPr>
                    </a:p>
                  </a:txBody>
                  <a:tcPr marL="72000" marR="72000" marT="80644" marB="0"/>
                </a:tc>
              </a:tr>
            </a:tbl>
          </a:graphicData>
        </a:graphic>
      </p:graphicFrame>
      <p:sp>
        <p:nvSpPr>
          <p:cNvPr id="11" name="object 10" hidden="0"/>
          <p:cNvSpPr>
            <a:spLocks noAdjustHandles="0" noChangeArrowheads="0"/>
          </p:cNvSpPr>
          <p:nvPr isPhoto="0" userDrawn="0"/>
        </p:nvSpPr>
        <p:spPr bwMode="auto">
          <a:xfrm>
            <a:off x="61976" y="335381"/>
            <a:ext cx="411480" cy="424815"/>
          </a:xfrm>
          <a:prstGeom prst="rect">
            <a:avLst/>
          </a:prstGeom>
        </p:spPr>
        <p:txBody>
          <a:bodyPr vert="horz" wrap="square" lIns="0" tIns="44450" rIns="0" bIns="0" rtlCol="0">
            <a:spAutoFit/>
          </a:bodyPr>
          <a:lstStyle/>
          <a:p>
            <a:pPr marL="12700">
              <a:lnSpc>
                <a:spcPct val="100000"/>
              </a:lnSpc>
              <a:spcBef>
                <a:spcPts val="350"/>
              </a:spcBef>
              <a:defRPr/>
            </a:pPr>
            <a:r>
              <a:rPr sz="1100" spc="-5">
                <a:solidFill>
                  <a:srgbClr val="001F5F"/>
                </a:solidFill>
                <a:latin typeface="Calibri"/>
                <a:cs typeface="Calibri"/>
              </a:rPr>
              <a:t>ZSC</a:t>
            </a:r>
            <a:endParaRPr sz="1100">
              <a:latin typeface="Calibri"/>
              <a:cs typeface="Calibri"/>
            </a:endParaRPr>
          </a:p>
          <a:p>
            <a:pPr marL="12700">
              <a:lnSpc>
                <a:spcPct val="100000"/>
              </a:lnSpc>
              <a:spcBef>
                <a:spcPts val="250"/>
              </a:spcBef>
              <a:defRPr/>
            </a:pPr>
            <a:r>
              <a:rPr sz="1100" b="1">
                <a:solidFill>
                  <a:srgbClr val="001F5F"/>
                </a:solidFill>
                <a:latin typeface="Calibri"/>
                <a:cs typeface="Calibri"/>
              </a:rPr>
              <a:t>FR53…</a:t>
            </a:r>
            <a:endParaRPr sz="1100">
              <a:latin typeface="Calibri"/>
              <a:cs typeface="Calibri"/>
            </a:endParaRPr>
          </a:p>
        </p:txBody>
      </p:sp>
      <p:grpSp>
        <p:nvGrpSpPr>
          <p:cNvPr id="12" name="object 11" hidden="0"/>
          <p:cNvGrpSpPr/>
          <p:nvPr isPhoto="0" userDrawn="0"/>
        </p:nvGrpSpPr>
        <p:grpSpPr bwMode="auto">
          <a:xfrm>
            <a:off x="6518084" y="278637"/>
            <a:ext cx="624204" cy="659130"/>
            <a:chOff x="6518084" y="278637"/>
            <a:chExt cx="624204" cy="659130"/>
          </a:xfrm>
        </p:grpSpPr>
        <p:sp>
          <p:nvSpPr>
            <p:cNvPr id="13" name="object 12" hidden="0"/>
            <p:cNvSpPr/>
            <p:nvPr isPhoto="0" userDrawn="0"/>
          </p:nvSpPr>
          <p:spPr bwMode="auto">
            <a:xfrm>
              <a:off x="6851903" y="284987"/>
              <a:ext cx="283845" cy="283845"/>
            </a:xfrm>
            <a:custGeom>
              <a:avLst/>
              <a:gdLst/>
              <a:ahLst/>
              <a:cxnLst/>
              <a:rect l="l" t="t" r="r" b="b"/>
              <a:pathLst>
                <a:path w="283845" h="283845" fill="norm" stroke="1" extrusionOk="0">
                  <a:moveTo>
                    <a:pt x="141731" y="0"/>
                  </a:moveTo>
                  <a:lnTo>
                    <a:pt x="96950" y="7229"/>
                  </a:lnTo>
                  <a:lnTo>
                    <a:pt x="58046" y="27358"/>
                  </a:lnTo>
                  <a:lnTo>
                    <a:pt x="27358" y="58046"/>
                  </a:lnTo>
                  <a:lnTo>
                    <a:pt x="7229" y="96950"/>
                  </a:lnTo>
                  <a:lnTo>
                    <a:pt x="0" y="141731"/>
                  </a:lnTo>
                  <a:lnTo>
                    <a:pt x="7229" y="186513"/>
                  </a:lnTo>
                  <a:lnTo>
                    <a:pt x="27358" y="225417"/>
                  </a:lnTo>
                  <a:lnTo>
                    <a:pt x="58046" y="256105"/>
                  </a:lnTo>
                  <a:lnTo>
                    <a:pt x="96950" y="276234"/>
                  </a:lnTo>
                  <a:lnTo>
                    <a:pt x="141731" y="283464"/>
                  </a:lnTo>
                  <a:lnTo>
                    <a:pt x="186513" y="276234"/>
                  </a:lnTo>
                  <a:lnTo>
                    <a:pt x="225417" y="256105"/>
                  </a:lnTo>
                  <a:lnTo>
                    <a:pt x="256105" y="225417"/>
                  </a:lnTo>
                  <a:lnTo>
                    <a:pt x="276234" y="186513"/>
                  </a:lnTo>
                  <a:lnTo>
                    <a:pt x="283464" y="141731"/>
                  </a:lnTo>
                  <a:lnTo>
                    <a:pt x="276234" y="96950"/>
                  </a:lnTo>
                  <a:lnTo>
                    <a:pt x="256105" y="58046"/>
                  </a:lnTo>
                  <a:lnTo>
                    <a:pt x="225417" y="27358"/>
                  </a:lnTo>
                  <a:lnTo>
                    <a:pt x="186513" y="7229"/>
                  </a:lnTo>
                  <a:lnTo>
                    <a:pt x="141731" y="0"/>
                  </a:lnTo>
                  <a:close/>
                </a:path>
              </a:pathLst>
            </a:custGeom>
            <a:solidFill>
              <a:srgbClr val="C55A11"/>
            </a:solidFill>
          </p:spPr>
          <p:txBody>
            <a:bodyPr wrap="square" lIns="0" tIns="0" rIns="0" bIns="0" rtlCol="0"/>
            <a:lstStyle/>
            <a:p>
              <a:pPr>
                <a:defRPr/>
              </a:pPr>
              <a:endParaRPr/>
            </a:p>
          </p:txBody>
        </p:sp>
        <p:sp>
          <p:nvSpPr>
            <p:cNvPr id="14" name="object 13" hidden="0"/>
            <p:cNvSpPr/>
            <p:nvPr isPhoto="0" userDrawn="0"/>
          </p:nvSpPr>
          <p:spPr bwMode="auto">
            <a:xfrm>
              <a:off x="6851903" y="284987"/>
              <a:ext cx="283845" cy="283845"/>
            </a:xfrm>
            <a:custGeom>
              <a:avLst/>
              <a:gdLst/>
              <a:ahLst/>
              <a:cxnLst/>
              <a:rect l="l" t="t" r="r" b="b"/>
              <a:pathLst>
                <a:path w="283845" h="283845" fill="norm" stroke="1" extrusionOk="0">
                  <a:moveTo>
                    <a:pt x="0" y="141731"/>
                  </a:moveTo>
                  <a:lnTo>
                    <a:pt x="7229" y="96950"/>
                  </a:lnTo>
                  <a:lnTo>
                    <a:pt x="27358" y="58046"/>
                  </a:lnTo>
                  <a:lnTo>
                    <a:pt x="58046" y="27358"/>
                  </a:lnTo>
                  <a:lnTo>
                    <a:pt x="96950" y="7229"/>
                  </a:lnTo>
                  <a:lnTo>
                    <a:pt x="141731" y="0"/>
                  </a:lnTo>
                  <a:lnTo>
                    <a:pt x="186513" y="7229"/>
                  </a:lnTo>
                  <a:lnTo>
                    <a:pt x="225417" y="27358"/>
                  </a:lnTo>
                  <a:lnTo>
                    <a:pt x="256105" y="58046"/>
                  </a:lnTo>
                  <a:lnTo>
                    <a:pt x="276234" y="96950"/>
                  </a:lnTo>
                  <a:lnTo>
                    <a:pt x="283464" y="141731"/>
                  </a:lnTo>
                  <a:lnTo>
                    <a:pt x="276234" y="186513"/>
                  </a:lnTo>
                  <a:lnTo>
                    <a:pt x="256105" y="225417"/>
                  </a:lnTo>
                  <a:lnTo>
                    <a:pt x="225417" y="256105"/>
                  </a:lnTo>
                  <a:lnTo>
                    <a:pt x="186513" y="276234"/>
                  </a:lnTo>
                  <a:lnTo>
                    <a:pt x="141731" y="283464"/>
                  </a:lnTo>
                  <a:lnTo>
                    <a:pt x="96950" y="276234"/>
                  </a:lnTo>
                  <a:lnTo>
                    <a:pt x="58046" y="256105"/>
                  </a:lnTo>
                  <a:lnTo>
                    <a:pt x="27358" y="225417"/>
                  </a:lnTo>
                  <a:lnTo>
                    <a:pt x="7229" y="186513"/>
                  </a:lnTo>
                  <a:lnTo>
                    <a:pt x="0" y="141731"/>
                  </a:lnTo>
                  <a:close/>
                </a:path>
              </a:pathLst>
            </a:custGeom>
            <a:grpFill/>
            <a:ln w="12192">
              <a:solidFill>
                <a:srgbClr val="525252"/>
              </a:solidFill>
            </a:ln>
          </p:spPr>
          <p:txBody>
            <a:bodyPr wrap="square" lIns="0" tIns="0" rIns="0" bIns="0" rtlCol="0"/>
            <a:lstStyle/>
            <a:p>
              <a:pPr>
                <a:defRPr/>
              </a:pPr>
              <a:endParaRPr/>
            </a:p>
          </p:txBody>
        </p:sp>
        <p:sp>
          <p:nvSpPr>
            <p:cNvPr id="15" name="object 14" hidden="0"/>
            <p:cNvSpPr/>
            <p:nvPr isPhoto="0" userDrawn="0"/>
          </p:nvSpPr>
          <p:spPr bwMode="auto">
            <a:xfrm>
              <a:off x="6519671" y="676655"/>
              <a:ext cx="498475" cy="259079"/>
            </a:xfrm>
            <a:custGeom>
              <a:avLst/>
              <a:gdLst/>
              <a:ahLst/>
              <a:cxnLst/>
              <a:rect l="l" t="t" r="r" b="b"/>
              <a:pathLst>
                <a:path w="498475" h="259080" fill="norm" stroke="1" extrusionOk="0">
                  <a:moveTo>
                    <a:pt x="0" y="259079"/>
                  </a:moveTo>
                  <a:lnTo>
                    <a:pt x="498348" y="259079"/>
                  </a:lnTo>
                  <a:lnTo>
                    <a:pt x="498348" y="0"/>
                  </a:lnTo>
                  <a:lnTo>
                    <a:pt x="0" y="0"/>
                  </a:lnTo>
                  <a:lnTo>
                    <a:pt x="0" y="259079"/>
                  </a:lnTo>
                  <a:close/>
                </a:path>
              </a:pathLst>
            </a:custGeom>
            <a:grpFill/>
            <a:ln w="3175">
              <a:solidFill>
                <a:srgbClr val="000000"/>
              </a:solidFill>
            </a:ln>
          </p:spPr>
          <p:txBody>
            <a:bodyPr wrap="square" lIns="0" tIns="0" rIns="0" bIns="0" rtlCol="0"/>
            <a:lstStyle/>
            <a:p>
              <a:pPr>
                <a:defRPr/>
              </a:pPr>
              <a:endParaRPr/>
            </a:p>
          </p:txBody>
        </p:sp>
      </p:grpSp>
      <p:sp>
        <p:nvSpPr>
          <p:cNvPr id="16" name="object 15" hidden="0"/>
          <p:cNvSpPr>
            <a:spLocks noAdjustHandles="0" noChangeArrowheads="0"/>
          </p:cNvSpPr>
          <p:nvPr isPhoto="0" userDrawn="0"/>
        </p:nvSpPr>
        <p:spPr bwMode="auto">
          <a:xfrm>
            <a:off x="6521195" y="678179"/>
            <a:ext cx="493395" cy="255270"/>
          </a:xfrm>
          <a:prstGeom prst="rect">
            <a:avLst/>
          </a:prstGeom>
          <a:solidFill>
            <a:schemeClr val="accent6">
              <a:lumMod val="75000"/>
            </a:schemeClr>
          </a:solidFill>
        </p:spPr>
        <p:txBody>
          <a:bodyPr vert="horz" wrap="square" lIns="0" tIns="36830" rIns="0" bIns="0" rtlCol="0">
            <a:spAutoFit/>
          </a:bodyPr>
          <a:lstStyle/>
          <a:p>
            <a:pPr marL="156210">
              <a:lnSpc>
                <a:spcPct val="100000"/>
              </a:lnSpc>
              <a:spcBef>
                <a:spcPts val="290"/>
              </a:spcBef>
              <a:defRPr/>
            </a:pPr>
            <a:r>
              <a:rPr sz="1100" b="1">
                <a:solidFill>
                  <a:srgbClr val="FFFFFF"/>
                </a:solidFill>
                <a:latin typeface="Calibri"/>
                <a:cs typeface="Calibri"/>
              </a:rPr>
              <a:t>DO</a:t>
            </a:r>
            <a:endParaRPr sz="1100">
              <a:latin typeface="Calibri"/>
              <a:cs typeface="Calibri"/>
            </a:endParaRPr>
          </a:p>
        </p:txBody>
      </p:sp>
      <p:sp>
        <p:nvSpPr>
          <p:cNvPr id="17" name="object 16" hidden="0"/>
          <p:cNvSpPr/>
          <p:nvPr isPhoto="0" userDrawn="0"/>
        </p:nvSpPr>
        <p:spPr bwMode="auto">
          <a:xfrm>
            <a:off x="7013447" y="676655"/>
            <a:ext cx="498475" cy="257810"/>
          </a:xfrm>
          <a:custGeom>
            <a:avLst/>
            <a:gdLst/>
            <a:ahLst/>
            <a:cxnLst/>
            <a:rect l="l" t="t" r="r" b="b"/>
            <a:pathLst>
              <a:path w="498475" h="257809" fill="norm" stroke="1" extrusionOk="0">
                <a:moveTo>
                  <a:pt x="0" y="257555"/>
                </a:moveTo>
                <a:lnTo>
                  <a:pt x="498348" y="257555"/>
                </a:lnTo>
                <a:lnTo>
                  <a:pt x="498348" y="0"/>
                </a:lnTo>
                <a:lnTo>
                  <a:pt x="0" y="0"/>
                </a:lnTo>
                <a:lnTo>
                  <a:pt x="0" y="257555"/>
                </a:lnTo>
                <a:close/>
              </a:path>
            </a:pathLst>
          </a:custGeom>
          <a:ln w="3175">
            <a:solidFill>
              <a:srgbClr val="000000"/>
            </a:solidFill>
          </a:ln>
        </p:spPr>
        <p:txBody>
          <a:bodyPr wrap="square" lIns="0" tIns="0" rIns="0" bIns="0" rtlCol="0"/>
          <a:lstStyle/>
          <a:p>
            <a:pPr>
              <a:defRPr/>
            </a:pPr>
            <a:endParaRPr/>
          </a:p>
        </p:txBody>
      </p:sp>
      <p:sp>
        <p:nvSpPr>
          <p:cNvPr id="18" name="object 17" hidden="0"/>
          <p:cNvSpPr>
            <a:spLocks noAdjustHandles="0" noChangeArrowheads="0"/>
          </p:cNvSpPr>
          <p:nvPr isPhoto="0" userDrawn="0"/>
        </p:nvSpPr>
        <p:spPr bwMode="auto">
          <a:xfrm>
            <a:off x="7017257" y="678179"/>
            <a:ext cx="493395" cy="255270"/>
          </a:xfrm>
          <a:prstGeom prst="rect">
            <a:avLst/>
          </a:prstGeom>
          <a:solidFill>
            <a:schemeClr val="accent6">
              <a:lumMod val="75000"/>
            </a:schemeClr>
          </a:solidFill>
        </p:spPr>
        <p:txBody>
          <a:bodyPr vert="horz" wrap="square" lIns="0" tIns="38735" rIns="0" bIns="0" rtlCol="0">
            <a:spAutoFit/>
          </a:bodyPr>
          <a:lstStyle/>
          <a:p>
            <a:pPr marL="93345">
              <a:lnSpc>
                <a:spcPct val="100000"/>
              </a:lnSpc>
              <a:spcBef>
                <a:spcPts val="305"/>
              </a:spcBef>
              <a:defRPr/>
            </a:pPr>
            <a:r>
              <a:rPr sz="1100" b="1">
                <a:solidFill>
                  <a:srgbClr val="FFFFFF"/>
                </a:solidFill>
                <a:latin typeface="Calibri"/>
                <a:cs typeface="Calibri"/>
              </a:rPr>
              <a:t>DHFF</a:t>
            </a:r>
            <a:endParaRPr sz="1100">
              <a:latin typeface="Calibri"/>
              <a:cs typeface="Calibri"/>
            </a:endParaRPr>
          </a:p>
        </p:txBody>
      </p:sp>
      <p:sp>
        <p:nvSpPr>
          <p:cNvPr id="19" name="object 18" hidden="0"/>
          <p:cNvSpPr>
            <a:spLocks noAdjustHandles="0" noChangeArrowheads="0"/>
          </p:cNvSpPr>
          <p:nvPr isPhoto="0" userDrawn="0"/>
        </p:nvSpPr>
        <p:spPr bwMode="auto">
          <a:xfrm>
            <a:off x="6694169" y="0"/>
            <a:ext cx="579755" cy="576580"/>
          </a:xfrm>
          <a:prstGeom prst="rect">
            <a:avLst/>
          </a:prstGeom>
        </p:spPr>
        <p:txBody>
          <a:bodyPr vert="horz" wrap="square" lIns="0" tIns="56515" rIns="0" bIns="0" rtlCol="0">
            <a:spAutoFit/>
          </a:bodyPr>
          <a:lstStyle/>
          <a:p>
            <a:pPr algn="ctr">
              <a:lnSpc>
                <a:spcPct val="100000"/>
              </a:lnSpc>
              <a:spcBef>
                <a:spcPts val="445"/>
              </a:spcBef>
              <a:defRPr/>
            </a:pPr>
            <a:r>
              <a:rPr sz="1400" b="1" spc="-5">
                <a:solidFill>
                  <a:srgbClr val="FFFFFF"/>
                </a:solidFill>
                <a:latin typeface="Calibri"/>
                <a:cs typeface="Calibri"/>
              </a:rPr>
              <a:t>Priorité</a:t>
            </a:r>
            <a:endParaRPr sz="1400">
              <a:latin typeface="Calibri"/>
              <a:cs typeface="Calibri"/>
            </a:endParaRPr>
          </a:p>
          <a:p>
            <a:pPr marL="45085" algn="ctr">
              <a:lnSpc>
                <a:spcPct val="100000"/>
              </a:lnSpc>
              <a:spcBef>
                <a:spcPts val="390"/>
              </a:spcBef>
              <a:defRPr/>
            </a:pPr>
            <a:r>
              <a:rPr sz="1600" b="1" spc="-5">
                <a:solidFill>
                  <a:srgbClr val="FFFFFF"/>
                </a:solidFill>
                <a:latin typeface="Calibri"/>
                <a:cs typeface="Calibri"/>
              </a:rPr>
              <a:t>?</a:t>
            </a:r>
            <a:endParaRPr sz="1600">
              <a:latin typeface="Calibri"/>
              <a:cs typeface="Calibri"/>
            </a:endParaRPr>
          </a:p>
        </p:txBody>
      </p:sp>
      <p:pic>
        <p:nvPicPr>
          <p:cNvPr id="20" name="object 19" hidden="0"/>
          <p:cNvPicPr/>
          <p:nvPr isPhoto="0" userDrawn="0"/>
        </p:nvPicPr>
        <p:blipFill>
          <a:blip r:embed="rId4"/>
          <a:stretch/>
        </p:blipFill>
        <p:spPr bwMode="auto">
          <a:xfrm>
            <a:off x="925067" y="56387"/>
            <a:ext cx="499872" cy="507492"/>
          </a:xfrm>
          <a:prstGeom prst="rect">
            <a:avLst/>
          </a:prstGeom>
        </p:spPr>
      </p:pic>
      <p:pic>
        <p:nvPicPr>
          <p:cNvPr id="21" name="" hidden="0"/>
          <p:cNvPicPr>
            <a:picLocks noChangeAspect="1"/>
          </p:cNvPicPr>
          <p:nvPr isPhoto="0" userDrawn="0"/>
        </p:nvPicPr>
        <p:blipFill>
          <a:blip r:embed="rId5"/>
          <a:srcRect l="16398" t="5494" r="16336" b="5480"/>
          <a:stretch/>
        </p:blipFill>
        <p:spPr bwMode="auto">
          <a:xfrm flipH="0" flipV="0">
            <a:off x="6814" y="2313929"/>
            <a:ext cx="1697181" cy="1199025"/>
          </a:xfrm>
          <a:prstGeom prst="rect">
            <a:avLst/>
          </a:prstGeom>
        </p:spPr>
      </p:pic>
      <p:sp>
        <p:nvSpPr>
          <p:cNvPr id="22" name="" hidden="0"/>
          <p:cNvSpPr/>
          <p:nvPr isPhoto="0" userDrawn="0"/>
        </p:nvSpPr>
        <p:spPr bwMode="auto">
          <a:xfrm flipH="0" flipV="0">
            <a:off x="96136" y="3506931"/>
            <a:ext cx="1385454" cy="181840"/>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defRPr/>
            </a:pPr>
            <a:r>
              <a:rPr lang="fr-FR" sz="500" b="0" i="0" u="none" strike="noStrike" cap="none" spc="0">
                <a:solidFill>
                  <a:srgbClr val="000000"/>
                </a:solidFill>
                <a:latin typeface="Calibri"/>
                <a:ea typeface="Calibri"/>
                <a:cs typeface="Calibri"/>
              </a:rPr>
              <a:t>©</a:t>
            </a:r>
            <a:r>
              <a:rPr lang="fr-FR" sz="500" b="0" i="0" u="none" strike="noStrike" cap="none" spc="0">
                <a:solidFill>
                  <a:srgbClr val="000000"/>
                </a:solidFill>
                <a:latin typeface="Calibri"/>
                <a:ea typeface="Calibri"/>
                <a:cs typeface="Calibri"/>
              </a:rPr>
              <a:t> Benjamin Guichard, OFB</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4" name="object 2" hidden="0"/>
          <p:cNvSpPr/>
          <p:nvPr isPhoto="0" userDrawn="0"/>
        </p:nvSpPr>
        <p:spPr bwMode="auto">
          <a:xfrm>
            <a:off x="5015" y="1326640"/>
            <a:ext cx="7560945" cy="226060"/>
          </a:xfrm>
          <a:custGeom>
            <a:avLst/>
            <a:gdLst/>
            <a:ahLst/>
            <a:cxnLst/>
            <a:rect l="l" t="t" r="r" b="b"/>
            <a:pathLst>
              <a:path w="7560945" h="226060" fill="norm" stroke="1" extrusionOk="0">
                <a:moveTo>
                  <a:pt x="7560564" y="0"/>
                </a:moveTo>
                <a:lnTo>
                  <a:pt x="0" y="0"/>
                </a:lnTo>
                <a:lnTo>
                  <a:pt x="0" y="10668"/>
                </a:lnTo>
                <a:lnTo>
                  <a:pt x="0" y="224028"/>
                </a:lnTo>
                <a:lnTo>
                  <a:pt x="0" y="225552"/>
                </a:lnTo>
                <a:lnTo>
                  <a:pt x="7560564" y="225552"/>
                </a:lnTo>
                <a:lnTo>
                  <a:pt x="7560564" y="224028"/>
                </a:lnTo>
                <a:lnTo>
                  <a:pt x="7560564" y="10668"/>
                </a:lnTo>
                <a:lnTo>
                  <a:pt x="7560564" y="0"/>
                </a:lnTo>
                <a:close/>
              </a:path>
            </a:pathLst>
          </a:custGeom>
          <a:solidFill>
            <a:srgbClr val="01B199"/>
          </a:solidFill>
        </p:spPr>
        <p:txBody>
          <a:bodyPr wrap="square" lIns="0" tIns="0" rIns="0" bIns="0" rtlCol="0"/>
          <a:lstStyle/>
          <a:p>
            <a:pPr>
              <a:defRPr/>
            </a:pPr>
            <a:endParaRPr/>
          </a:p>
        </p:txBody>
      </p:sp>
      <p:sp>
        <p:nvSpPr>
          <p:cNvPr id="5" name="object 3" hidden="0"/>
          <p:cNvSpPr>
            <a:spLocks noAdjustHandles="0" noChangeArrowheads="0"/>
          </p:cNvSpPr>
          <p:nvPr isPhoto="0" userDrawn="0"/>
        </p:nvSpPr>
        <p:spPr bwMode="auto">
          <a:xfrm>
            <a:off x="2964307" y="1329870"/>
            <a:ext cx="1629410" cy="208279"/>
          </a:xfrm>
          <a:prstGeom prst="rect">
            <a:avLst/>
          </a:prstGeom>
        </p:spPr>
        <p:txBody>
          <a:bodyPr vert="horz" wrap="square" lIns="0" tIns="12700" rIns="0" bIns="0" rtlCol="0">
            <a:spAutoFit/>
          </a:bodyPr>
          <a:lstStyle/>
          <a:p>
            <a:pPr marL="12700">
              <a:lnSpc>
                <a:spcPct val="100000"/>
              </a:lnSpc>
              <a:spcBef>
                <a:spcPts val="100"/>
              </a:spcBef>
              <a:defRPr/>
            </a:pPr>
            <a:r>
              <a:rPr sz="1200" b="1" spc="-5">
                <a:solidFill>
                  <a:srgbClr val="FFFFFF"/>
                </a:solidFill>
                <a:latin typeface="Calibri"/>
                <a:cs typeface="Calibri"/>
              </a:rPr>
              <a:t>Indicateurs</a:t>
            </a:r>
            <a:r>
              <a:rPr sz="1200" b="1" spc="-30">
                <a:solidFill>
                  <a:srgbClr val="FFFFFF"/>
                </a:solidFill>
                <a:latin typeface="Calibri"/>
                <a:cs typeface="Calibri"/>
              </a:rPr>
              <a:t> </a:t>
            </a:r>
            <a:r>
              <a:rPr sz="1200" b="1">
                <a:solidFill>
                  <a:srgbClr val="FFFFFF"/>
                </a:solidFill>
                <a:latin typeface="Calibri"/>
                <a:cs typeface="Calibri"/>
              </a:rPr>
              <a:t>de</a:t>
            </a:r>
            <a:r>
              <a:rPr sz="1200" b="1" spc="-25">
                <a:solidFill>
                  <a:srgbClr val="FFFFFF"/>
                </a:solidFill>
                <a:latin typeface="Calibri"/>
                <a:cs typeface="Calibri"/>
              </a:rPr>
              <a:t> </a:t>
            </a:r>
            <a:r>
              <a:rPr sz="1200" b="1" spc="-5">
                <a:solidFill>
                  <a:srgbClr val="FFFFFF"/>
                </a:solidFill>
                <a:latin typeface="Calibri"/>
                <a:cs typeface="Calibri"/>
              </a:rPr>
              <a:t>réalisation</a:t>
            </a:r>
            <a:endParaRPr sz="1200">
              <a:latin typeface="Calibri"/>
              <a:cs typeface="Calibri"/>
            </a:endParaRPr>
          </a:p>
        </p:txBody>
      </p:sp>
      <p:sp>
        <p:nvSpPr>
          <p:cNvPr id="6" name="object 8" hidden="0"/>
          <p:cNvSpPr>
            <a:spLocks noAdjustHandles="0" noChangeArrowheads="0"/>
          </p:cNvSpPr>
          <p:nvPr isPhoto="0" userDrawn="0"/>
        </p:nvSpPr>
        <p:spPr bwMode="auto">
          <a:xfrm>
            <a:off x="68071" y="1634670"/>
            <a:ext cx="7428737" cy="730969"/>
          </a:xfrm>
          <a:prstGeom prst="rect">
            <a:avLst/>
          </a:prstGeom>
        </p:spPr>
        <p:txBody>
          <a:bodyPr vert="horz" wrap="square" lIns="0" tIns="12700" rIns="0" bIns="0" rtlCol="0">
            <a:spAutoFit/>
          </a:bodyPr>
          <a:lstStyle/>
          <a:p>
            <a:pPr algn="just">
              <a:lnSpc>
                <a:spcPct val="100000"/>
              </a:lnSpc>
              <a:defRPr/>
            </a:pPr>
            <a:r>
              <a:rPr lang="fr-FR" sz="900" spc="-1">
                <a:solidFill>
                  <a:srgbClr val="000000"/>
                </a:solidFill>
              </a:rPr>
              <a:t>- Utilisation </a:t>
            </a:r>
            <a:r>
              <a:rPr lang="fr-FR" sz="900" spc="-1">
                <a:solidFill>
                  <a:srgbClr val="000000"/>
                </a:solidFill>
              </a:rPr>
              <a:t>dans les halles à marée du territoire </a:t>
            </a:r>
            <a:r>
              <a:rPr lang="fr-FR" sz="900" spc="-1">
                <a:cs typeface="Calibri"/>
              </a:rPr>
              <a:t>d’</a:t>
            </a:r>
            <a:r>
              <a:rPr lang="fr-FR" sz="900">
                <a:cs typeface="Calibri"/>
              </a:rPr>
              <a:t>équipements de distribution des produits de la mer recyclables et durables</a:t>
            </a:r>
            <a:endParaRPr lang="fr-FR" sz="900" spc="-1">
              <a:cs typeface="Calibri"/>
            </a:endParaRPr>
          </a:p>
          <a:p>
            <a:pPr algn="just">
              <a:lnSpc>
                <a:spcPct val="100000"/>
              </a:lnSpc>
              <a:defRPr/>
            </a:pPr>
            <a:r>
              <a:rPr lang="fr-FR" sz="900">
                <a:solidFill>
                  <a:srgbClr val="000000"/>
                </a:solidFill>
                <a:ea typeface="Calibri"/>
                <a:cs typeface="Calibri"/>
              </a:rPr>
              <a:t>- Organisation </a:t>
            </a:r>
            <a:r>
              <a:rPr lang="fr-FR" sz="900">
                <a:solidFill>
                  <a:srgbClr val="000000"/>
                </a:solidFill>
                <a:ea typeface="Calibri"/>
                <a:cs typeface="Calibri"/>
              </a:rPr>
              <a:t>de </a:t>
            </a:r>
            <a:r>
              <a:rPr lang="fr-FR" sz="900">
                <a:solidFill>
                  <a:srgbClr val="000000"/>
                </a:solidFill>
                <a:ea typeface="Calibri"/>
                <a:cs typeface="Calibri"/>
              </a:rPr>
              <a:t>campagnes </a:t>
            </a:r>
            <a:r>
              <a:rPr lang="fr-FR" sz="900">
                <a:solidFill>
                  <a:srgbClr val="000000"/>
                </a:solidFill>
                <a:ea typeface="Calibri"/>
                <a:cs typeface="Calibri"/>
              </a:rPr>
              <a:t>de collecte </a:t>
            </a:r>
            <a:r>
              <a:rPr lang="fr-FR" sz="900">
                <a:solidFill>
                  <a:srgbClr val="000000"/>
                </a:solidFill>
                <a:ea typeface="Calibri"/>
                <a:cs typeface="Calibri"/>
              </a:rPr>
              <a:t>d’engins </a:t>
            </a:r>
            <a:r>
              <a:rPr lang="fr-FR" sz="900">
                <a:solidFill>
                  <a:srgbClr val="000000"/>
                </a:solidFill>
                <a:ea typeface="Calibri"/>
                <a:cs typeface="Calibri"/>
              </a:rPr>
              <a:t>de pêche perdus en mer </a:t>
            </a:r>
            <a:endParaRPr/>
          </a:p>
          <a:p>
            <a:pPr algn="just">
              <a:lnSpc>
                <a:spcPct val="100000"/>
              </a:lnSpc>
              <a:defRPr/>
            </a:pPr>
            <a:r>
              <a:rPr lang="fr-FR" sz="900">
                <a:solidFill>
                  <a:srgbClr val="000000"/>
                </a:solidFill>
              </a:rPr>
              <a:t>- Dynamique </a:t>
            </a:r>
            <a:r>
              <a:rPr lang="fr-FR" sz="900">
                <a:solidFill>
                  <a:srgbClr val="000000"/>
                </a:solidFill>
              </a:rPr>
              <a:t>de réduction des déchets plastiques d’origine conchylicoles engagée localement </a:t>
            </a:r>
            <a:endParaRPr lang="fr-FR" sz="900"/>
          </a:p>
          <a:p>
            <a:pPr marL="73660" indent="-60960">
              <a:lnSpc>
                <a:spcPct val="100000"/>
              </a:lnSpc>
              <a:spcBef>
                <a:spcPts val="100"/>
              </a:spcBef>
              <a:buChar char="-"/>
              <a:tabLst>
                <a:tab pos="73660" algn="l"/>
              </a:tabLst>
              <a:defRPr/>
            </a:pPr>
            <a:endParaRPr lang="fr-FR" sz="900" spc="-5">
              <a:latin typeface="Calibri"/>
              <a:cs typeface="Calibri"/>
            </a:endParaRPr>
          </a:p>
          <a:p>
            <a:pPr marL="73660" indent="-60960">
              <a:lnSpc>
                <a:spcPct val="100000"/>
              </a:lnSpc>
              <a:spcBef>
                <a:spcPts val="100"/>
              </a:spcBef>
              <a:buChar char="-"/>
              <a:tabLst>
                <a:tab pos="73660" algn="l"/>
              </a:tabLst>
              <a:defRPr/>
            </a:pPr>
            <a:endParaRPr sz="900">
              <a:latin typeface="Calibri"/>
              <a:cs typeface="Calibri"/>
            </a:endParaRPr>
          </a:p>
        </p:txBody>
      </p:sp>
      <p:sp>
        <p:nvSpPr>
          <p:cNvPr id="7" name="object 13" hidden="0"/>
          <p:cNvSpPr/>
          <p:nvPr isPhoto="0" userDrawn="0"/>
        </p:nvSpPr>
        <p:spPr bwMode="auto">
          <a:xfrm>
            <a:off x="0" y="2222500"/>
            <a:ext cx="7496809" cy="224154"/>
          </a:xfrm>
          <a:custGeom>
            <a:avLst/>
            <a:gdLst/>
            <a:ahLst/>
            <a:cxnLst/>
            <a:rect l="l" t="t" r="r" b="b"/>
            <a:pathLst>
              <a:path w="7496809" h="224154" fill="norm" stroke="1" extrusionOk="0">
                <a:moveTo>
                  <a:pt x="7496556" y="0"/>
                </a:moveTo>
                <a:lnTo>
                  <a:pt x="0" y="0"/>
                </a:lnTo>
                <a:lnTo>
                  <a:pt x="0" y="9144"/>
                </a:lnTo>
                <a:lnTo>
                  <a:pt x="0" y="224028"/>
                </a:lnTo>
                <a:lnTo>
                  <a:pt x="7620" y="224028"/>
                </a:lnTo>
                <a:lnTo>
                  <a:pt x="7427976" y="224028"/>
                </a:lnTo>
                <a:lnTo>
                  <a:pt x="7496556" y="224028"/>
                </a:lnTo>
                <a:lnTo>
                  <a:pt x="7496556" y="9144"/>
                </a:lnTo>
                <a:lnTo>
                  <a:pt x="7496556" y="0"/>
                </a:lnTo>
                <a:close/>
              </a:path>
            </a:pathLst>
          </a:custGeom>
          <a:solidFill>
            <a:srgbClr val="01B199"/>
          </a:solidFill>
        </p:spPr>
        <p:txBody>
          <a:bodyPr wrap="square" lIns="0" tIns="0" rIns="0" bIns="0" rtlCol="0"/>
          <a:lstStyle/>
          <a:p>
            <a:pPr>
              <a:defRPr/>
            </a:pPr>
            <a:endParaRPr/>
          </a:p>
        </p:txBody>
      </p:sp>
      <p:sp>
        <p:nvSpPr>
          <p:cNvPr id="8" name="object 14" hidden="0"/>
          <p:cNvSpPr>
            <a:spLocks noAdjustHandles="0" noChangeArrowheads="0"/>
          </p:cNvSpPr>
          <p:nvPr isPhoto="0" userDrawn="0"/>
        </p:nvSpPr>
        <p:spPr bwMode="auto">
          <a:xfrm>
            <a:off x="3354451" y="2226435"/>
            <a:ext cx="726440" cy="208279"/>
          </a:xfrm>
          <a:prstGeom prst="rect">
            <a:avLst/>
          </a:prstGeom>
        </p:spPr>
        <p:txBody>
          <a:bodyPr vert="horz" wrap="square" lIns="0" tIns="12700" rIns="0" bIns="0" rtlCol="0">
            <a:spAutoFit/>
          </a:bodyPr>
          <a:lstStyle/>
          <a:p>
            <a:pPr marL="12700">
              <a:lnSpc>
                <a:spcPct val="100000"/>
              </a:lnSpc>
              <a:spcBef>
                <a:spcPts val="100"/>
              </a:spcBef>
              <a:defRPr/>
            </a:pPr>
            <a:r>
              <a:rPr sz="1200" b="1" spc="-5">
                <a:solidFill>
                  <a:srgbClr val="FFFFFF"/>
                </a:solidFill>
                <a:latin typeface="Calibri"/>
                <a:cs typeface="Calibri"/>
              </a:rPr>
              <a:t>Références</a:t>
            </a:r>
            <a:endParaRPr sz="1200">
              <a:latin typeface="Calibri"/>
              <a:cs typeface="Calibri"/>
            </a:endParaRPr>
          </a:p>
        </p:txBody>
      </p:sp>
      <p:sp>
        <p:nvSpPr>
          <p:cNvPr id="9" name="object 15" hidden="0"/>
          <p:cNvSpPr/>
          <p:nvPr isPhoto="0" userDrawn="0"/>
        </p:nvSpPr>
        <p:spPr bwMode="auto">
          <a:xfrm>
            <a:off x="0" y="2236087"/>
            <a:ext cx="7496809" cy="9525"/>
          </a:xfrm>
          <a:custGeom>
            <a:avLst/>
            <a:gdLst/>
            <a:ahLst/>
            <a:cxnLst/>
            <a:rect l="l" t="t" r="r" b="b"/>
            <a:pathLst>
              <a:path w="7496809" h="9525" fill="norm" stroke="1" extrusionOk="0">
                <a:moveTo>
                  <a:pt x="7496556" y="0"/>
                </a:moveTo>
                <a:lnTo>
                  <a:pt x="0" y="0"/>
                </a:lnTo>
                <a:lnTo>
                  <a:pt x="0" y="9144"/>
                </a:lnTo>
                <a:lnTo>
                  <a:pt x="7496556" y="9144"/>
                </a:lnTo>
                <a:lnTo>
                  <a:pt x="7496556" y="0"/>
                </a:lnTo>
                <a:close/>
              </a:path>
            </a:pathLst>
          </a:custGeom>
          <a:solidFill>
            <a:srgbClr val="01B199"/>
          </a:solidFill>
        </p:spPr>
        <p:txBody>
          <a:bodyPr wrap="square" lIns="0" tIns="0" rIns="0" bIns="0" rtlCol="0"/>
          <a:lstStyle/>
          <a:p>
            <a:pPr>
              <a:defRPr/>
            </a:pPr>
            <a:endParaRPr/>
          </a:p>
        </p:txBody>
      </p:sp>
      <p:sp>
        <p:nvSpPr>
          <p:cNvPr id="10" name="object 16" hidden="0"/>
          <p:cNvSpPr>
            <a:spLocks noAdjustHandles="0" noChangeArrowheads="0"/>
          </p:cNvSpPr>
          <p:nvPr isPhoto="0" userDrawn="0"/>
        </p:nvSpPr>
        <p:spPr bwMode="auto">
          <a:xfrm>
            <a:off x="74168" y="2506470"/>
            <a:ext cx="7422640" cy="3752309"/>
          </a:xfrm>
          <a:prstGeom prst="rect">
            <a:avLst/>
          </a:prstGeom>
        </p:spPr>
        <p:txBody>
          <a:bodyPr vert="horz" wrap="square" lIns="0" tIns="12700" rIns="0" bIns="0" rtlCol="0">
            <a:spAutoFit/>
          </a:bodyPr>
          <a:lstStyle/>
          <a:p>
            <a:pPr>
              <a:lnSpc>
                <a:spcPct val="150000"/>
              </a:lnSpc>
              <a:defRPr/>
            </a:pPr>
            <a:r>
              <a:rPr lang="fr-FR" sz="900" spc="-1">
                <a:solidFill>
                  <a:srgbClr val="000000"/>
                </a:solidFill>
              </a:rPr>
              <a:t>Fiche du </a:t>
            </a:r>
            <a:r>
              <a:rPr lang="fr-FR" sz="900" spc="-1">
                <a:solidFill>
                  <a:srgbClr val="000000"/>
                </a:solidFill>
              </a:rPr>
              <a:t>PdA</a:t>
            </a:r>
            <a:r>
              <a:rPr lang="fr-FR" sz="900" spc="-1">
                <a:solidFill>
                  <a:srgbClr val="000000"/>
                </a:solidFill>
              </a:rPr>
              <a:t> du DSF NAMO : D10-OE01-AN5 et D10-OE02-AN1</a:t>
            </a:r>
            <a:endParaRPr/>
          </a:p>
          <a:p>
            <a:pPr>
              <a:lnSpc>
                <a:spcPct val="150000"/>
              </a:lnSpc>
              <a:defRPr/>
            </a:pPr>
            <a:r>
              <a:rPr lang="fr-FR" sz="900" u="sng" spc="-1">
                <a:solidFill>
                  <a:srgbClr val="000000"/>
                </a:solidFill>
                <a:hlinkClick r:id="rId2" tooltip="https://www.ecologie.gouv.fr/dechets-marins"/>
              </a:rPr>
              <a:t>Déchets marins | Ministères Écologie Énergie Territoires (ecologie.gouv.fr) </a:t>
            </a:r>
            <a:endParaRPr lang="fr-FR" sz="900" spc="-1">
              <a:solidFill>
                <a:srgbClr val="000000"/>
              </a:solidFill>
            </a:endParaRPr>
          </a:p>
          <a:p>
            <a:pPr>
              <a:lnSpc>
                <a:spcPct val="150000"/>
              </a:lnSpc>
              <a:defRPr/>
            </a:pPr>
            <a:r>
              <a:rPr lang="fr-FR" sz="900" u="sng" spc="-1">
                <a:solidFill>
                  <a:srgbClr val="000000"/>
                </a:solidFill>
                <a:hlinkClick r:id="rId3" tooltip="https://www.ecologie.gouv.fr/sites/default/files/DGALN_plan-actions-zero-dechet-plastique_web.pdf"/>
              </a:rPr>
              <a:t>DGALN_plan-actions-zero-dechet-plastique_web.pdf (ecologie.gouv.fr)</a:t>
            </a:r>
            <a:endParaRPr lang="fr-FR" sz="900" spc="-1">
              <a:solidFill>
                <a:srgbClr val="000000"/>
              </a:solidFill>
            </a:endParaRPr>
          </a:p>
          <a:p>
            <a:pPr>
              <a:lnSpc>
                <a:spcPct val="150000"/>
              </a:lnSpc>
              <a:defRPr/>
            </a:pPr>
            <a:r>
              <a:rPr lang="fr-FR" sz="900" u="sng" spc="-1">
                <a:solidFill>
                  <a:srgbClr val="000000"/>
                </a:solidFill>
                <a:hlinkClick r:id="rId4" tooltip="https://ocean.org/fr/pollution-plastics/"/>
              </a:rPr>
              <a:t>Pollution &amp; Plastiques - </a:t>
            </a:r>
            <a:r>
              <a:rPr lang="fr-FR" sz="900" u="sng" spc="-1">
                <a:solidFill>
                  <a:srgbClr val="000000"/>
                </a:solidFill>
                <a:hlinkClick r:id="rId4" tooltip="https://ocean.org/fr/pollution-plastics/"/>
              </a:rPr>
              <a:t>Ocean</a:t>
            </a:r>
            <a:r>
              <a:rPr lang="fr-FR" sz="900" u="sng" spc="-1">
                <a:solidFill>
                  <a:srgbClr val="000000"/>
                </a:solidFill>
                <a:hlinkClick r:id="rId4" tooltip="https://ocean.org/fr/pollution-plastics/"/>
              </a:rPr>
              <a:t> Wise</a:t>
            </a:r>
            <a:endParaRPr lang="fr-FR" sz="900" spc="-1">
              <a:solidFill>
                <a:srgbClr val="000000"/>
              </a:solidFill>
            </a:endParaRPr>
          </a:p>
          <a:p>
            <a:pPr>
              <a:lnSpc>
                <a:spcPct val="150000"/>
              </a:lnSpc>
              <a:defRPr/>
            </a:pPr>
            <a:r>
              <a:rPr lang="fr-FR" sz="900" u="sng" spc="-1">
                <a:solidFill>
                  <a:srgbClr val="000000"/>
                </a:solidFill>
                <a:hlinkClick r:id="rId5" tooltip="https://fishandclick.ifremer.fr/"/>
              </a:rPr>
              <a:t>Fish &amp; Click (ifremer.fr)</a:t>
            </a:r>
            <a:r>
              <a:rPr lang="fr-FR" sz="900" spc="-1">
                <a:solidFill>
                  <a:srgbClr val="000000"/>
                </a:solidFill>
              </a:rPr>
              <a:t> </a:t>
            </a:r>
            <a:endParaRPr/>
          </a:p>
          <a:p>
            <a:pPr>
              <a:lnSpc>
                <a:spcPct val="150000"/>
              </a:lnSpc>
              <a:defRPr/>
            </a:pPr>
            <a:r>
              <a:rPr lang="fr-FR" sz="900" u="sng" spc="-1">
                <a:solidFill>
                  <a:srgbClr val="000000"/>
                </a:solidFill>
                <a:hlinkClick r:id="rId6" tooltip="https://www.wikimer.org/projets/find-filets-connectes-pour-une-peche-durable/"/>
              </a:rPr>
              <a:t>FIND – </a:t>
            </a:r>
            <a:r>
              <a:rPr lang="fr-FR" sz="900" u="sng" spc="-1">
                <a:solidFill>
                  <a:srgbClr val="000000"/>
                </a:solidFill>
                <a:hlinkClick r:id="rId6" tooltip="https://www.wikimer.org/projets/find-filets-connectes-pour-une-peche-durable/"/>
              </a:rPr>
              <a:t>FIlets</a:t>
            </a:r>
            <a:r>
              <a:rPr lang="fr-FR" sz="900" u="sng" spc="-1">
                <a:solidFill>
                  <a:srgbClr val="000000"/>
                </a:solidFill>
                <a:hlinkClick r:id="rId6" tooltip="https://www.wikimer.org/projets/find-filets-connectes-pour-une-peche-durable/"/>
              </a:rPr>
              <a:t> </a:t>
            </a:r>
            <a:r>
              <a:rPr lang="fr-FR" sz="900" u="sng" spc="-1">
                <a:solidFill>
                  <a:srgbClr val="000000"/>
                </a:solidFill>
                <a:hlinkClick r:id="rId6" tooltip="https://www.wikimer.org/projets/find-filets-connectes-pour-une-peche-durable/"/>
              </a:rPr>
              <a:t>coNnectés</a:t>
            </a:r>
            <a:r>
              <a:rPr lang="fr-FR" sz="900" u="sng" spc="-1">
                <a:solidFill>
                  <a:srgbClr val="000000"/>
                </a:solidFill>
                <a:hlinkClick r:id="rId6" tooltip="https://www.wikimer.org/projets/find-filets-connectes-pour-une-peche-durable/"/>
              </a:rPr>
              <a:t> pour une pêche Durable – </a:t>
            </a:r>
            <a:r>
              <a:rPr lang="fr-FR" sz="900" u="sng" spc="-1">
                <a:solidFill>
                  <a:srgbClr val="000000"/>
                </a:solidFill>
                <a:hlinkClick r:id="rId6" tooltip="https://www.wikimer.org/projets/find-filets-connectes-pour-une-peche-durable/"/>
              </a:rPr>
              <a:t>Wikimer</a:t>
            </a:r>
            <a:endParaRPr lang="fr-FR" sz="900" spc="-1">
              <a:solidFill>
                <a:srgbClr val="000000"/>
              </a:solidFill>
            </a:endParaRPr>
          </a:p>
          <a:p>
            <a:pPr>
              <a:lnSpc>
                <a:spcPct val="150000"/>
              </a:lnSpc>
              <a:defRPr/>
            </a:pPr>
            <a:r>
              <a:rPr lang="fr-FR" sz="900" spc="-1">
                <a:solidFill>
                  <a:srgbClr val="000000"/>
                </a:solidFill>
              </a:rPr>
              <a:t>Ferrandin</a:t>
            </a:r>
            <a:r>
              <a:rPr lang="fr-FR" sz="900" spc="-1">
                <a:solidFill>
                  <a:srgbClr val="000000"/>
                </a:solidFill>
              </a:rPr>
              <a:t> G., 2022 :  Déchets plastiques mytilicoles en Baie de Saint Brieuc. Etat des lieux et perspectives. Syndicat mixte de la Baie de Saint Brieuc. </a:t>
            </a:r>
            <a:r>
              <a:rPr lang="fr-FR" sz="900" spc="-1">
                <a:solidFill>
                  <a:srgbClr val="000000"/>
                </a:solidFill>
              </a:rPr>
              <a:t>Region</a:t>
            </a:r>
            <a:r>
              <a:rPr lang="fr-FR" sz="900" spc="-1">
                <a:solidFill>
                  <a:srgbClr val="000000"/>
                </a:solidFill>
              </a:rPr>
              <a:t> Bretagne FEAMPA, Saint Brieuc Armor Agglomération, Lamballe Terre et Mer.  67p. </a:t>
            </a:r>
            <a:endParaRPr/>
          </a:p>
          <a:p>
            <a:pPr>
              <a:lnSpc>
                <a:spcPct val="150000"/>
              </a:lnSpc>
              <a:defRPr/>
            </a:pPr>
            <a:r>
              <a:rPr lang="fr-FR" sz="900" u="sng" spc="-1">
                <a:solidFill>
                  <a:srgbClr val="000000"/>
                </a:solidFill>
                <a:hlinkClick r:id="rId7" tooltip="https://www.respect-peches-durables.org/"/>
              </a:rPr>
              <a:t>Connaître la biodiversité marine et participer à sa préservation - CRPMEM Bretagne (respect-peches-durables.org)</a:t>
            </a:r>
            <a:endParaRPr lang="fr-FR" sz="900" spc="-1">
              <a:solidFill>
                <a:srgbClr val="000000"/>
              </a:solidFill>
            </a:endParaRPr>
          </a:p>
          <a:p>
            <a:pPr>
              <a:lnSpc>
                <a:spcPct val="150000"/>
              </a:lnSpc>
              <a:defRPr/>
            </a:pPr>
            <a:r>
              <a:rPr lang="fr-FR" sz="900" u="sng" spc="-1">
                <a:solidFill>
                  <a:srgbClr val="000000"/>
                </a:solidFill>
                <a:hlinkClick r:id="rId8" tooltip="https://www.youtube.com/watch?v=8GvrFyP9IbU"/>
              </a:rPr>
              <a:t>(1130) Réduire la pollution issue des déchets de </a:t>
            </a:r>
            <a:r>
              <a:rPr lang="fr-FR" sz="900" u="sng" spc="-1">
                <a:solidFill>
                  <a:srgbClr val="000000"/>
                </a:solidFill>
                <a:hlinkClick r:id="rId8" tooltip="https://www.youtube.com/watch?v=8GvrFyP9IbU"/>
              </a:rPr>
              <a:t>ramendage</a:t>
            </a:r>
            <a:r>
              <a:rPr lang="fr-FR" sz="900" u="sng" spc="-1">
                <a:solidFill>
                  <a:srgbClr val="000000"/>
                </a:solidFill>
                <a:hlinkClick r:id="rId8" tooltip="https://www.youtube.com/watch?v=8GvrFyP9IbU"/>
              </a:rPr>
              <a:t> : le SACABOUT de </a:t>
            </a:r>
            <a:r>
              <a:rPr lang="fr-FR" sz="900" u="sng" spc="-1">
                <a:solidFill>
                  <a:srgbClr val="000000"/>
                </a:solidFill>
                <a:hlinkClick r:id="rId8" tooltip="https://www.youtube.com/watch?v=8GvrFyP9IbU"/>
              </a:rPr>
              <a:t>Maëlisse</a:t>
            </a:r>
            <a:r>
              <a:rPr lang="fr-FR" sz="900" u="sng" spc="-1">
                <a:solidFill>
                  <a:srgbClr val="000000"/>
                </a:solidFill>
                <a:hlinkClick r:id="rId8" tooltip="https://www.youtube.com/watch?v=8GvrFyP9IbU"/>
              </a:rPr>
              <a:t> – YouTube</a:t>
            </a:r>
            <a:endParaRPr lang="fr-FR" sz="900" spc="-1">
              <a:solidFill>
                <a:srgbClr val="000000"/>
              </a:solidFill>
            </a:endParaRPr>
          </a:p>
          <a:p>
            <a:pPr>
              <a:lnSpc>
                <a:spcPct val="150000"/>
              </a:lnSpc>
              <a:defRPr/>
            </a:pPr>
            <a:r>
              <a:rPr lang="fr-FR" sz="900" u="sng" spc="-1">
                <a:solidFill>
                  <a:srgbClr val="000000"/>
                </a:solidFill>
                <a:hlinkClick r:id="rId9" tooltip="https://www.youtube.com/watch?v=jMU67vnOCfw"/>
              </a:rPr>
              <a:t>(1130) La gestion des engins de pêche usagés – YouTube</a:t>
            </a:r>
            <a:endParaRPr lang="fr-FR" sz="900" spc="-1">
              <a:solidFill>
                <a:srgbClr val="000000"/>
              </a:solidFill>
            </a:endParaRPr>
          </a:p>
          <a:p>
            <a:pPr>
              <a:lnSpc>
                <a:spcPct val="150000"/>
              </a:lnSpc>
              <a:defRPr/>
            </a:pPr>
            <a:r>
              <a:rPr lang="fr-FR" sz="900" u="sng" spc="-1">
                <a:solidFill>
                  <a:srgbClr val="000000"/>
                </a:solidFill>
                <a:hlinkClick r:id="rId10" tooltip="https://www.youtube.com/watch?v=ctBqdkisWfw"/>
              </a:rPr>
              <a:t>(1130) Recycler ses filets de pêche : le désassemblage (1/2) – YouTube</a:t>
            </a:r>
            <a:endParaRPr lang="fr-FR" sz="900" spc="-1">
              <a:solidFill>
                <a:srgbClr val="000000"/>
              </a:solidFill>
            </a:endParaRPr>
          </a:p>
          <a:p>
            <a:pPr>
              <a:lnSpc>
                <a:spcPct val="150000"/>
              </a:lnSpc>
              <a:defRPr/>
            </a:pPr>
            <a:r>
              <a:rPr lang="fr-FR" sz="900" u="sng" spc="-1">
                <a:solidFill>
                  <a:srgbClr val="000000"/>
                </a:solidFill>
                <a:hlinkClick r:id="rId11" tooltip="https://www.youtube.com/watch?v=kxvLxuk1dpU"/>
              </a:rPr>
              <a:t>(1130) Recycler ses filets de pêche : exemple de valorisation locale avec Fil &amp; </a:t>
            </a:r>
            <a:r>
              <a:rPr lang="fr-FR" sz="900" u="sng" spc="-1">
                <a:solidFill>
                  <a:srgbClr val="000000"/>
                </a:solidFill>
                <a:hlinkClick r:id="rId11" tooltip="https://www.youtube.com/watch?v=kxvLxuk1dpU"/>
              </a:rPr>
              <a:t>Fab</a:t>
            </a:r>
            <a:r>
              <a:rPr lang="fr-FR" sz="900" u="sng" spc="-1">
                <a:solidFill>
                  <a:srgbClr val="000000"/>
                </a:solidFill>
                <a:hlinkClick r:id="rId11" tooltip="https://www.youtube.com/watch?v=kxvLxuk1dpU"/>
              </a:rPr>
              <a:t> (2/2) – YouTube</a:t>
            </a:r>
            <a:endParaRPr lang="fr-FR" sz="900" spc="-1">
              <a:solidFill>
                <a:srgbClr val="000000"/>
              </a:solidFill>
            </a:endParaRPr>
          </a:p>
          <a:p>
            <a:pPr>
              <a:lnSpc>
                <a:spcPct val="150000"/>
              </a:lnSpc>
              <a:defRPr/>
            </a:pPr>
            <a:r>
              <a:rPr lang="fr-FR" sz="900" u="sng" spc="-1">
                <a:solidFill>
                  <a:srgbClr val="000000"/>
                </a:solidFill>
                <a:hlinkClick r:id="rId12" tooltip="https://www.respect-peches-durables.org/actualites/lagence-bretonne-pour-la-biodiversite-presente-le-programme-respect/"/>
              </a:rPr>
              <a:t>L'Agence Bretonne pour la Biodiversité présente le programme RESPECT - Connaître la biodiversité marine et participer à sa préservation - CRPMEM Bretagne (respect-peches-durables.org)</a:t>
            </a:r>
            <a:endParaRPr lang="fr-FR" sz="900" spc="-1">
              <a:solidFill>
                <a:srgbClr val="000000"/>
              </a:solidFill>
            </a:endParaRPr>
          </a:p>
          <a:p>
            <a:pPr>
              <a:lnSpc>
                <a:spcPct val="150000"/>
              </a:lnSpc>
              <a:defRPr/>
            </a:pPr>
            <a:r>
              <a:rPr lang="fr-FR" sz="900" u="sng" spc="-1">
                <a:solidFill>
                  <a:srgbClr val="000000"/>
                </a:solidFill>
                <a:hlinkClick r:id="rId13" tooltip="https://www.crc-pays-de-loire.fr/nos-enjeux/gestion-des-dechets-Co22.html"/>
              </a:rPr>
              <a:t>La gestion des déchets conchylicoles (crc-pays-de-loire.fr)</a:t>
            </a:r>
            <a:endParaRPr lang="fr-FR" sz="900" spc="-1">
              <a:solidFill>
                <a:srgbClr val="000000"/>
              </a:solidFill>
            </a:endParaRPr>
          </a:p>
          <a:p>
            <a:pPr>
              <a:lnSpc>
                <a:spcPct val="150000"/>
              </a:lnSpc>
              <a:defRPr/>
            </a:pPr>
            <a:r>
              <a:rPr lang="fr-FR" sz="900" u="sng" spc="-1">
                <a:solidFill>
                  <a:srgbClr val="000000"/>
                </a:solidFill>
                <a:hlinkClick r:id="rId14" tooltip="https://www.fil-et-fab.fr/"/>
              </a:rPr>
              <a:t>entreprise brestoise Fil &amp; </a:t>
            </a:r>
            <a:r>
              <a:rPr lang="fr-FR" sz="900" u="sng" spc="-1">
                <a:solidFill>
                  <a:srgbClr val="000000"/>
                </a:solidFill>
                <a:hlinkClick r:id="rId14" tooltip="https://www.fil-et-fab.fr/"/>
              </a:rPr>
              <a:t>Fab</a:t>
            </a:r>
            <a:r>
              <a:rPr lang="fr-FR" sz="900" u="sng" spc="-1">
                <a:solidFill>
                  <a:srgbClr val="000000"/>
                </a:solidFill>
                <a:hlinkClick r:id="rId14" tooltip="https://www.fil-et-fab.fr/"/>
              </a:rPr>
              <a:t> https://www.fil-et-fab.fr/</a:t>
            </a:r>
            <a:endParaRPr lang="fr-FR" sz="900" spc="-1">
              <a:solidFill>
                <a:srgbClr val="000000"/>
              </a:solidFill>
            </a:endParaRPr>
          </a:p>
          <a:p>
            <a:pPr marL="195764" indent="-195764">
              <a:lnSpc>
                <a:spcPct val="150000"/>
              </a:lnSpc>
              <a:buFont typeface="Arial"/>
              <a:buChar char="–"/>
              <a:defRPr/>
            </a:pPr>
            <a:endParaRPr lang="fr-FR" sz="900">
              <a:ea typeface="Calibri"/>
              <a:cs typeface="Calibri"/>
            </a:endParaRPr>
          </a:p>
        </p:txBody>
      </p:sp>
      <p:graphicFrame>
        <p:nvGraphicFramePr>
          <p:cNvPr id="11" name="object 17" hidden="0"/>
          <p:cNvGraphicFramePr>
            <a:graphicFrameLocks xmlns:a="http://schemas.openxmlformats.org/drawingml/2006/main" noGrp="1"/>
          </p:cNvGraphicFramePr>
          <p:nvPr isPhoto="0" userDrawn="0"/>
        </p:nvGraphicFramePr>
        <p:xfrm>
          <a:off x="0" y="12700"/>
          <a:ext cx="7554593" cy="1108454"/>
        </p:xfrm>
        <a:graphic>
          <a:graphicData uri="http://schemas.openxmlformats.org/drawingml/2006/table">
            <a:tbl>
              <a:tblPr firstRow="1" firstCol="0" lastRow="0" lastCol="0" bandRow="1" bandCol="0">
                <a:tableStyleId>{9F305FAB-A2C9-AA47-CCF4-647438781324}</a:tableStyleId>
              </a:tblPr>
              <a:tblGrid>
                <a:gridCol w="713105"/>
                <a:gridCol w="3141345"/>
                <a:gridCol w="3700143"/>
              </a:tblGrid>
              <a:tr h="227076">
                <a:tc gridSpan="3">
                  <a:txBody>
                    <a:bodyPr/>
                    <a:p>
                      <a:pPr algn="ctr">
                        <a:lnSpc>
                          <a:spcPct val="100000"/>
                        </a:lnSpc>
                        <a:spcBef>
                          <a:spcPts val="25"/>
                        </a:spcBef>
                        <a:defRPr/>
                      </a:pPr>
                      <a:r>
                        <a:rPr sz="1200" b="1" spc="-5">
                          <a:solidFill>
                            <a:srgbClr val="FFFFFF"/>
                          </a:solidFill>
                          <a:latin typeface="Calibri"/>
                          <a:cs typeface="Calibri"/>
                        </a:rPr>
                        <a:t>Modalités </a:t>
                      </a:r>
                      <a:r>
                        <a:rPr sz="1200" b="1">
                          <a:solidFill>
                            <a:srgbClr val="FFFFFF"/>
                          </a:solidFill>
                          <a:latin typeface="Calibri"/>
                          <a:cs typeface="Calibri"/>
                        </a:rPr>
                        <a:t>de</a:t>
                      </a:r>
                      <a:r>
                        <a:rPr sz="1200" b="1" spc="-20">
                          <a:solidFill>
                            <a:srgbClr val="FFFFFF"/>
                          </a:solidFill>
                          <a:latin typeface="Calibri"/>
                          <a:cs typeface="Calibri"/>
                        </a:rPr>
                        <a:t> </a:t>
                      </a:r>
                      <a:r>
                        <a:rPr sz="1200" b="1">
                          <a:solidFill>
                            <a:srgbClr val="FFFFFF"/>
                          </a:solidFill>
                          <a:latin typeface="Calibri"/>
                          <a:cs typeface="Calibri"/>
                        </a:rPr>
                        <a:t>mise</a:t>
                      </a:r>
                      <a:r>
                        <a:rPr sz="1200" b="1" spc="-10">
                          <a:solidFill>
                            <a:srgbClr val="FFFFFF"/>
                          </a:solidFill>
                          <a:latin typeface="Calibri"/>
                          <a:cs typeface="Calibri"/>
                        </a:rPr>
                        <a:t> </a:t>
                      </a:r>
                      <a:r>
                        <a:rPr sz="1200" b="1" spc="-5">
                          <a:solidFill>
                            <a:srgbClr val="FFFFFF"/>
                          </a:solidFill>
                          <a:latin typeface="Calibri"/>
                          <a:cs typeface="Calibri"/>
                        </a:rPr>
                        <a:t>en </a:t>
                      </a:r>
                      <a:r>
                        <a:rPr sz="1200" b="1" spc="-10">
                          <a:solidFill>
                            <a:srgbClr val="FFFFFF"/>
                          </a:solidFill>
                          <a:latin typeface="Calibri"/>
                          <a:cs typeface="Calibri"/>
                        </a:rPr>
                        <a:t>œuvre</a:t>
                      </a:r>
                      <a:endParaRPr sz="1200">
                        <a:latin typeface="Calibri"/>
                        <a:cs typeface="Calibri"/>
                      </a:endParaRPr>
                    </a:p>
                  </a:txBody>
                  <a:tcPr marL="0" marR="0" marT="3175" marB="0">
                    <a:lnB w="6350" algn="ctr">
                      <a:solidFill>
                        <a:srgbClr val="C8C8C8"/>
                      </a:solidFill>
                    </a:lnB>
                    <a:solidFill>
                      <a:srgbClr val="01B199"/>
                    </a:solidFill>
                  </a:tcPr>
                </a:tc>
                <a:tc hMerge="1">
                  <a:txBody>
                    <a:bodyPr/>
                    <a:p>
                      <a:endParaRPr/>
                    </a:p>
                  </a:txBody>
                </a:tc>
                <a:tc hMerge="1">
                  <a:txBody>
                    <a:bodyPr/>
                    <a:p>
                      <a:endParaRPr/>
                    </a:p>
                  </a:txBody>
                </a:tc>
              </a:tr>
              <a:tr h="176784">
                <a:tc>
                  <a:txBody>
                    <a:bodyPr/>
                    <a:p>
                      <a:pPr marL="85090">
                        <a:lnSpc>
                          <a:spcPct val="100000"/>
                        </a:lnSpc>
                        <a:spcBef>
                          <a:spcPts val="45"/>
                        </a:spcBef>
                        <a:defRPr/>
                      </a:pPr>
                      <a:r>
                        <a:rPr sz="900" b="1" spc="-5">
                          <a:latin typeface="Calibri"/>
                          <a:cs typeface="Calibri"/>
                        </a:rPr>
                        <a:t>Sous-action</a:t>
                      </a:r>
                      <a:endParaRPr sz="900">
                        <a:latin typeface="Calibri"/>
                        <a:cs typeface="Calibri"/>
                      </a:endParaRPr>
                    </a:p>
                  </a:txBody>
                  <a:tcPr marL="0" marR="0" marT="5715" marB="0">
                    <a:lnR w="6350" algn="ctr">
                      <a:solidFill>
                        <a:srgbClr val="C8C8C8"/>
                      </a:solidFill>
                    </a:lnR>
                    <a:lnT w="6350" algn="ctr">
                      <a:solidFill>
                        <a:srgbClr val="C8C8C8"/>
                      </a:solidFill>
                    </a:lnT>
                    <a:lnB w="6350" algn="ctr">
                      <a:solidFill>
                        <a:srgbClr val="C8C8C8"/>
                      </a:solidFill>
                    </a:lnB>
                    <a:solidFill>
                      <a:srgbClr val="D4F3E9"/>
                    </a:solidFill>
                  </a:tcPr>
                </a:tc>
                <a:tc>
                  <a:txBody>
                    <a:bodyPr/>
                    <a:p>
                      <a:pPr marL="83820">
                        <a:lnSpc>
                          <a:spcPct val="100000"/>
                        </a:lnSpc>
                        <a:spcBef>
                          <a:spcPts val="45"/>
                        </a:spcBef>
                        <a:defRPr/>
                      </a:pPr>
                      <a:r>
                        <a:rPr sz="900" b="1" spc="-5">
                          <a:latin typeface="Calibri"/>
                          <a:cs typeface="Calibri"/>
                        </a:rPr>
                        <a:t>Maître(s)</a:t>
                      </a:r>
                      <a:r>
                        <a:rPr sz="900" b="1" spc="-10">
                          <a:latin typeface="Calibri"/>
                          <a:cs typeface="Calibri"/>
                        </a:rPr>
                        <a:t> </a:t>
                      </a:r>
                      <a:r>
                        <a:rPr sz="900" b="1" spc="-5">
                          <a:latin typeface="Calibri"/>
                          <a:cs typeface="Calibri"/>
                        </a:rPr>
                        <a:t>d’ouvrage potentiel(s)</a:t>
                      </a:r>
                      <a:endParaRPr sz="900">
                        <a:latin typeface="Calibri"/>
                        <a:cs typeface="Calibri"/>
                      </a:endParaRPr>
                    </a:p>
                  </a:txBody>
                  <a:tcPr marL="0" marR="0" marT="5715" marB="0">
                    <a:lnL w="6350" algn="ctr">
                      <a:solidFill>
                        <a:srgbClr val="C8C8C8"/>
                      </a:solidFill>
                    </a:lnL>
                    <a:lnR w="6350" algn="ctr">
                      <a:solidFill>
                        <a:srgbClr val="C8C8C8"/>
                      </a:solidFill>
                    </a:lnR>
                    <a:lnT w="6350" algn="ctr">
                      <a:solidFill>
                        <a:srgbClr val="C8C8C8"/>
                      </a:solidFill>
                    </a:lnT>
                    <a:lnB w="6350" algn="ctr">
                      <a:solidFill>
                        <a:srgbClr val="C8C8C8"/>
                      </a:solidFill>
                    </a:lnB>
                    <a:solidFill>
                      <a:srgbClr val="D4F3E9"/>
                    </a:solidFill>
                  </a:tcPr>
                </a:tc>
                <a:tc>
                  <a:txBody>
                    <a:bodyPr/>
                    <a:p>
                      <a:pPr marL="81915">
                        <a:lnSpc>
                          <a:spcPct val="100000"/>
                        </a:lnSpc>
                        <a:spcBef>
                          <a:spcPts val="45"/>
                        </a:spcBef>
                        <a:defRPr/>
                      </a:pPr>
                      <a:r>
                        <a:rPr sz="900" b="1" spc="-5">
                          <a:latin typeface="Calibri"/>
                          <a:cs typeface="Calibri"/>
                        </a:rPr>
                        <a:t>Partenaires</a:t>
                      </a:r>
                      <a:r>
                        <a:rPr sz="900" b="1" spc="-25">
                          <a:latin typeface="Calibri"/>
                          <a:cs typeface="Calibri"/>
                        </a:rPr>
                        <a:t> </a:t>
                      </a:r>
                      <a:r>
                        <a:rPr sz="900" b="1" spc="-5">
                          <a:latin typeface="Calibri"/>
                          <a:cs typeface="Calibri"/>
                        </a:rPr>
                        <a:t>potentiels</a:t>
                      </a:r>
                      <a:endParaRPr sz="900">
                        <a:latin typeface="Calibri"/>
                        <a:cs typeface="Calibri"/>
                      </a:endParaRPr>
                    </a:p>
                  </a:txBody>
                  <a:tcPr marL="0" marR="0" marT="5715" marB="0">
                    <a:lnL w="6350" algn="ctr">
                      <a:solidFill>
                        <a:srgbClr val="C8C8C8"/>
                      </a:solidFill>
                    </a:lnL>
                    <a:lnT w="6350" algn="ctr">
                      <a:solidFill>
                        <a:srgbClr val="C8C8C8"/>
                      </a:solidFill>
                    </a:lnT>
                    <a:lnB w="6350" algn="ctr">
                      <a:solidFill>
                        <a:srgbClr val="C8C8C8"/>
                      </a:solidFill>
                    </a:lnB>
                    <a:solidFill>
                      <a:srgbClr val="D4F3E9"/>
                    </a:solidFill>
                  </a:tcPr>
                </a:tc>
              </a:tr>
              <a:tr h="176783">
                <a:tc>
                  <a:txBody>
                    <a:bodyPr/>
                    <a:p>
                      <a:pPr marL="85090">
                        <a:lnSpc>
                          <a:spcPct val="100000"/>
                        </a:lnSpc>
                        <a:spcBef>
                          <a:spcPts val="45"/>
                        </a:spcBef>
                        <a:defRPr/>
                      </a:pPr>
                      <a:r>
                        <a:rPr sz="900" b="1" spc="-5">
                          <a:latin typeface="Calibri"/>
                          <a:cs typeface="Calibri"/>
                        </a:rPr>
                        <a:t>TM</a:t>
                      </a:r>
                      <a:r>
                        <a:rPr sz="900" b="1" spc="-5">
                          <a:latin typeface="Calibri"/>
                          <a:cs typeface="Calibri"/>
                        </a:rPr>
                        <a:t>8.1</a:t>
                      </a:r>
                      <a:endParaRPr sz="900">
                        <a:latin typeface="Calibri"/>
                        <a:cs typeface="Calibri"/>
                      </a:endParaRPr>
                    </a:p>
                  </a:txBody>
                  <a:tcPr marL="0" marR="0" marT="5715" marB="0">
                    <a:lnR w="6350" algn="ctr">
                      <a:solidFill>
                        <a:srgbClr val="C8C8C8"/>
                      </a:solidFill>
                    </a:lnR>
                    <a:lnT w="6350" algn="ctr">
                      <a:solidFill>
                        <a:srgbClr val="C8C8C8"/>
                      </a:solidFill>
                    </a:lnT>
                    <a:lnB w="6350" algn="ctr">
                      <a:solidFill>
                        <a:srgbClr val="C8C8C8"/>
                      </a:solidFill>
                    </a:lnB>
                  </a:tcPr>
                </a:tc>
                <a:tc rowSpan="4">
                  <a:txBody>
                    <a:bodyPr/>
                    <a:p>
                      <a:pPr algn="l">
                        <a:buClr>
                          <a:srgbClr val="000000"/>
                        </a:buClr>
                        <a:defRPr/>
                      </a:pPr>
                      <a:r>
                        <a:rPr lang="fr-FR" sz="900">
                          <a:latin typeface="Calibri"/>
                          <a:ea typeface="Calibri"/>
                          <a:cs typeface="Times New Roman"/>
                        </a:rPr>
                        <a:t>Animateur(s) du </a:t>
                      </a:r>
                      <a:r>
                        <a:rPr lang="fr-FR" sz="900">
                          <a:solidFill>
                            <a:schemeClr val="tx1"/>
                          </a:solidFill>
                          <a:latin typeface="Calibri"/>
                          <a:ea typeface="Calibri"/>
                          <a:cs typeface="Times New Roman"/>
                        </a:rPr>
                        <a:t>site Natura </a:t>
                      </a:r>
                      <a:r>
                        <a:rPr lang="fr-FR" sz="900">
                          <a:solidFill>
                            <a:schemeClr val="tx1"/>
                          </a:solidFill>
                          <a:latin typeface="Calibri"/>
                          <a:ea typeface="Calibri"/>
                          <a:cs typeface="Times New Roman"/>
                        </a:rPr>
                        <a:t>2000, à</a:t>
                      </a:r>
                      <a:r>
                        <a:rPr lang="fr-FR" sz="900">
                          <a:solidFill>
                            <a:schemeClr val="tx1"/>
                          </a:solidFill>
                          <a:latin typeface="Calibri"/>
                          <a:ea typeface="DejaVu Sans"/>
                          <a:cs typeface="Times New Roman"/>
                        </a:rPr>
                        <a:t> définir avec les structures professionnelles et les collectivités territoriales</a:t>
                      </a:r>
                      <a:endParaRPr lang="fr-FR" sz="900">
                        <a:solidFill>
                          <a:schemeClr val="tx1"/>
                        </a:solidFill>
                        <a:latin typeface="Calibri"/>
                        <a:cs typeface="Times New Roman"/>
                      </a:endParaRPr>
                    </a:p>
                  </a:txBody>
                  <a:tcPr marL="72000" marR="72000" marT="12065" marB="0" anchor="ctr">
                    <a:lnL w="6350" algn="ctr">
                      <a:solidFill>
                        <a:srgbClr val="C8C8C8"/>
                      </a:solidFill>
                    </a:lnL>
                    <a:lnR w="6350" algn="ctr">
                      <a:solidFill>
                        <a:srgbClr val="C8C8C8"/>
                      </a:solidFill>
                    </a:lnR>
                    <a:lnT w="6350" algn="ctr">
                      <a:solidFill>
                        <a:srgbClr val="C8C8C8"/>
                      </a:solidFill>
                    </a:lnT>
                    <a:lnB w="12700" algn="ctr">
                      <a:solidFill>
                        <a:schemeClr val="bg1">
                          <a:lumMod val="85000"/>
                        </a:schemeClr>
                      </a:solidFill>
                    </a:lnB>
                  </a:tcPr>
                </a:tc>
                <a:tc rowSpan="4">
                  <a:txBody>
                    <a:bodyPr/>
                    <a:p>
                      <a:pPr algn="l">
                        <a:defRPr/>
                      </a:pPr>
                      <a:r>
                        <a:rPr lang="fr-FR" sz="900">
                          <a:solidFill>
                            <a:schemeClr val="tx1"/>
                          </a:solidFill>
                          <a:latin typeface="Calibri"/>
                          <a:cs typeface="Times New Roman"/>
                        </a:rPr>
                        <a:t>DDTM, collectivités territoriales, acteurs économiques, CRPMEM, OP, CRC, ADEME, IFREMER,</a:t>
                      </a:r>
                      <a:r>
                        <a:rPr lang="fr-FR" sz="900">
                          <a:solidFill>
                            <a:schemeClr val="tx1"/>
                          </a:solidFill>
                          <a:latin typeface="Calibri"/>
                          <a:cs typeface="Times New Roman"/>
                        </a:rPr>
                        <a:t> </a:t>
                      </a:r>
                      <a:r>
                        <a:rPr lang="fr-FR" sz="900">
                          <a:solidFill>
                            <a:schemeClr val="tx1"/>
                          </a:solidFill>
                          <a:latin typeface="Calibri"/>
                          <a:cs typeface="Times New Roman"/>
                        </a:rPr>
                        <a:t>OFB</a:t>
                      </a:r>
                      <a:endParaRPr lang="fr-FR" sz="900">
                        <a:solidFill>
                          <a:schemeClr val="tx1"/>
                        </a:solidFill>
                        <a:latin typeface="Calibri"/>
                        <a:cs typeface="Times New Roman"/>
                      </a:endParaRPr>
                    </a:p>
                  </a:txBody>
                  <a:tcPr marL="72000" marR="72000" marT="0" marB="0" anchor="ctr">
                    <a:lnL w="6350" algn="ctr">
                      <a:solidFill>
                        <a:srgbClr val="C8C8C8"/>
                      </a:solidFill>
                    </a:lnL>
                    <a:lnT w="6350" algn="ctr">
                      <a:solidFill>
                        <a:srgbClr val="C8C8C8"/>
                      </a:solidFill>
                    </a:lnT>
                    <a:lnB w="12700" algn="ctr">
                      <a:solidFill>
                        <a:schemeClr val="bg1">
                          <a:lumMod val="85000"/>
                        </a:schemeClr>
                      </a:solidFill>
                    </a:lnB>
                  </a:tcPr>
                </a:tc>
              </a:tr>
              <a:tr h="176783">
                <a:tc>
                  <a:txBody>
                    <a:bodyPr/>
                    <a:p>
                      <a:pPr marL="85090">
                        <a:lnSpc>
                          <a:spcPct val="100000"/>
                        </a:lnSpc>
                        <a:spcBef>
                          <a:spcPts val="45"/>
                        </a:spcBef>
                        <a:defRPr/>
                      </a:pPr>
                      <a:r>
                        <a:rPr sz="900" b="1" spc="-5">
                          <a:latin typeface="Calibri"/>
                          <a:cs typeface="Calibri"/>
                        </a:rPr>
                        <a:t>TM8</a:t>
                      </a:r>
                      <a:r>
                        <a:rPr sz="900" b="1" spc="-5">
                          <a:latin typeface="Calibri"/>
                          <a:cs typeface="Calibri"/>
                        </a:rPr>
                        <a:t>.2</a:t>
                      </a:r>
                      <a:endParaRPr sz="900">
                        <a:latin typeface="Calibri"/>
                        <a:cs typeface="Calibri"/>
                      </a:endParaRPr>
                    </a:p>
                  </a:txBody>
                  <a:tcPr marL="0" marR="0" marT="5715" marB="0">
                    <a:lnR w="6350" algn="ctr">
                      <a:solidFill>
                        <a:srgbClr val="C8C8C8"/>
                      </a:solidFill>
                    </a:lnR>
                    <a:lnT w="6350" algn="ctr">
                      <a:solidFill>
                        <a:srgbClr val="C8C8C8"/>
                      </a:solidFill>
                    </a:lnT>
                    <a:lnB w="6350" algn="ctr">
                      <a:solidFill>
                        <a:srgbClr val="C8C8C8"/>
                      </a:solidFill>
                    </a:lnB>
                    <a:solidFill>
                      <a:srgbClr val="F1F1F1"/>
                    </a:solidFill>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R w="6350" algn="ctr">
                      <a:solidFill>
                        <a:srgbClr val="C8C8C8"/>
                      </a:solidFill>
                    </a:lnR>
                    <a:lnT w="6350" algn="ctr">
                      <a:solidFill>
                        <a:srgbClr val="C8C8C8"/>
                      </a:solidFill>
                    </a:lnT>
                    <a:lnB w="6350" algn="ctr">
                      <a:solidFill>
                        <a:srgbClr val="C8C8C8"/>
                      </a:solidFill>
                    </a:lnB>
                    <a:solidFill>
                      <a:srgbClr val="F1F1F1"/>
                    </a:solidFill>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T w="6350" algn="ctr">
                      <a:solidFill>
                        <a:srgbClr val="C8C8C8"/>
                      </a:solidFill>
                    </a:lnT>
                    <a:lnB w="6350" algn="ctr">
                      <a:solidFill>
                        <a:srgbClr val="C8C8C8"/>
                      </a:solidFill>
                    </a:lnB>
                    <a:solidFill>
                      <a:srgbClr val="F1F1F1"/>
                    </a:solidFill>
                  </a:tcPr>
                </a:tc>
              </a:tr>
              <a:tr h="175514">
                <a:tc>
                  <a:txBody>
                    <a:bodyPr/>
                    <a:p>
                      <a:pPr marL="85090">
                        <a:lnSpc>
                          <a:spcPct val="100000"/>
                        </a:lnSpc>
                        <a:spcBef>
                          <a:spcPts val="45"/>
                        </a:spcBef>
                        <a:defRPr/>
                      </a:pPr>
                      <a:r>
                        <a:rPr sz="900" b="1" spc="-5">
                          <a:latin typeface="Calibri"/>
                          <a:cs typeface="Calibri"/>
                        </a:rPr>
                        <a:t>TM</a:t>
                      </a:r>
                      <a:r>
                        <a:rPr sz="900" b="1" spc="-5">
                          <a:latin typeface="Calibri"/>
                          <a:cs typeface="Calibri"/>
                        </a:rPr>
                        <a:t>8.3</a:t>
                      </a:r>
                      <a:endParaRPr sz="900">
                        <a:latin typeface="Calibri"/>
                        <a:cs typeface="Calibri"/>
                      </a:endParaRPr>
                    </a:p>
                  </a:txBody>
                  <a:tcPr marL="0" marR="0" marT="5715" marB="0">
                    <a:lnR w="6350" algn="ctr">
                      <a:solidFill>
                        <a:srgbClr val="C8C8C8"/>
                      </a:solidFill>
                    </a:lnR>
                    <a:lnT w="6350" algn="ctr">
                      <a:solidFill>
                        <a:srgbClr val="C8C8C8"/>
                      </a:solidFill>
                    </a:lnT>
                    <a:lnB w="6350" algn="ctr">
                      <a:solidFill>
                        <a:srgbClr val="C8C8C8"/>
                      </a:solidFill>
                    </a:lnB>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R w="6350" algn="ctr">
                      <a:solidFill>
                        <a:srgbClr val="C8C8C8"/>
                      </a:solidFill>
                    </a:lnR>
                    <a:lnT w="6350" algn="ctr">
                      <a:solidFill>
                        <a:srgbClr val="C8C8C8"/>
                      </a:solidFill>
                    </a:lnT>
                    <a:lnB w="6350" algn="ctr">
                      <a:solidFill>
                        <a:srgbClr val="C8C8C8"/>
                      </a:solidFill>
                    </a:lnB>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T w="6350" algn="ctr">
                      <a:solidFill>
                        <a:srgbClr val="C8C8C8"/>
                      </a:solidFill>
                    </a:lnT>
                    <a:lnB w="6350" algn="ctr">
                      <a:solidFill>
                        <a:srgbClr val="C8C8C8"/>
                      </a:solidFill>
                    </a:lnB>
                  </a:tcPr>
                </a:tc>
              </a:tr>
              <a:tr h="175514">
                <a:tc>
                  <a:txBody>
                    <a:bodyPr/>
                    <a:p>
                      <a:pPr marL="85090">
                        <a:lnSpc>
                          <a:spcPct val="100000"/>
                        </a:lnSpc>
                        <a:spcBef>
                          <a:spcPts val="45"/>
                        </a:spcBef>
                        <a:defRPr/>
                      </a:pPr>
                      <a:r>
                        <a:rPr lang="fr-FR" sz="900" b="1">
                          <a:latin typeface="Calibri"/>
                          <a:cs typeface="Calibri"/>
                        </a:rPr>
                        <a:t>TM8.4</a:t>
                      </a:r>
                      <a:endParaRPr sz="900" b="1">
                        <a:latin typeface="Calibri"/>
                        <a:cs typeface="Calibri"/>
                      </a:endParaRPr>
                    </a:p>
                  </a:txBody>
                  <a:tcPr marL="0" marR="0" marT="5715" marB="0">
                    <a:lnR w="6350" algn="ctr">
                      <a:solidFill>
                        <a:srgbClr val="C8C8C8"/>
                      </a:solidFill>
                    </a:lnR>
                    <a:lnT w="6350" algn="ctr">
                      <a:solidFill>
                        <a:srgbClr val="C8C8C8"/>
                      </a:solidFill>
                    </a:lnT>
                    <a:lnB w="12700" algn="ctr">
                      <a:solidFill>
                        <a:schemeClr val="bg1">
                          <a:lumMod val="85000"/>
                        </a:schemeClr>
                      </a:solidFill>
                    </a:lnB>
                    <a:solidFill>
                      <a:schemeClr val="bg1">
                        <a:lumMod val="95000"/>
                      </a:schemeClr>
                    </a:solidFill>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R w="6350" algn="ctr">
                      <a:solidFill>
                        <a:srgbClr val="C8C8C8"/>
                      </a:solidFill>
                    </a:lnR>
                    <a:lnT w="6350" algn="ctr">
                      <a:solidFill>
                        <a:srgbClr val="C8C8C8"/>
                      </a:solidFill>
                    </a:lnT>
                    <a:lnB w="12700" algn="ctr">
                      <a:solidFill>
                        <a:schemeClr val="bg1">
                          <a:lumMod val="85000"/>
                        </a:schemeClr>
                      </a:solidFill>
                    </a:lnB>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T w="6350" algn="ctr">
                      <a:solidFill>
                        <a:srgbClr val="C8C8C8"/>
                      </a:solidFill>
                    </a:lnT>
                    <a:lnB w="12700" algn="ctr">
                      <a:solidFill>
                        <a:schemeClr val="bg1">
                          <a:lumMod val="85000"/>
                        </a:schemeClr>
                      </a:solidFill>
                    </a:lnB>
                  </a:tcPr>
                </a:tc>
              </a:tr>
            </a:tbl>
          </a:graphicData>
        </a:graphic>
      </p:graphicFrame>
      <p:sp>
        <p:nvSpPr>
          <p:cNvPr id="12" name="object 18" hidden="0"/>
          <p:cNvSpPr/>
          <p:nvPr isPhoto="0" userDrawn="0"/>
        </p:nvSpPr>
        <p:spPr bwMode="auto">
          <a:xfrm>
            <a:off x="7551420" y="259330"/>
            <a:ext cx="6350" cy="530860"/>
          </a:xfrm>
          <a:custGeom>
            <a:avLst/>
            <a:gdLst/>
            <a:ahLst/>
            <a:cxnLst/>
            <a:rect l="l" t="t" r="r" b="b"/>
            <a:pathLst>
              <a:path w="6350" h="530860" fill="norm" stroke="1" extrusionOk="0">
                <a:moveTo>
                  <a:pt x="6096" y="0"/>
                </a:moveTo>
                <a:lnTo>
                  <a:pt x="0" y="0"/>
                </a:lnTo>
                <a:lnTo>
                  <a:pt x="0" y="6096"/>
                </a:lnTo>
                <a:lnTo>
                  <a:pt x="0" y="15240"/>
                </a:lnTo>
                <a:lnTo>
                  <a:pt x="0" y="530352"/>
                </a:lnTo>
                <a:lnTo>
                  <a:pt x="6096" y="530352"/>
                </a:lnTo>
                <a:lnTo>
                  <a:pt x="6096" y="6096"/>
                </a:lnTo>
                <a:lnTo>
                  <a:pt x="6096" y="0"/>
                </a:lnTo>
                <a:close/>
              </a:path>
            </a:pathLst>
          </a:custGeom>
          <a:solidFill>
            <a:srgbClr val="C8C8C8"/>
          </a:solidFill>
        </p:spPr>
        <p:txBody>
          <a:bodyPr wrap="square" lIns="0" tIns="0" rIns="0" bIns="0" rtlCol="0"/>
          <a:lstStyle/>
          <a:p>
            <a:pPr>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ONLYOFFICE/6.0.2.5</Application>
  <DocSecurity>0</DocSecurity>
  <PresentationFormat>Personnalisé</PresentationFormat>
  <Paragraphs>0</Paragraphs>
  <Slides>2</Slides>
  <Notes>2</Notes>
  <HiddenSlides>0</HiddenSlides>
  <MMClips>2</MMClips>
  <ScaleCrop>0</ScaleCrop>
  <HeadingPairs>
    <vt:vector size="4" baseType="variant">
      <vt:variant>
        <vt:lpstr>Theme</vt:lpstr>
      </vt:variant>
      <vt:variant>
        <vt:i4>1</vt:i4>
      </vt:variant>
      <vt:variant>
        <vt:lpstr>Slide Titles</vt:lpstr>
      </vt:variant>
      <vt:variant>
        <vt:i4>2</vt:i4>
      </vt:variant>
    </vt:vector>
  </HeadingPairs>
  <TitlesOfParts>
    <vt:vector size="3" baseType="lpstr">
      <vt:lpstr>Theme 1</vt:lpstr>
      <vt:lpstr>Slide 1</vt:lpstr>
      <vt:lpstr>Slide 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LE CLOIREC Ophélie</dc:creator>
  <cp:keywords/>
  <dc:description/>
  <dc:identifier/>
  <dc:language/>
  <cp:lastModifiedBy>Olivier ABELLARD</cp:lastModifiedBy>
  <cp:revision>34</cp:revision>
  <dcterms:created xsi:type="dcterms:W3CDTF">2022-12-02T15:44:00Z</dcterms:created>
  <dcterms:modified xsi:type="dcterms:W3CDTF">2023-01-10T15:08:20Z</dcterms:modified>
  <cp:category/>
  <cp:contentStatus/>
  <cp:version/>
</cp:coreProperties>
</file>