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ableStyles.xml" ContentType="application/vnd.openxmlformats-officedocument.presentationml.tableStyles+xml"/>
  <Override PartName="/ppt/slides/slide2.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Lst>
  <p:sldSz cx="7556500" cy="10693400"/>
  <p:notesSz cx="10693400" cy="7556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985526F0-3702-ECEB-2926-21E149D4875E}">
  <a:tblStyle styleId="{985526F0-3702-ECEB-2926-21E149D4875E}"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 Id="rId6" Type="http://schemas.openxmlformats.org/officeDocument/2006/relationships/tableStyles" Target="tableStyles.xml" /><Relationship Id="rId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ctrTitle" hasCustomPrompt="0"/>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subTitle" idx="4" hasCustomPrompt="0"/>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body" idx="1" hasCustomPrompt="0"/>
          </p:nvPr>
        </p:nvSpPr>
        <p:spPr bwMode="auto"/>
        <p:txBody>
          <a:bodyPr lIns="0" tIns="0" rIns="0" bIns="0"/>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wo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sz="half" idx="2" hasCustomPrompt="0"/>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sz="half" idx="3" hasCustomPrompt="0"/>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7" name="Holder 5"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9" name="Holder 7"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5"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4"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a:xfrm>
            <a:off x="378142" y="427736"/>
            <a:ext cx="6806565" cy="171094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body" idx="1" hasCustomPrompt="0"/>
          </p:nvPr>
        </p:nvSpPr>
        <p:spPr bwMode="auto">
          <a:xfrm>
            <a:off x="378142" y="2459482"/>
            <a:ext cx="6806565"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recyclermonbateau.fr/" TargetMode="External"/><Relationship Id="rId3" Type="http://schemas.openxmlformats.org/officeDocument/2006/relationships/hyperlink" Target="https://inpn.mnhn.fr/docs/sensibilite/SPN-2017-4-La_Riviere_et_al_2017_Eval_sensibilite_AtlMMN_Pressions_physiques.pdf" TargetMode="External"/><Relationship Id="rId4" Type="http://schemas.openxmlformats.org/officeDocument/2006/relationships/hyperlink" Target="https://www.marlin.ac.uk/sensitivity/sensitivity_rationale"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4" name="object 2" hidden="0"/>
          <p:cNvGrpSpPr/>
          <p:nvPr isPhoto="0" userDrawn="0"/>
        </p:nvGrpSpPr>
        <p:grpSpPr bwMode="auto">
          <a:xfrm>
            <a:off x="158242" y="0"/>
            <a:ext cx="7409180" cy="959485"/>
            <a:chOff x="158242" y="0"/>
            <a:chExt cx="7409180" cy="959485"/>
          </a:xfrm>
        </p:grpSpPr>
        <p:sp>
          <p:nvSpPr>
            <p:cNvPr id="5" name="object 3" hidden="0"/>
            <p:cNvSpPr/>
            <p:nvPr isPhoto="0" userDrawn="0"/>
          </p:nvSpPr>
          <p:spPr bwMode="auto">
            <a:xfrm>
              <a:off x="164592" y="4570"/>
              <a:ext cx="7396480" cy="946785"/>
            </a:xfrm>
            <a:custGeom>
              <a:avLst/>
              <a:gdLst/>
              <a:ahLst/>
              <a:cxnLst/>
              <a:rect l="l" t="t" r="r" b="b"/>
              <a:pathLst>
                <a:path w="7396480" h="946785" fill="norm" stroke="1" extrusionOk="0">
                  <a:moveTo>
                    <a:pt x="7395972" y="0"/>
                  </a:moveTo>
                  <a:lnTo>
                    <a:pt x="0" y="0"/>
                  </a:lnTo>
                  <a:lnTo>
                    <a:pt x="74764" y="58144"/>
                  </a:lnTo>
                  <a:lnTo>
                    <a:pt x="186195" y="143509"/>
                  </a:lnTo>
                  <a:lnTo>
                    <a:pt x="246906" y="188821"/>
                  </a:lnTo>
                  <a:lnTo>
                    <a:pt x="310925" y="235455"/>
                  </a:lnTo>
                  <a:lnTo>
                    <a:pt x="344168" y="259165"/>
                  </a:lnTo>
                  <a:lnTo>
                    <a:pt x="378233" y="283085"/>
                  </a:lnTo>
                  <a:lnTo>
                    <a:pt x="413115" y="307173"/>
                  </a:lnTo>
                  <a:lnTo>
                    <a:pt x="448814" y="331388"/>
                  </a:lnTo>
                  <a:lnTo>
                    <a:pt x="485327" y="355691"/>
                  </a:lnTo>
                  <a:lnTo>
                    <a:pt x="522652" y="380040"/>
                  </a:lnTo>
                  <a:lnTo>
                    <a:pt x="560786" y="404395"/>
                  </a:lnTo>
                  <a:lnTo>
                    <a:pt x="599728" y="428716"/>
                  </a:lnTo>
                  <a:lnTo>
                    <a:pt x="639475" y="452963"/>
                  </a:lnTo>
                  <a:lnTo>
                    <a:pt x="680026" y="477093"/>
                  </a:lnTo>
                  <a:lnTo>
                    <a:pt x="721377" y="501068"/>
                  </a:lnTo>
                  <a:lnTo>
                    <a:pt x="763528" y="524847"/>
                  </a:lnTo>
                  <a:lnTo>
                    <a:pt x="806476" y="548388"/>
                  </a:lnTo>
                  <a:lnTo>
                    <a:pt x="850218" y="571652"/>
                  </a:lnTo>
                  <a:lnTo>
                    <a:pt x="894753" y="594598"/>
                  </a:lnTo>
                  <a:lnTo>
                    <a:pt x="940078" y="617186"/>
                  </a:lnTo>
                  <a:lnTo>
                    <a:pt x="986192" y="639375"/>
                  </a:lnTo>
                  <a:lnTo>
                    <a:pt x="1033091" y="661124"/>
                  </a:lnTo>
                  <a:lnTo>
                    <a:pt x="1080775" y="682393"/>
                  </a:lnTo>
                  <a:lnTo>
                    <a:pt x="1129241" y="703141"/>
                  </a:lnTo>
                  <a:lnTo>
                    <a:pt x="1178487" y="723329"/>
                  </a:lnTo>
                  <a:lnTo>
                    <a:pt x="1228510" y="742915"/>
                  </a:lnTo>
                  <a:lnTo>
                    <a:pt x="1279308" y="761858"/>
                  </a:lnTo>
                  <a:lnTo>
                    <a:pt x="1330880" y="780120"/>
                  </a:lnTo>
                  <a:lnTo>
                    <a:pt x="1383223" y="797658"/>
                  </a:lnTo>
                  <a:lnTo>
                    <a:pt x="1436335" y="814432"/>
                  </a:lnTo>
                  <a:lnTo>
                    <a:pt x="1490214" y="830402"/>
                  </a:lnTo>
                  <a:lnTo>
                    <a:pt x="1544858" y="845528"/>
                  </a:lnTo>
                  <a:lnTo>
                    <a:pt x="1600264" y="859768"/>
                  </a:lnTo>
                  <a:lnTo>
                    <a:pt x="1656431" y="873083"/>
                  </a:lnTo>
                  <a:lnTo>
                    <a:pt x="1713357" y="885432"/>
                  </a:lnTo>
                  <a:lnTo>
                    <a:pt x="1771038" y="896773"/>
                  </a:lnTo>
                  <a:lnTo>
                    <a:pt x="1829474" y="907068"/>
                  </a:lnTo>
                  <a:lnTo>
                    <a:pt x="1888661" y="916275"/>
                  </a:lnTo>
                  <a:lnTo>
                    <a:pt x="1948598" y="924353"/>
                  </a:lnTo>
                  <a:lnTo>
                    <a:pt x="2009283" y="931263"/>
                  </a:lnTo>
                  <a:lnTo>
                    <a:pt x="2070714" y="936963"/>
                  </a:lnTo>
                  <a:lnTo>
                    <a:pt x="2132887" y="941414"/>
                  </a:lnTo>
                  <a:lnTo>
                    <a:pt x="2195802" y="944574"/>
                  </a:lnTo>
                  <a:lnTo>
                    <a:pt x="2259457" y="946403"/>
                  </a:lnTo>
                  <a:lnTo>
                    <a:pt x="7395972" y="946403"/>
                  </a:lnTo>
                  <a:lnTo>
                    <a:pt x="7395972" y="0"/>
                  </a:lnTo>
                  <a:close/>
                </a:path>
              </a:pathLst>
            </a:custGeom>
            <a:solidFill>
              <a:srgbClr val="018775"/>
            </a:solidFill>
          </p:spPr>
          <p:txBody>
            <a:bodyPr wrap="square" lIns="0" tIns="0" rIns="0" bIns="0" rtlCol="0"/>
            <a:lstStyle/>
            <a:p>
              <a:pPr>
                <a:defRPr/>
              </a:pPr>
              <a:endParaRPr/>
            </a:p>
          </p:txBody>
        </p:sp>
        <p:sp>
          <p:nvSpPr>
            <p:cNvPr id="6" name="object 4" hidden="0"/>
            <p:cNvSpPr/>
            <p:nvPr isPhoto="0" userDrawn="0"/>
          </p:nvSpPr>
          <p:spPr bwMode="auto">
            <a:xfrm>
              <a:off x="164592" y="4570"/>
              <a:ext cx="7396480" cy="946785"/>
            </a:xfrm>
            <a:custGeom>
              <a:avLst/>
              <a:gdLst/>
              <a:ahLst/>
              <a:cxnLst/>
              <a:rect l="l" t="t" r="r" b="b"/>
              <a:pathLst>
                <a:path w="7396480" h="946785" fill="norm" stroke="1" extrusionOk="0">
                  <a:moveTo>
                    <a:pt x="7395972" y="946403"/>
                  </a:moveTo>
                  <a:lnTo>
                    <a:pt x="2259457" y="946403"/>
                  </a:lnTo>
                  <a:lnTo>
                    <a:pt x="2195802" y="944574"/>
                  </a:lnTo>
                  <a:lnTo>
                    <a:pt x="2132887" y="941414"/>
                  </a:lnTo>
                  <a:lnTo>
                    <a:pt x="2070714" y="936963"/>
                  </a:lnTo>
                  <a:lnTo>
                    <a:pt x="2009283" y="931263"/>
                  </a:lnTo>
                  <a:lnTo>
                    <a:pt x="1948598" y="924353"/>
                  </a:lnTo>
                  <a:lnTo>
                    <a:pt x="1888661" y="916275"/>
                  </a:lnTo>
                  <a:lnTo>
                    <a:pt x="1829474" y="907068"/>
                  </a:lnTo>
                  <a:lnTo>
                    <a:pt x="1771038" y="896773"/>
                  </a:lnTo>
                  <a:lnTo>
                    <a:pt x="1713357" y="885432"/>
                  </a:lnTo>
                  <a:lnTo>
                    <a:pt x="1656431" y="873083"/>
                  </a:lnTo>
                  <a:lnTo>
                    <a:pt x="1600264" y="859768"/>
                  </a:lnTo>
                  <a:lnTo>
                    <a:pt x="1544858" y="845528"/>
                  </a:lnTo>
                  <a:lnTo>
                    <a:pt x="1490214" y="830402"/>
                  </a:lnTo>
                  <a:lnTo>
                    <a:pt x="1436335" y="814432"/>
                  </a:lnTo>
                  <a:lnTo>
                    <a:pt x="1383223" y="797658"/>
                  </a:lnTo>
                  <a:lnTo>
                    <a:pt x="1330880" y="780120"/>
                  </a:lnTo>
                  <a:lnTo>
                    <a:pt x="1279308" y="761858"/>
                  </a:lnTo>
                  <a:lnTo>
                    <a:pt x="1228510" y="742915"/>
                  </a:lnTo>
                  <a:lnTo>
                    <a:pt x="1178487" y="723329"/>
                  </a:lnTo>
                  <a:lnTo>
                    <a:pt x="1129241" y="703141"/>
                  </a:lnTo>
                  <a:lnTo>
                    <a:pt x="1080775" y="682393"/>
                  </a:lnTo>
                  <a:lnTo>
                    <a:pt x="1033091" y="661124"/>
                  </a:lnTo>
                  <a:lnTo>
                    <a:pt x="986192" y="639375"/>
                  </a:lnTo>
                  <a:lnTo>
                    <a:pt x="940078" y="617186"/>
                  </a:lnTo>
                  <a:lnTo>
                    <a:pt x="894753" y="594598"/>
                  </a:lnTo>
                  <a:lnTo>
                    <a:pt x="850218" y="571652"/>
                  </a:lnTo>
                  <a:lnTo>
                    <a:pt x="806476" y="548388"/>
                  </a:lnTo>
                  <a:lnTo>
                    <a:pt x="763528" y="524847"/>
                  </a:lnTo>
                  <a:lnTo>
                    <a:pt x="721377" y="501068"/>
                  </a:lnTo>
                  <a:lnTo>
                    <a:pt x="680026" y="477093"/>
                  </a:lnTo>
                  <a:lnTo>
                    <a:pt x="639475" y="452963"/>
                  </a:lnTo>
                  <a:lnTo>
                    <a:pt x="599728" y="428716"/>
                  </a:lnTo>
                  <a:lnTo>
                    <a:pt x="560786" y="404395"/>
                  </a:lnTo>
                  <a:lnTo>
                    <a:pt x="522652" y="380040"/>
                  </a:lnTo>
                  <a:lnTo>
                    <a:pt x="485327" y="355691"/>
                  </a:lnTo>
                  <a:lnTo>
                    <a:pt x="448814" y="331388"/>
                  </a:lnTo>
                  <a:lnTo>
                    <a:pt x="413115" y="307173"/>
                  </a:lnTo>
                  <a:lnTo>
                    <a:pt x="378233" y="283085"/>
                  </a:lnTo>
                  <a:lnTo>
                    <a:pt x="344168" y="259165"/>
                  </a:lnTo>
                  <a:lnTo>
                    <a:pt x="310925" y="235455"/>
                  </a:lnTo>
                  <a:lnTo>
                    <a:pt x="278503" y="211993"/>
                  </a:lnTo>
                  <a:lnTo>
                    <a:pt x="246906" y="188821"/>
                  </a:lnTo>
                  <a:lnTo>
                    <a:pt x="216136" y="165980"/>
                  </a:lnTo>
                  <a:lnTo>
                    <a:pt x="157086" y="121450"/>
                  </a:lnTo>
                  <a:lnTo>
                    <a:pt x="101368" y="78727"/>
                  </a:lnTo>
                  <a:lnTo>
                    <a:pt x="49000" y="38135"/>
                  </a:lnTo>
                  <a:lnTo>
                    <a:pt x="0" y="0"/>
                  </a:lnTo>
                  <a:lnTo>
                    <a:pt x="7395972" y="0"/>
                  </a:lnTo>
                </a:path>
              </a:pathLst>
            </a:custGeom>
            <a:grpFill/>
            <a:ln w="12192">
              <a:solidFill>
                <a:srgbClr val="525252"/>
              </a:solidFill>
            </a:ln>
          </p:spPr>
          <p:txBody>
            <a:bodyPr wrap="square" lIns="0" tIns="0" rIns="0" bIns="0" rtlCol="0"/>
            <a:lstStyle/>
            <a:p>
              <a:pPr>
                <a:defRPr/>
              </a:pPr>
              <a:endParaRPr/>
            </a:p>
          </p:txBody>
        </p:sp>
      </p:grpSp>
      <p:sp>
        <p:nvSpPr>
          <p:cNvPr id="7" name="object 5" hidden="0"/>
          <p:cNvSpPr>
            <a:spLocks noAdjustHandles="0" noChangeArrowheads="0"/>
          </p:cNvSpPr>
          <p:nvPr isPhoto="0" userDrawn="0"/>
        </p:nvSpPr>
        <p:spPr bwMode="auto">
          <a:xfrm>
            <a:off x="1481071" y="129030"/>
            <a:ext cx="4926089" cy="226095"/>
          </a:xfrm>
          <a:prstGeom prst="rect">
            <a:avLst/>
          </a:prstGeom>
        </p:spPr>
        <p:txBody>
          <a:bodyPr vert="horz" wrap="square" lIns="0" tIns="12700" rIns="0" bIns="0" rtlCol="0">
            <a:spAutoFit/>
          </a:bodyPr>
          <a:lstStyle/>
          <a:p>
            <a:pPr marL="12700">
              <a:lnSpc>
                <a:spcPct val="100000"/>
              </a:lnSpc>
              <a:spcBef>
                <a:spcPts val="100"/>
              </a:spcBef>
              <a:defRPr/>
            </a:pPr>
            <a:r>
              <a:rPr sz="1400" b="1" spc="-5">
                <a:solidFill>
                  <a:srgbClr val="FFFFFF"/>
                </a:solidFill>
                <a:latin typeface="Calibri"/>
                <a:cs typeface="Calibri"/>
              </a:rPr>
              <a:t>TM</a:t>
            </a:r>
            <a:r>
              <a:rPr sz="1400" b="1" spc="-35">
                <a:solidFill>
                  <a:srgbClr val="FFFFFF"/>
                </a:solidFill>
                <a:latin typeface="Calibri"/>
                <a:cs typeface="Calibri"/>
              </a:rPr>
              <a:t>7 </a:t>
            </a:r>
            <a:r>
              <a:rPr sz="1400" b="1">
                <a:solidFill>
                  <a:srgbClr val="FFFFFF"/>
                </a:solidFill>
                <a:latin typeface="Calibri"/>
                <a:cs typeface="Calibri"/>
              </a:rPr>
              <a:t>–</a:t>
            </a:r>
            <a:r>
              <a:rPr sz="1400" b="1" spc="-30">
                <a:solidFill>
                  <a:srgbClr val="FFFFFF"/>
                </a:solidFill>
                <a:latin typeface="Calibri"/>
                <a:cs typeface="Calibri"/>
              </a:rPr>
              <a:t> </a:t>
            </a:r>
            <a:r>
              <a:rPr lang="fr-FR" sz="1400" b="1" spc="-30">
                <a:solidFill>
                  <a:srgbClr val="FFFFFF"/>
                </a:solidFill>
                <a:latin typeface="Calibri"/>
                <a:cs typeface="Calibri"/>
              </a:rPr>
              <a:t>RETRAIT DES EPAVES</a:t>
            </a:r>
            <a:endParaRPr sz="1400">
              <a:latin typeface="Calibri"/>
              <a:cs typeface="Calibri"/>
            </a:endParaRPr>
          </a:p>
        </p:txBody>
      </p:sp>
      <p:graphicFrame>
        <p:nvGraphicFramePr>
          <p:cNvPr id="8" name="object 6" hidden="0"/>
          <p:cNvGraphicFramePr>
            <a:graphicFrameLocks xmlns:a="http://schemas.openxmlformats.org/drawingml/2006/main" noGrp="1"/>
          </p:cNvGraphicFramePr>
          <p:nvPr isPhoto="0" userDrawn="0"/>
        </p:nvGraphicFramePr>
        <p:xfrm>
          <a:off x="0" y="1103375"/>
          <a:ext cx="7538717" cy="966725"/>
        </p:xfrm>
        <a:graphic>
          <a:graphicData uri="http://schemas.openxmlformats.org/drawingml/2006/table">
            <a:tbl>
              <a:tblPr firstRow="1" firstCol="0" lastRow="0" lastCol="0" bandRow="1" bandCol="0">
                <a:tableStyleId>{985526F0-3702-ECEB-2926-21E149D4875E}</a:tableStyleId>
              </a:tblPr>
              <a:tblGrid>
                <a:gridCol w="1797050"/>
                <a:gridCol w="2133600"/>
                <a:gridCol w="3608068"/>
              </a:tblGrid>
              <a:tr h="353779">
                <a:tc>
                  <a:txBody>
                    <a:bodyPr/>
                    <a:p>
                      <a:pPr marL="62230" marR="259715">
                        <a:lnSpc>
                          <a:spcPct val="101699"/>
                        </a:lnSpc>
                        <a:spcBef>
                          <a:spcPts val="40"/>
                        </a:spcBef>
                        <a:defRPr/>
                      </a:pPr>
                      <a:r>
                        <a:rPr sz="900" b="1" spc="-5">
                          <a:latin typeface="Calibri"/>
                          <a:cs typeface="Calibri"/>
                        </a:rPr>
                        <a:t>Habitats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a:t>
                      </a:r>
                      <a:r>
                        <a:rPr sz="900" b="1" spc="-5">
                          <a:latin typeface="Calibri"/>
                          <a:cs typeface="Calibri"/>
                        </a:rPr>
                        <a:t> </a:t>
                      </a:r>
                      <a:r>
                        <a:rPr sz="900" b="1" spc="-5">
                          <a:latin typeface="Calibri"/>
                          <a:cs typeface="Calibri"/>
                        </a:rPr>
                        <a:t>concernés</a:t>
                      </a:r>
                      <a:endParaRPr sz="900">
                        <a:latin typeface="Calibri"/>
                        <a:cs typeface="Calibri"/>
                      </a:endParaRPr>
                    </a:p>
                  </a:txBody>
                  <a:tcPr marL="0" marR="0" marT="5080"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gridSpan="2">
                  <a:txBody>
                    <a:bodyPr/>
                    <a:p>
                      <a:pPr marL="63500">
                        <a:lnSpc>
                          <a:spcPct val="100000"/>
                        </a:lnSpc>
                        <a:spcBef>
                          <a:spcPts val="60"/>
                        </a:spcBef>
                        <a:defRPr/>
                      </a:pPr>
                      <a:r>
                        <a:rPr lang="fr-FR" sz="900" b="0" spc="-5">
                          <a:latin typeface="Calibri"/>
                          <a:cs typeface="Calibri"/>
                        </a:rPr>
                        <a:t>Tous les habitats</a:t>
                      </a:r>
                      <a:endParaRPr sz="900" b="0">
                        <a:latin typeface="Calibri"/>
                        <a:cs typeface="Calibri"/>
                      </a:endParaRPr>
                    </a:p>
                  </a:txBody>
                  <a:tcPr marL="0" marR="0" marT="762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c hMerge="1">
                  <a:txBody>
                    <a:bodyPr/>
                    <a:p>
                      <a:endParaRPr/>
                    </a:p>
                  </a:txBody>
                </a:tc>
              </a:tr>
              <a:tr h="377430">
                <a:tc>
                  <a:txBody>
                    <a:bodyPr/>
                    <a:p>
                      <a:pPr marL="62230" marR="287020">
                        <a:lnSpc>
                          <a:spcPct val="101699"/>
                        </a:lnSpc>
                        <a:spcBef>
                          <a:spcPts val="25"/>
                        </a:spcBef>
                        <a:defRPr/>
                      </a:pPr>
                      <a:r>
                        <a:rPr sz="900" b="1" spc="-5">
                          <a:latin typeface="Calibri"/>
                          <a:cs typeface="Calibri"/>
                        </a:rPr>
                        <a:t>Espèces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a:t>
                      </a:r>
                      <a:r>
                        <a:rPr sz="900" b="1" spc="-5">
                          <a:latin typeface="Calibri"/>
                          <a:cs typeface="Calibri"/>
                        </a:rPr>
                        <a:t> </a:t>
                      </a:r>
                      <a:r>
                        <a:rPr sz="900" b="1" spc="-5">
                          <a:latin typeface="Calibri"/>
                          <a:cs typeface="Calibri"/>
                        </a:rPr>
                        <a:t>concernées</a:t>
                      </a:r>
                      <a:endParaRPr sz="900">
                        <a:latin typeface="Calibri"/>
                        <a:cs typeface="Calibri"/>
                      </a:endParaRPr>
                    </a:p>
                  </a:txBody>
                  <a:tcPr marL="0" marR="0" marT="3175" marB="0">
                    <a:lnL w="3175" algn="ctr">
                      <a:solidFill>
                        <a:srgbClr val="7A7A7A"/>
                      </a:solidFill>
                    </a:lnL>
                    <a:lnR w="6350" algn="ctr">
                      <a:solidFill>
                        <a:srgbClr val="7A7A7A"/>
                      </a:solidFill>
                    </a:lnR>
                    <a:lnT w="6350" algn="ctr">
                      <a:solidFill>
                        <a:srgbClr val="7A7A7A"/>
                      </a:solidFill>
                    </a:lnT>
                    <a:lnB w="6350" algn="ctr">
                      <a:solidFill>
                        <a:srgbClr val="7A7A7A"/>
                      </a:solidFill>
                    </a:lnB>
                  </a:tcPr>
                </a:tc>
                <a:tc>
                  <a:txBody>
                    <a:bodyPr/>
                    <a:p>
                      <a:pPr marL="63500">
                        <a:lnSpc>
                          <a:spcPct val="100000"/>
                        </a:lnSpc>
                        <a:spcBef>
                          <a:spcPts val="45"/>
                        </a:spcBef>
                        <a:defRPr/>
                      </a:pPr>
                      <a:r>
                        <a:rPr lang="fr-FR" sz="900" b="0" spc="-5">
                          <a:latin typeface="Calibri"/>
                          <a:cs typeface="Calibri"/>
                        </a:rPr>
                        <a:t>Toutes</a:t>
                      </a:r>
                      <a:r>
                        <a:rPr lang="fr-FR" sz="900" b="0" spc="-5">
                          <a:latin typeface="Calibri"/>
                          <a:cs typeface="Calibri"/>
                        </a:rPr>
                        <a:t> les espèces</a:t>
                      </a:r>
                      <a:endParaRPr sz="900" b="0">
                        <a:latin typeface="Calibri"/>
                        <a:cs typeface="Calibri"/>
                      </a:endParaRPr>
                    </a:p>
                  </a:txBody>
                  <a:tcPr marL="0" marR="0" marT="5715" marB="0">
                    <a:lnL w="6350" algn="ctr">
                      <a:solidFill>
                        <a:srgbClr val="7A7A7A"/>
                      </a:solidFill>
                    </a:lnL>
                    <a:lnT w="6350" algn="ctr">
                      <a:solidFill>
                        <a:srgbClr val="7A7A7A"/>
                      </a:solidFill>
                    </a:lnT>
                    <a:lnB w="6350" algn="ctr">
                      <a:solidFill>
                        <a:srgbClr val="7A7A7A"/>
                      </a:solidFill>
                    </a:lnB>
                  </a:tcPr>
                </a:tc>
                <a:tc>
                  <a:txBody>
                    <a:bodyPr/>
                    <a:p>
                      <a:pPr marL="1020444">
                        <a:lnSpc>
                          <a:spcPct val="100000"/>
                        </a:lnSpc>
                        <a:spcBef>
                          <a:spcPts val="45"/>
                        </a:spcBef>
                        <a:defRPr/>
                      </a:pPr>
                      <a:endParaRPr sz="900">
                        <a:latin typeface="Calibri"/>
                        <a:cs typeface="Calibri"/>
                      </a:endParaRPr>
                    </a:p>
                  </a:txBody>
                  <a:tcPr marL="0" marR="0" marT="5715" marB="0">
                    <a:lnR w="6350" algn="ctr">
                      <a:solidFill>
                        <a:srgbClr val="7A7A7A"/>
                      </a:solidFill>
                    </a:lnR>
                    <a:lnT w="6350" algn="ctr">
                      <a:solidFill>
                        <a:srgbClr val="7A7A7A"/>
                      </a:solidFill>
                    </a:lnT>
                    <a:lnB w="6350" algn="ctr">
                      <a:solidFill>
                        <a:srgbClr val="7A7A7A"/>
                      </a:solidFill>
                    </a:lnB>
                  </a:tcPr>
                </a:tc>
              </a:tr>
              <a:tr h="235516">
                <a:tc>
                  <a:txBody>
                    <a:bodyPr/>
                    <a:p>
                      <a:pPr marL="62230">
                        <a:lnSpc>
                          <a:spcPct val="100000"/>
                        </a:lnSpc>
                        <a:spcBef>
                          <a:spcPts val="45"/>
                        </a:spcBef>
                        <a:defRPr/>
                      </a:pPr>
                      <a:r>
                        <a:rPr sz="900" b="1" spc="-5">
                          <a:latin typeface="Calibri"/>
                          <a:cs typeface="Calibri"/>
                        </a:rPr>
                        <a:t>Secteur</a:t>
                      </a:r>
                      <a:r>
                        <a:rPr sz="900" b="1" spc="-25">
                          <a:latin typeface="Calibri"/>
                          <a:cs typeface="Calibri"/>
                        </a:rPr>
                        <a:t> </a:t>
                      </a:r>
                      <a:r>
                        <a:rPr sz="900" b="1" spc="-5">
                          <a:latin typeface="Calibri"/>
                          <a:cs typeface="Calibri"/>
                        </a:rPr>
                        <a:t>concerné</a:t>
                      </a:r>
                      <a:endParaRPr sz="900">
                        <a:latin typeface="Calibri"/>
                        <a:cs typeface="Calibri"/>
                      </a:endParaRPr>
                    </a:p>
                  </a:txBody>
                  <a:tcPr marL="0" marR="0" marT="5715"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gridSpan="2">
                  <a:txBody>
                    <a:bodyPr/>
                    <a:p>
                      <a:pPr marL="63500">
                        <a:lnSpc>
                          <a:spcPct val="100000"/>
                        </a:lnSpc>
                        <a:spcBef>
                          <a:spcPts val="45"/>
                        </a:spcBef>
                        <a:defRPr/>
                      </a:pPr>
                      <a:r>
                        <a:rPr lang="fr-FR" sz="900" b="0" spc="-5">
                          <a:latin typeface="+mn-lt"/>
                          <a:cs typeface="Calibri"/>
                        </a:rPr>
                        <a:t>Ensemble</a:t>
                      </a:r>
                      <a:r>
                        <a:rPr lang="fr-FR" sz="900" b="0" spc="-5">
                          <a:latin typeface="+mn-lt"/>
                          <a:cs typeface="Calibri"/>
                        </a:rPr>
                        <a:t> du site Natura 2000</a:t>
                      </a:r>
                      <a:endParaRPr lang="fr-FR" sz="900" b="0">
                        <a:latin typeface="+mn-lt"/>
                        <a:cs typeface="Calibri"/>
                      </a:endParaRPr>
                    </a:p>
                  </a:txBody>
                  <a:tcPr marL="0" marR="0" marT="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c hMerge="1">
                  <a:txBody>
                    <a:bodyPr/>
                    <a:p>
                      <a:endParaRPr/>
                    </a:p>
                  </a:txBody>
                </a:tc>
              </a:tr>
            </a:tbl>
          </a:graphicData>
        </a:graphic>
      </p:graphicFrame>
      <p:graphicFrame>
        <p:nvGraphicFramePr>
          <p:cNvPr id="9" name="object 7" hidden="0"/>
          <p:cNvGraphicFramePr>
            <a:graphicFrameLocks xmlns:a="http://schemas.openxmlformats.org/drawingml/2006/main" noGrp="1"/>
          </p:cNvGraphicFramePr>
          <p:nvPr isPhoto="0" userDrawn="0"/>
        </p:nvGraphicFramePr>
        <p:xfrm>
          <a:off x="0" y="2146300"/>
          <a:ext cx="7554595" cy="1534286"/>
        </p:xfrm>
        <a:graphic>
          <a:graphicData uri="http://schemas.openxmlformats.org/drawingml/2006/table">
            <a:tbl>
              <a:tblPr firstRow="1" firstCol="0" lastRow="0" lastCol="0" bandRow="1" bandCol="0">
                <a:tableStyleId>{985526F0-3702-ECEB-2926-21E149D4875E}</a:tableStyleId>
              </a:tblPr>
              <a:tblGrid>
                <a:gridCol w="1835150"/>
                <a:gridCol w="5719445"/>
              </a:tblGrid>
              <a:tr h="218694">
                <a:tc>
                  <a:txBody>
                    <a:bodyPr/>
                    <a:p>
                      <a:pPr>
                        <a:lnSpc>
                          <a:spcPct val="100000"/>
                        </a:lnSpc>
                        <a:defRPr/>
                      </a:pPr>
                      <a:endParaRPr sz="1000">
                        <a:latin typeface="Times New Roman"/>
                        <a:cs typeface="Times New Roman"/>
                      </a:endParaRPr>
                    </a:p>
                  </a:txBody>
                  <a:tcPr marL="0" marR="0" marT="0" marB="0">
                    <a:solidFill>
                      <a:srgbClr val="01B199"/>
                    </a:solidFill>
                  </a:tcPr>
                </a:tc>
                <a:tc>
                  <a:txBody>
                    <a:bodyPr/>
                    <a:p>
                      <a:pPr marL="68580">
                        <a:lnSpc>
                          <a:spcPts val="1420"/>
                        </a:lnSpc>
                        <a:defRPr/>
                      </a:pPr>
                      <a:r>
                        <a:rPr sz="1200" b="1" spc="-5">
                          <a:solidFill>
                            <a:srgbClr val="FFFFFF"/>
                          </a:solidFill>
                          <a:latin typeface="Calibri"/>
                          <a:cs typeface="Calibri"/>
                        </a:rPr>
                        <a:t>Lien</a:t>
                      </a:r>
                      <a:r>
                        <a:rPr sz="1200" b="1" spc="5">
                          <a:solidFill>
                            <a:srgbClr val="FFFFFF"/>
                          </a:solidFill>
                          <a:latin typeface="Calibri"/>
                          <a:cs typeface="Calibri"/>
                        </a:rPr>
                        <a:t> </a:t>
                      </a:r>
                      <a:r>
                        <a:rPr sz="1200" b="1" spc="-5">
                          <a:solidFill>
                            <a:srgbClr val="FFFFFF"/>
                          </a:solidFill>
                          <a:latin typeface="Calibri"/>
                          <a:cs typeface="Calibri"/>
                        </a:rPr>
                        <a:t>avec</a:t>
                      </a:r>
                      <a:r>
                        <a:rPr sz="1200" b="1">
                          <a:solidFill>
                            <a:srgbClr val="FFFFFF"/>
                          </a:solidFill>
                          <a:latin typeface="Calibri"/>
                          <a:cs typeface="Calibri"/>
                        </a:rPr>
                        <a:t> </a:t>
                      </a:r>
                      <a:r>
                        <a:rPr sz="1200" b="1" spc="-5">
                          <a:solidFill>
                            <a:srgbClr val="FFFFFF"/>
                          </a:solidFill>
                          <a:latin typeface="Calibri"/>
                          <a:cs typeface="Calibri"/>
                        </a:rPr>
                        <a:t>les</a:t>
                      </a:r>
                      <a:r>
                        <a:rPr sz="1200" b="1" spc="5">
                          <a:solidFill>
                            <a:srgbClr val="FFFFFF"/>
                          </a:solidFill>
                          <a:latin typeface="Calibri"/>
                          <a:cs typeface="Calibri"/>
                        </a:rPr>
                        <a:t> </a:t>
                      </a:r>
                      <a:r>
                        <a:rPr sz="1200" b="1" spc="-5">
                          <a:solidFill>
                            <a:srgbClr val="FFFFFF"/>
                          </a:solidFill>
                          <a:latin typeface="Calibri"/>
                          <a:cs typeface="Calibri"/>
                        </a:rPr>
                        <a:t>objectifs</a:t>
                      </a:r>
                      <a:r>
                        <a:rPr sz="1200" b="1">
                          <a:solidFill>
                            <a:srgbClr val="FFFFFF"/>
                          </a:solidFill>
                          <a:latin typeface="Calibri"/>
                          <a:cs typeface="Calibri"/>
                        </a:rPr>
                        <a:t> </a:t>
                      </a:r>
                      <a:r>
                        <a:rPr sz="1200" b="1" spc="-5">
                          <a:solidFill>
                            <a:srgbClr val="FFFFFF"/>
                          </a:solidFill>
                          <a:latin typeface="Calibri"/>
                          <a:cs typeface="Calibri"/>
                        </a:rPr>
                        <a:t>opérationnels</a:t>
                      </a:r>
                      <a:r>
                        <a:rPr sz="1200" b="1" spc="5">
                          <a:solidFill>
                            <a:srgbClr val="FFFFFF"/>
                          </a:solidFill>
                          <a:latin typeface="Calibri"/>
                          <a:cs typeface="Calibri"/>
                        </a:rPr>
                        <a:t> </a:t>
                      </a:r>
                      <a:r>
                        <a:rPr sz="1200" b="1" spc="-5">
                          <a:solidFill>
                            <a:srgbClr val="FFFFFF"/>
                          </a:solidFill>
                          <a:latin typeface="Calibri"/>
                          <a:cs typeface="Calibri"/>
                        </a:rPr>
                        <a:t>et les</a:t>
                      </a:r>
                      <a:r>
                        <a:rPr sz="1200" b="1" spc="15">
                          <a:solidFill>
                            <a:srgbClr val="FFFFFF"/>
                          </a:solidFill>
                          <a:latin typeface="Calibri"/>
                          <a:cs typeface="Calibri"/>
                        </a:rPr>
                        <a:t> </a:t>
                      </a:r>
                      <a:r>
                        <a:rPr sz="1200" b="1" spc="-5">
                          <a:solidFill>
                            <a:srgbClr val="FFFFFF"/>
                          </a:solidFill>
                          <a:latin typeface="Calibri"/>
                          <a:cs typeface="Calibri"/>
                        </a:rPr>
                        <a:t>autres</a:t>
                      </a:r>
                      <a:r>
                        <a:rPr sz="1200" b="1" spc="10">
                          <a:solidFill>
                            <a:srgbClr val="FFFFFF"/>
                          </a:solidFill>
                          <a:latin typeface="Calibri"/>
                          <a:cs typeface="Calibri"/>
                        </a:rPr>
                        <a:t> </a:t>
                      </a:r>
                      <a:r>
                        <a:rPr sz="1200" b="1" spc="-5">
                          <a:solidFill>
                            <a:srgbClr val="FFFFFF"/>
                          </a:solidFill>
                          <a:latin typeface="Calibri"/>
                          <a:cs typeface="Calibri"/>
                        </a:rPr>
                        <a:t>mesures</a:t>
                      </a:r>
                      <a:endParaRPr sz="1200">
                        <a:latin typeface="Calibri"/>
                        <a:cs typeface="Calibri"/>
                      </a:endParaRPr>
                    </a:p>
                  </a:txBody>
                  <a:tcPr marL="0" marR="0" marT="0" marB="0">
                    <a:solidFill>
                      <a:srgbClr val="01B199"/>
                    </a:solidFill>
                  </a:tcPr>
                </a:tc>
              </a:tr>
              <a:tr h="1315592">
                <a:tc>
                  <a:txBody>
                    <a:bodyPr/>
                    <a:p>
                      <a:pPr>
                        <a:lnSpc>
                          <a:spcPct val="100000"/>
                        </a:lnSpc>
                        <a:defRPr/>
                      </a:pPr>
                      <a:endParaRPr sz="1000">
                        <a:latin typeface="Times New Roman"/>
                        <a:cs typeface="Times New Roman"/>
                      </a:endParaRPr>
                    </a:p>
                  </a:txBody>
                  <a:tcPr marL="0" marR="0" marT="0" marB="0"/>
                </a:tc>
                <a:tc>
                  <a:txBody>
                    <a:bodyPr/>
                    <a:p>
                      <a:pPr marL="68580">
                        <a:lnSpc>
                          <a:spcPct val="100000"/>
                        </a:lnSpc>
                        <a:spcBef>
                          <a:spcPts val="20"/>
                        </a:spcBef>
                        <a:defRPr/>
                      </a:pPr>
                      <a:r>
                        <a:rPr sz="1000" b="1" spc="-5">
                          <a:latin typeface="Calibri"/>
                          <a:cs typeface="Calibri"/>
                        </a:rPr>
                        <a:t>Objectifs</a:t>
                      </a:r>
                      <a:r>
                        <a:rPr sz="1000" b="1" spc="-20">
                          <a:latin typeface="Calibri"/>
                          <a:cs typeface="Calibri"/>
                        </a:rPr>
                        <a:t> </a:t>
                      </a:r>
                      <a:r>
                        <a:rPr sz="1000" b="1" spc="-5">
                          <a:latin typeface="Calibri"/>
                          <a:cs typeface="Calibri"/>
                        </a:rPr>
                        <a:t>opérationnels</a:t>
                      </a:r>
                      <a:r>
                        <a:rPr sz="1000" b="1" spc="-1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204"/>
                        </a:spcBef>
                        <a:buFont typeface="Microsoft Sans Serif"/>
                        <a:buChar char="-"/>
                        <a:tabLst>
                          <a:tab pos="129539" algn="l"/>
                        </a:tabLst>
                        <a:defRPr/>
                      </a:pPr>
                      <a:r>
                        <a:rPr lang="fr-FR" sz="900" spc="-5">
                          <a:latin typeface="Calibri"/>
                          <a:cs typeface="Calibri"/>
                        </a:rPr>
                        <a:t>réduire</a:t>
                      </a:r>
                      <a:r>
                        <a:rPr lang="fr-FR" sz="900" spc="-5">
                          <a:latin typeface="Calibri"/>
                          <a:cs typeface="Calibri"/>
                        </a:rPr>
                        <a:t> les apports et la présence de déchets en mer et sur le littoral d’origine terrestre ou maritime</a:t>
                      </a:r>
                      <a:endParaRPr sz="900">
                        <a:latin typeface="Calibri"/>
                        <a:cs typeface="Calibri"/>
                      </a:endParaRPr>
                    </a:p>
                    <a:p>
                      <a:pPr marL="129539" indent="-90170">
                        <a:lnSpc>
                          <a:spcPct val="100000"/>
                        </a:lnSpc>
                        <a:spcBef>
                          <a:spcPts val="40"/>
                        </a:spcBef>
                        <a:buFont typeface="Microsoft Sans Serif"/>
                        <a:buChar char="-"/>
                        <a:tabLst>
                          <a:tab pos="129539" algn="l"/>
                        </a:tabLst>
                        <a:defRPr/>
                      </a:pPr>
                      <a:r>
                        <a:rPr lang="fr-FR" sz="900" spc="-5">
                          <a:latin typeface="Calibri"/>
                          <a:cs typeface="Calibri"/>
                        </a:rPr>
                        <a:t>limiter</a:t>
                      </a:r>
                      <a:r>
                        <a:rPr lang="fr-FR" sz="900" spc="-5">
                          <a:latin typeface="Calibri"/>
                          <a:cs typeface="Calibri"/>
                        </a:rPr>
                        <a:t> l’impact des pollutions sur les habitats et espèces d’intérêt communautaire</a:t>
                      </a:r>
                      <a:endParaRPr sz="900">
                        <a:latin typeface="Calibri"/>
                        <a:cs typeface="Calibri"/>
                      </a:endParaRPr>
                    </a:p>
                    <a:p>
                      <a:pPr>
                        <a:lnSpc>
                          <a:spcPct val="100000"/>
                        </a:lnSpc>
                        <a:spcBef>
                          <a:spcPts val="10"/>
                        </a:spcBef>
                        <a:buFont typeface="Microsoft Sans Serif"/>
                        <a:buChar char="-"/>
                        <a:defRPr/>
                      </a:pPr>
                      <a:endParaRPr sz="1100">
                        <a:latin typeface="Times New Roman"/>
                        <a:cs typeface="Times New Roman"/>
                      </a:endParaRPr>
                    </a:p>
                    <a:p>
                      <a:pPr marL="68580">
                        <a:lnSpc>
                          <a:spcPct val="100000"/>
                        </a:lnSpc>
                        <a:spcBef>
                          <a:spcPts val="5"/>
                        </a:spcBef>
                        <a:defRPr/>
                      </a:pPr>
                      <a:r>
                        <a:rPr sz="1000" b="1" spc="-5">
                          <a:latin typeface="Calibri"/>
                          <a:cs typeface="Calibri"/>
                        </a:rPr>
                        <a:t>Mesures</a:t>
                      </a:r>
                      <a:r>
                        <a:rPr sz="1000" b="1" spc="-2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40"/>
                        </a:spcBef>
                        <a:buFont typeface="Microsoft Sans Serif"/>
                        <a:buChar char="-"/>
                        <a:tabLst>
                          <a:tab pos="129539" algn="l"/>
                        </a:tabLst>
                        <a:defRPr/>
                      </a:pPr>
                      <a:r>
                        <a:rPr lang="fr-FR" sz="900" b="0" i="0" u="none" strike="noStrike" cap="none" spc="-4">
                          <a:solidFill>
                            <a:schemeClr val="tx1"/>
                          </a:solidFill>
                          <a:latin typeface="Calibri"/>
                          <a:ea typeface="Calibri"/>
                          <a:cs typeface="Calibri"/>
                        </a:rPr>
                        <a:t>CS1 - Promotion des enjeux du site Natura 2000 et leur gestion auprès du grand public</a:t>
                      </a:r>
                      <a:endParaRPr lang="fr-FR" sz="900" b="0" i="0" u="none" strike="noStrike" cap="none" spc="-4">
                        <a:solidFill>
                          <a:schemeClr val="tx1"/>
                        </a:solidFill>
                        <a:latin typeface="Calibri"/>
                        <a:ea typeface="Calibri"/>
                        <a:cs typeface="Calibri"/>
                      </a:endParaRPr>
                    </a:p>
                    <a:p>
                      <a:pPr marL="129538" indent="-90169">
                        <a:lnSpc>
                          <a:spcPct val="100000"/>
                        </a:lnSpc>
                        <a:spcBef>
                          <a:spcPts val="39"/>
                        </a:spcBef>
                        <a:buFont typeface="Microsoft Sans Serif"/>
                        <a:buChar char="-"/>
                        <a:tabLst>
                          <a:tab pos="129538" algn="l"/>
                        </a:tabLst>
                        <a:defRPr/>
                      </a:pPr>
                      <a:r>
                        <a:rPr lang="fr-FR" sz="900" b="0" i="0" u="none" strike="noStrike" cap="none" spc="-4">
                          <a:solidFill>
                            <a:schemeClr val="tx1"/>
                          </a:solidFill>
                          <a:latin typeface="Calibri"/>
                          <a:ea typeface="Calibri"/>
                          <a:cs typeface="Calibri"/>
                        </a:rPr>
                        <a:t>CS2 - Sensibilisation des professionnels et des collectivités aux enjeux écologiques </a:t>
                      </a:r>
                      <a:endParaRPr lang="fr-FR" sz="900" b="0" i="0" u="none" strike="noStrike" cap="none" spc="-4">
                        <a:solidFill>
                          <a:schemeClr val="tx1"/>
                        </a:solidFill>
                        <a:latin typeface="Calibri"/>
                        <a:ea typeface="Calibri"/>
                        <a:cs typeface="Calibri"/>
                      </a:endParaRPr>
                    </a:p>
                  </a:txBody>
                  <a:tcPr marL="0" marR="0" marT="2540" marB="0">
                    <a:noFill/>
                  </a:tcPr>
                </a:tc>
              </a:tr>
            </a:tbl>
          </a:graphicData>
        </a:graphic>
      </p:graphicFrame>
      <p:graphicFrame>
        <p:nvGraphicFramePr>
          <p:cNvPr id="10" name="object 8" hidden="0"/>
          <p:cNvGraphicFramePr>
            <a:graphicFrameLocks xmlns:a="http://schemas.openxmlformats.org/drawingml/2006/main" noGrp="1"/>
          </p:cNvGraphicFramePr>
          <p:nvPr isPhoto="0" userDrawn="0"/>
        </p:nvGraphicFramePr>
        <p:xfrm>
          <a:off x="0" y="3805684"/>
          <a:ext cx="7554595" cy="6494016"/>
        </p:xfrm>
        <a:graphic>
          <a:graphicData uri="http://schemas.openxmlformats.org/drawingml/2006/table">
            <a:tbl>
              <a:tblPr firstRow="1" firstCol="0" lastRow="0" lastCol="0" bandRow="1" bandCol="0">
                <a:tableStyleId>{985526F0-3702-ECEB-2926-21E149D4875E}</a:tableStyleId>
              </a:tblPr>
              <a:tblGrid>
                <a:gridCol w="7554595"/>
              </a:tblGrid>
              <a:tr h="222503">
                <a:tc>
                  <a:txBody>
                    <a:bodyPr/>
                    <a:p>
                      <a:pPr marR="2884170" algn="r">
                        <a:lnSpc>
                          <a:spcPct val="100000"/>
                        </a:lnSpc>
                        <a:spcBef>
                          <a:spcPts val="10"/>
                        </a:spcBef>
                        <a:defRPr/>
                      </a:pPr>
                      <a:r>
                        <a:rPr sz="1200" b="1" spc="-5">
                          <a:solidFill>
                            <a:srgbClr val="FFFFFF"/>
                          </a:solidFill>
                          <a:latin typeface="Calibri"/>
                          <a:cs typeface="Calibri"/>
                        </a:rPr>
                        <a:t>Contexte</a:t>
                      </a:r>
                      <a:r>
                        <a:rPr sz="1200" b="1" spc="-15">
                          <a:solidFill>
                            <a:srgbClr val="FFFFFF"/>
                          </a:solidFill>
                          <a:latin typeface="Calibri"/>
                          <a:cs typeface="Calibri"/>
                        </a:rPr>
                        <a:t> </a:t>
                      </a:r>
                      <a:r>
                        <a:rPr sz="1200" b="1" spc="-5">
                          <a:solidFill>
                            <a:srgbClr val="FFFFFF"/>
                          </a:solidFill>
                          <a:latin typeface="Calibri"/>
                          <a:cs typeface="Calibri"/>
                        </a:rPr>
                        <a:t>et</a:t>
                      </a:r>
                      <a:r>
                        <a:rPr sz="1200" b="1" spc="-10">
                          <a:solidFill>
                            <a:srgbClr val="FFFFFF"/>
                          </a:solidFill>
                          <a:latin typeface="Calibri"/>
                          <a:cs typeface="Calibri"/>
                        </a:rPr>
                        <a:t> </a:t>
                      </a:r>
                      <a:r>
                        <a:rPr sz="1200" b="1" spc="-5">
                          <a:solidFill>
                            <a:srgbClr val="FFFFFF"/>
                          </a:solidFill>
                          <a:latin typeface="Calibri"/>
                          <a:cs typeface="Calibri"/>
                        </a:rPr>
                        <a:t>problématiques</a:t>
                      </a:r>
                      <a:endParaRPr sz="1200">
                        <a:latin typeface="Calibri"/>
                        <a:cs typeface="Calibri"/>
                      </a:endParaRPr>
                    </a:p>
                  </a:txBody>
                  <a:tcPr marL="0" marR="0" marT="1270" marB="0">
                    <a:solidFill>
                      <a:srgbClr val="01B199"/>
                    </a:solidFill>
                  </a:tcPr>
                </a:tc>
              </a:tr>
              <a:tr h="996697">
                <a:tc>
                  <a:txBody>
                    <a:bodyPr/>
                    <a:p>
                      <a:pPr algn="just">
                        <a:lnSpc>
                          <a:spcPct val="100000"/>
                        </a:lnSpc>
                        <a:spcAft>
                          <a:spcPts val="600"/>
                        </a:spcAft>
                        <a:defRPr/>
                      </a:pPr>
                      <a:r>
                        <a:rPr lang="fr-FR" sz="900" spc="-1">
                          <a:solidFill>
                            <a:srgbClr val="000000"/>
                          </a:solidFill>
                          <a:latin typeface="+mn-lt"/>
                        </a:rPr>
                        <a:t>Depuis le 20</a:t>
                      </a:r>
                      <a:r>
                        <a:rPr lang="fr-FR" sz="900" spc="0" baseline="30000">
                          <a:solidFill>
                            <a:srgbClr val="000000"/>
                          </a:solidFill>
                          <a:latin typeface="+mn-lt"/>
                        </a:rPr>
                        <a:t>ème</a:t>
                      </a:r>
                      <a:r>
                        <a:rPr lang="fr-FR" sz="900" spc="0">
                          <a:solidFill>
                            <a:srgbClr val="000000"/>
                          </a:solidFill>
                          <a:latin typeface="+mn-lt"/>
                        </a:rPr>
                        <a:t> siècle, les épaves ont commencé à menacer plus sérieusement les écosystèmes, du fait de la motorisation qui a engendré des pollutions aux hydrocarbures et autres lubrifiants lors des échouages et de l’arrivée de peintures complexes et de matériaux de construction composites, non biodégradables. </a:t>
                      </a:r>
                      <a:endParaRPr lang="fr-FR" sz="900" spc="-1">
                        <a:solidFill>
                          <a:srgbClr val="000000"/>
                        </a:solidFill>
                        <a:latin typeface="+mn-lt"/>
                        <a:ea typeface="DejaVu Sans"/>
                      </a:endParaRPr>
                    </a:p>
                    <a:p>
                      <a:pPr algn="just">
                        <a:lnSpc>
                          <a:spcPct val="100000"/>
                        </a:lnSpc>
                        <a:spcAft>
                          <a:spcPts val="600"/>
                        </a:spcAft>
                        <a:defRPr/>
                      </a:pPr>
                      <a:r>
                        <a:rPr lang="fr-FR" sz="900" spc="-1">
                          <a:solidFill>
                            <a:srgbClr val="000000"/>
                          </a:solidFill>
                          <a:latin typeface="+mn-lt"/>
                        </a:rPr>
                        <a:t>Les habitudes d’abandon et de « cimetières » de navires en fin de vie qui ne posaient ainsi pas ou peu de problèmes, ont progressivement généré des impacts croissants sur les paysages, les habitats naturels, la faune et la flore, ou encore sur les fonctions écosystémiques de ces milieux et la qualité de l’eau. </a:t>
                      </a:r>
                      <a:endParaRPr lang="fr-FR" sz="900" spc="-1">
                        <a:solidFill>
                          <a:srgbClr val="000000"/>
                        </a:solidFill>
                        <a:latin typeface="+mn-lt"/>
                        <a:ea typeface="DejaVu Sans"/>
                      </a:endParaRPr>
                    </a:p>
                    <a:p>
                      <a:pPr algn="just">
                        <a:lnSpc>
                          <a:spcPct val="100000"/>
                        </a:lnSpc>
                        <a:defRPr/>
                      </a:pPr>
                      <a:r>
                        <a:rPr lang="fr-FR" sz="900" spc="-1">
                          <a:solidFill>
                            <a:srgbClr val="000000"/>
                          </a:solidFill>
                          <a:latin typeface="+mn-lt"/>
                        </a:rPr>
                        <a:t>Cette mesure a pour objectif d’apporter aux gestionnaires ainsi qu’aux services instructeurs un éclairage sur les démarches à réaliser en cas de présence d’un navire en fin de vie, sur les analyses et diagnostics à engager et sur les démarches administratives à suivre pour que le sujet soit traité de façon optimale. </a:t>
                      </a:r>
                      <a:endParaRPr/>
                    </a:p>
                    <a:p>
                      <a:pPr algn="just">
                        <a:lnSpc>
                          <a:spcPct val="100000"/>
                        </a:lnSpc>
                        <a:defRPr/>
                      </a:pPr>
                      <a:endParaRPr lang="fr-FR" sz="900" spc="-1">
                        <a:solidFill>
                          <a:srgbClr val="000000"/>
                        </a:solidFill>
                        <a:latin typeface="+mn-lt"/>
                        <a:ea typeface="DejaVu Sans"/>
                      </a:endParaRPr>
                    </a:p>
                  </a:txBody>
                  <a:tcPr marL="72000" marR="72000" marT="80644" marB="0"/>
                </a:tc>
              </a:tr>
              <a:tr h="222503">
                <a:tc>
                  <a:txBody>
                    <a:bodyPr/>
                    <a:p>
                      <a:pPr marR="2870200" algn="r">
                        <a:lnSpc>
                          <a:spcPct val="100000"/>
                        </a:lnSpc>
                        <a:spcBef>
                          <a:spcPts val="10"/>
                        </a:spcBef>
                        <a:defRPr/>
                      </a:pPr>
                      <a:r>
                        <a:rPr sz="1200" b="1" spc="-5">
                          <a:solidFill>
                            <a:srgbClr val="FFFFFF"/>
                          </a:solidFill>
                          <a:latin typeface="Calibri"/>
                          <a:cs typeface="Calibri"/>
                        </a:rPr>
                        <a:t>Description</a:t>
                      </a:r>
                      <a:r>
                        <a:rPr sz="1200" b="1" spc="-10">
                          <a:solidFill>
                            <a:srgbClr val="FFFFFF"/>
                          </a:solidFill>
                          <a:latin typeface="Calibri"/>
                          <a:cs typeface="Calibri"/>
                        </a:rPr>
                        <a:t> </a:t>
                      </a:r>
                      <a:r>
                        <a:rPr sz="1200" b="1" spc="-5">
                          <a:solidFill>
                            <a:srgbClr val="FFFFFF"/>
                          </a:solidFill>
                          <a:latin typeface="Calibri"/>
                          <a:cs typeface="Calibri"/>
                        </a:rPr>
                        <a:t>des sous-actions</a:t>
                      </a:r>
                      <a:endParaRPr sz="1200">
                        <a:latin typeface="Calibri"/>
                        <a:cs typeface="Calibri"/>
                      </a:endParaRPr>
                    </a:p>
                  </a:txBody>
                  <a:tcPr marL="0" marR="0" marT="1270" marB="0">
                    <a:solidFill>
                      <a:srgbClr val="01B199"/>
                    </a:solidFill>
                  </a:tcPr>
                </a:tc>
              </a:tr>
              <a:tr h="1313307">
                <a:tc>
                  <a:txBody>
                    <a:bodyPr/>
                    <a:p>
                      <a:pPr marL="84455" indent="0" algn="ctr">
                        <a:lnSpc>
                          <a:spcPct val="100000"/>
                        </a:lnSpc>
                        <a:spcBef>
                          <a:spcPts val="620"/>
                        </a:spcBef>
                        <a:buFont typeface="Wingdings"/>
                        <a:buNone/>
                        <a:tabLst>
                          <a:tab pos="314325" algn="l"/>
                        </a:tabLst>
                        <a:defRPr/>
                      </a:pPr>
                      <a:r>
                        <a:rPr lang="fr-FR" sz="900" b="1" u="none" spc="-5">
                          <a:latin typeface="+mn-lt"/>
                          <a:cs typeface="Calibri"/>
                        </a:rPr>
                        <a:t>Logigramme décisionnel</a:t>
                      </a:r>
                      <a:endParaRPr/>
                    </a:p>
                    <a:p>
                      <a:pPr marL="313690" indent="-229235" algn="just">
                        <a:lnSpc>
                          <a:spcPct val="100000"/>
                        </a:lnSpc>
                        <a:spcBef>
                          <a:spcPts val="620"/>
                        </a:spcBef>
                        <a:buFont typeface="Wingdings"/>
                        <a:buChar char=""/>
                        <a:tabLst>
                          <a:tab pos="314325" algn="l"/>
                        </a:tabLst>
                        <a:defRPr/>
                      </a:pPr>
                      <a:endParaRPr lang="fr-FR" sz="900" b="0"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endParaRPr lang="fr-FR" sz="900" b="1" u="sng" spc="-5">
                        <a:latin typeface="+mn-lt"/>
                        <a:cs typeface="Calibri"/>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TM7.1</a:t>
                      </a:r>
                      <a:r>
                        <a:rPr lang="fr-FR" sz="900" b="1" u="sng" spc="-5">
                          <a:latin typeface="+mn-lt"/>
                          <a:cs typeface="Calibri"/>
                        </a:rPr>
                        <a:t> – Signalement de l’épave, envoi du signalement et lancement des démarches</a:t>
                      </a:r>
                      <a:endParaRPr lang="fr-FR" sz="900" b="1" u="sng" spc="-5">
                        <a:solidFill>
                          <a:schemeClr val="tx1"/>
                        </a:solidFill>
                        <a:latin typeface="+mn-lt"/>
                        <a:cs typeface="Calibri"/>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ea typeface="DejaVu Sans"/>
                        </a:rPr>
                        <a:t>définir</a:t>
                      </a:r>
                      <a:r>
                        <a:rPr lang="fr-FR" sz="900" spc="-1">
                          <a:solidFill>
                            <a:srgbClr val="000000"/>
                          </a:solidFill>
                          <a:latin typeface="+mn-lt"/>
                          <a:ea typeface="DejaVu Sans"/>
                        </a:rPr>
                        <a:t> le statut du navire </a:t>
                      </a:r>
                      <a:r>
                        <a:rPr lang="fr-FR" sz="900" spc="-1">
                          <a:solidFill>
                            <a:srgbClr val="000000"/>
                          </a:solidFill>
                          <a:latin typeface="+mn-lt"/>
                        </a:rPr>
                        <a:t>(navire abandonné, épave ou déchet</a:t>
                      </a:r>
                      <a:r>
                        <a:rPr lang="fr-FR" sz="900" spc="0" baseline="30000">
                          <a:solidFill>
                            <a:srgbClr val="000000"/>
                          </a:solidFill>
                          <a:latin typeface="+mn-lt"/>
                        </a:rPr>
                        <a:t>1</a:t>
                      </a:r>
                      <a:r>
                        <a:rPr lang="fr-FR" sz="900" spc="0">
                          <a:solidFill>
                            <a:srgbClr val="000000"/>
                          </a:solidFill>
                          <a:latin typeface="+mn-lt"/>
                        </a:rPr>
                        <a:t>) dont une des distinctions est la flottabilité. La présence d’un danger imminent ou d’une entrave prolongée à la navigation sera constatée</a:t>
                      </a:r>
                      <a:r>
                        <a:rPr lang="fr-FR" sz="900" spc="0">
                          <a:solidFill>
                            <a:srgbClr val="000000"/>
                          </a:solidFill>
                          <a:latin typeface="+mn-lt"/>
                        </a:rPr>
                        <a:t> ;</a:t>
                      </a:r>
                      <a:endParaRPr lang="fr-FR" sz="900" spc="0">
                        <a:solidFill>
                          <a:srgbClr val="000000"/>
                        </a:solidFill>
                        <a:latin typeface="+mn-lt"/>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rPr>
                        <a:t>prévenir l’autorité compétente</a:t>
                      </a:r>
                      <a:r>
                        <a:rPr lang="fr-FR" sz="900" spc="0" baseline="30000">
                          <a:solidFill>
                            <a:srgbClr val="000000"/>
                          </a:solidFill>
                          <a:latin typeface="+mn-lt"/>
                        </a:rPr>
                        <a:t>2</a:t>
                      </a:r>
                      <a:r>
                        <a:rPr lang="fr-FR" sz="900" spc="0">
                          <a:solidFill>
                            <a:srgbClr val="000000"/>
                          </a:solidFill>
                          <a:latin typeface="+mn-lt"/>
                        </a:rPr>
                        <a:t> qui procédera à la recherche du propriétaire (emplacement exact, immatriculation si visible, toute information utile).</a:t>
                      </a:r>
                      <a:endParaRPr/>
                    </a:p>
                    <a:p>
                      <a:pPr marL="313200" algn="just">
                        <a:lnSpc>
                          <a:spcPct val="100000"/>
                        </a:lnSpc>
                        <a:spcBef>
                          <a:spcPts val="400"/>
                        </a:spcBef>
                        <a:defRPr/>
                      </a:pPr>
                      <a:r>
                        <a:rPr lang="fr-FR" sz="800" spc="-1" baseline="30000">
                          <a:solidFill>
                            <a:srgbClr val="000000"/>
                          </a:solidFill>
                          <a:latin typeface="+mn-lt"/>
                        </a:rPr>
                        <a:t>1</a:t>
                      </a:r>
                      <a:r>
                        <a:rPr lang="fr-FR" sz="800" spc="-1">
                          <a:solidFill>
                            <a:srgbClr val="000000"/>
                          </a:solidFill>
                          <a:latin typeface="+mn-lt"/>
                        </a:rPr>
                        <a:t>Code des transports et code de l’environnement</a:t>
                      </a:r>
                      <a:endParaRPr lang="fr-FR" sz="800" baseline="30000">
                        <a:latin typeface="+mn-lt"/>
                        <a:cs typeface="Calibri"/>
                      </a:endParaRPr>
                    </a:p>
                    <a:p>
                      <a:pPr marL="313200" algn="just">
                        <a:spcAft>
                          <a:spcPts val="1200"/>
                        </a:spcAft>
                        <a:defRPr/>
                      </a:pPr>
                      <a:r>
                        <a:rPr lang="fr-FR" sz="800" baseline="30000">
                          <a:latin typeface="+mn-lt"/>
                          <a:cs typeface="Calibri"/>
                        </a:rPr>
                        <a:t>2</a:t>
                      </a:r>
                      <a:r>
                        <a:rPr lang="fr-FR" sz="800">
                          <a:latin typeface="+mn-lt"/>
                          <a:cs typeface="Calibri"/>
                        </a:rPr>
                        <a:t>La localisation géographique est le critère pour définir l’autorité compétente (Art.R.5141-3 et R.5141-4 CT) pour lancer la procédure de mise en demeure ou demander la déchéance de propriété (qui sera délivrée à son profit). C’est la localisation géographique et le type de navire abandonné/épave qui sont les critères pour définir l’autorité compétente pour prononcer la déchéance de propriété (Art.R.5141-10 et R.5141-11 CT : navire abandonnés ; Art.R.5142-10 CT : épaves)</a:t>
                      </a:r>
                      <a:endParaRPr lang="fr-FR" sz="1200" spc="-1">
                        <a:solidFill>
                          <a:srgbClr val="000000"/>
                        </a:solidFill>
                        <a:latin typeface="+mn-lt"/>
                        <a:ea typeface="DejaVu Sans"/>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TM7.2</a:t>
                      </a:r>
                      <a:r>
                        <a:rPr lang="fr-FR" sz="900" b="1" u="sng" spc="5">
                          <a:latin typeface="+mn-lt"/>
                          <a:cs typeface="Calibri"/>
                        </a:rPr>
                        <a:t> </a:t>
                      </a:r>
                      <a:r>
                        <a:rPr lang="fr-FR" sz="900" b="1" u="sng">
                          <a:latin typeface="+mn-lt"/>
                          <a:cs typeface="Calibri"/>
                        </a:rPr>
                        <a:t>–</a:t>
                      </a:r>
                      <a:r>
                        <a:rPr lang="fr-FR" sz="900" b="1" u="sng" spc="5">
                          <a:latin typeface="+mn-lt"/>
                          <a:cs typeface="Calibri"/>
                        </a:rPr>
                        <a:t> </a:t>
                      </a:r>
                      <a:r>
                        <a:rPr lang="fr-FR" sz="900" b="1" u="sng" spc="-1">
                          <a:solidFill>
                            <a:srgbClr val="000000"/>
                          </a:solidFill>
                          <a:latin typeface="+mn-lt"/>
                          <a:ea typeface="DejaVu Sans"/>
                        </a:rPr>
                        <a:t>Accompagnement des démarches de diagnostic de l’épave et de diagnostic</a:t>
                      </a:r>
                      <a:r>
                        <a:rPr lang="fr-FR" sz="900" b="1" u="sng" spc="-1">
                          <a:solidFill>
                            <a:srgbClr val="000000"/>
                          </a:solidFill>
                          <a:latin typeface="+mn-lt"/>
                          <a:ea typeface="DejaVu Sans"/>
                        </a:rPr>
                        <a:t> environnemental</a:t>
                      </a:r>
                      <a:endParaRPr lang="fr-FR" sz="900" b="1" u="none" spc="0">
                        <a:solidFill>
                          <a:schemeClr val="tx1"/>
                        </a:solidFill>
                        <a:latin typeface="+mn-lt"/>
                        <a:ea typeface="+mn-ea"/>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rPr>
                        <a:t>identifier l’usage du navire (plaisance, pêche et cultures marines, commerce, militaire) qui déterminera d’une part la filière administrative de gestion de l’épave, et d’autre part fournira une première indication sur les matériaux composant le navire</a:t>
                      </a:r>
                      <a:r>
                        <a:rPr lang="fr-FR" sz="900" spc="-1">
                          <a:solidFill>
                            <a:srgbClr val="000000"/>
                          </a:solidFill>
                          <a:latin typeface="+mn-lt"/>
                        </a:rPr>
                        <a:t> ;</a:t>
                      </a:r>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rPr>
                        <a:t>identifier la nature des matériaux qui composent le navire notamment la coque (plastique, métal ou bois). Ce diagnostic peut être réalisé très rapidement si la structure est accessible et ouverte, mais cela peut être plus complexe en cas d’immersion ou de structure importante présentant des cales fermées. Il convient d’identifier les composants potentiellement polluants (se référer au Guide de gestion des navires en fin de vie dans les aires marines protégées, OFB, 2022) ;</a:t>
                      </a:r>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rPr>
                        <a:t>identifier de manière simple et rapide le ou les habitats benthiques potentiellement impactés et identifier les impacts potentiels sur l’environnement. (</a:t>
                      </a:r>
                      <a:r>
                        <a:rPr lang="fr-FR" sz="900" spc="-1">
                          <a:solidFill>
                            <a:srgbClr val="000000"/>
                          </a:solidFill>
                          <a:latin typeface="+mn-lt"/>
                        </a:rPr>
                        <a:t>MarLin</a:t>
                      </a:r>
                      <a:r>
                        <a:rPr lang="fr-FR" sz="900" spc="-1">
                          <a:solidFill>
                            <a:srgbClr val="000000"/>
                          </a:solidFill>
                          <a:latin typeface="+mn-lt"/>
                        </a:rPr>
                        <a:t>, La Rivière et al 2017, Guide de gestion épave 2022)</a:t>
                      </a:r>
                      <a:r>
                        <a:rPr lang="fr-FR" sz="900" spc="-1">
                          <a:solidFill>
                            <a:srgbClr val="000000"/>
                          </a:solidFill>
                          <a:latin typeface="+mn-lt"/>
                        </a:rPr>
                        <a:t>.</a:t>
                      </a:r>
                      <a:endParaRPr/>
                    </a:p>
                  </a:txBody>
                  <a:tcPr marL="72000" marR="72000" marT="80644" marB="0"/>
                </a:tc>
              </a:tr>
            </a:tbl>
          </a:graphicData>
        </a:graphic>
      </p:graphicFrame>
      <p:sp>
        <p:nvSpPr>
          <p:cNvPr id="11" name="object 10" hidden="0"/>
          <p:cNvSpPr>
            <a:spLocks noAdjustHandles="0" noChangeArrowheads="0"/>
          </p:cNvSpPr>
          <p:nvPr isPhoto="0" userDrawn="0"/>
        </p:nvSpPr>
        <p:spPr bwMode="auto">
          <a:xfrm>
            <a:off x="61976" y="335381"/>
            <a:ext cx="411480" cy="424815"/>
          </a:xfrm>
          <a:prstGeom prst="rect">
            <a:avLst/>
          </a:prstGeom>
        </p:spPr>
        <p:txBody>
          <a:bodyPr vert="horz" wrap="square" lIns="0" tIns="44450" rIns="0" bIns="0" rtlCol="0">
            <a:spAutoFit/>
          </a:bodyPr>
          <a:lstStyle/>
          <a:p>
            <a:pPr marL="12700">
              <a:lnSpc>
                <a:spcPct val="100000"/>
              </a:lnSpc>
              <a:spcBef>
                <a:spcPts val="350"/>
              </a:spcBef>
              <a:defRPr/>
            </a:pPr>
            <a:r>
              <a:rPr sz="1100" spc="-5">
                <a:solidFill>
                  <a:srgbClr val="001F5F"/>
                </a:solidFill>
                <a:latin typeface="Calibri"/>
                <a:cs typeface="Calibri"/>
              </a:rPr>
              <a:t>ZSC</a:t>
            </a:r>
            <a:endParaRPr sz="1100">
              <a:latin typeface="Calibri"/>
              <a:cs typeface="Calibri"/>
            </a:endParaRPr>
          </a:p>
          <a:p>
            <a:pPr marL="12700">
              <a:lnSpc>
                <a:spcPct val="100000"/>
              </a:lnSpc>
              <a:spcBef>
                <a:spcPts val="250"/>
              </a:spcBef>
              <a:defRPr/>
            </a:pPr>
            <a:r>
              <a:rPr sz="1100" b="1">
                <a:solidFill>
                  <a:srgbClr val="001F5F"/>
                </a:solidFill>
                <a:latin typeface="Calibri"/>
                <a:cs typeface="Calibri"/>
              </a:rPr>
              <a:t>FR53…</a:t>
            </a:r>
            <a:endParaRPr sz="1100">
              <a:latin typeface="Calibri"/>
              <a:cs typeface="Calibri"/>
            </a:endParaRPr>
          </a:p>
        </p:txBody>
      </p:sp>
      <p:grpSp>
        <p:nvGrpSpPr>
          <p:cNvPr id="12" name="object 11" hidden="0"/>
          <p:cNvGrpSpPr/>
          <p:nvPr isPhoto="0" userDrawn="0"/>
        </p:nvGrpSpPr>
        <p:grpSpPr bwMode="auto">
          <a:xfrm>
            <a:off x="6518084" y="278637"/>
            <a:ext cx="624204" cy="659130"/>
            <a:chOff x="6518084" y="278637"/>
            <a:chExt cx="624204" cy="659130"/>
          </a:xfrm>
        </p:grpSpPr>
        <p:sp>
          <p:nvSpPr>
            <p:cNvPr id="13" name="object 12" hidden="0"/>
            <p:cNvSpPr/>
            <p:nvPr isPhoto="0" userDrawn="0"/>
          </p:nvSpPr>
          <p:spPr bwMode="auto">
            <a:xfrm>
              <a:off x="6851903" y="284987"/>
              <a:ext cx="283845" cy="283845"/>
            </a:xfrm>
            <a:custGeom>
              <a:avLst/>
              <a:gdLst/>
              <a:ahLst/>
              <a:cxnLst/>
              <a:rect l="l" t="t" r="r" b="b"/>
              <a:pathLst>
                <a:path w="283845" h="283845" fill="norm" stroke="1" extrusionOk="0">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4"/>
                  </a:lnTo>
                  <a:lnTo>
                    <a:pt x="186513" y="276234"/>
                  </a:lnTo>
                  <a:lnTo>
                    <a:pt x="225417" y="256105"/>
                  </a:lnTo>
                  <a:lnTo>
                    <a:pt x="256105" y="225417"/>
                  </a:lnTo>
                  <a:lnTo>
                    <a:pt x="276234" y="186513"/>
                  </a:lnTo>
                  <a:lnTo>
                    <a:pt x="283464" y="141731"/>
                  </a:lnTo>
                  <a:lnTo>
                    <a:pt x="276234" y="96950"/>
                  </a:lnTo>
                  <a:lnTo>
                    <a:pt x="256105" y="58046"/>
                  </a:lnTo>
                  <a:lnTo>
                    <a:pt x="225417" y="27358"/>
                  </a:lnTo>
                  <a:lnTo>
                    <a:pt x="186513" y="7229"/>
                  </a:lnTo>
                  <a:lnTo>
                    <a:pt x="141731" y="0"/>
                  </a:lnTo>
                  <a:close/>
                </a:path>
              </a:pathLst>
            </a:custGeom>
            <a:solidFill>
              <a:srgbClr val="C55A11"/>
            </a:solidFill>
          </p:spPr>
          <p:txBody>
            <a:bodyPr wrap="square" lIns="0" tIns="0" rIns="0" bIns="0" rtlCol="0"/>
            <a:lstStyle/>
            <a:p>
              <a:pPr>
                <a:defRPr/>
              </a:pPr>
              <a:endParaRPr/>
            </a:p>
          </p:txBody>
        </p:sp>
        <p:sp>
          <p:nvSpPr>
            <p:cNvPr id="14" name="object 13" hidden="0"/>
            <p:cNvSpPr/>
            <p:nvPr isPhoto="0" userDrawn="0"/>
          </p:nvSpPr>
          <p:spPr bwMode="auto">
            <a:xfrm>
              <a:off x="6851903" y="284987"/>
              <a:ext cx="283845" cy="283845"/>
            </a:xfrm>
            <a:custGeom>
              <a:avLst/>
              <a:gdLst/>
              <a:ahLst/>
              <a:cxnLst/>
              <a:rect l="l" t="t" r="r" b="b"/>
              <a:pathLst>
                <a:path w="283845" h="283845" fill="norm" stroke="1" extrusionOk="0">
                  <a:moveTo>
                    <a:pt x="0" y="141731"/>
                  </a:moveTo>
                  <a:lnTo>
                    <a:pt x="7229" y="96950"/>
                  </a:lnTo>
                  <a:lnTo>
                    <a:pt x="27358" y="58046"/>
                  </a:lnTo>
                  <a:lnTo>
                    <a:pt x="58046" y="27358"/>
                  </a:lnTo>
                  <a:lnTo>
                    <a:pt x="96950" y="7229"/>
                  </a:lnTo>
                  <a:lnTo>
                    <a:pt x="141731" y="0"/>
                  </a:lnTo>
                  <a:lnTo>
                    <a:pt x="186513" y="7229"/>
                  </a:lnTo>
                  <a:lnTo>
                    <a:pt x="225417" y="27358"/>
                  </a:lnTo>
                  <a:lnTo>
                    <a:pt x="256105" y="58046"/>
                  </a:lnTo>
                  <a:lnTo>
                    <a:pt x="276234" y="96950"/>
                  </a:lnTo>
                  <a:lnTo>
                    <a:pt x="283464" y="141731"/>
                  </a:lnTo>
                  <a:lnTo>
                    <a:pt x="276234" y="186513"/>
                  </a:lnTo>
                  <a:lnTo>
                    <a:pt x="256105" y="225417"/>
                  </a:lnTo>
                  <a:lnTo>
                    <a:pt x="225417" y="256105"/>
                  </a:lnTo>
                  <a:lnTo>
                    <a:pt x="186513" y="276234"/>
                  </a:lnTo>
                  <a:lnTo>
                    <a:pt x="141731" y="283464"/>
                  </a:lnTo>
                  <a:lnTo>
                    <a:pt x="96950" y="276234"/>
                  </a:lnTo>
                  <a:lnTo>
                    <a:pt x="58046" y="256105"/>
                  </a:lnTo>
                  <a:lnTo>
                    <a:pt x="27358" y="225417"/>
                  </a:lnTo>
                  <a:lnTo>
                    <a:pt x="7229" y="186513"/>
                  </a:lnTo>
                  <a:lnTo>
                    <a:pt x="0" y="141731"/>
                  </a:lnTo>
                  <a:close/>
                </a:path>
              </a:pathLst>
            </a:custGeom>
            <a:grpFill/>
            <a:ln w="12192">
              <a:solidFill>
                <a:srgbClr val="525252"/>
              </a:solidFill>
            </a:ln>
          </p:spPr>
          <p:txBody>
            <a:bodyPr wrap="square" lIns="0" tIns="0" rIns="0" bIns="0" rtlCol="0"/>
            <a:lstStyle/>
            <a:p>
              <a:pPr>
                <a:defRPr/>
              </a:pPr>
              <a:endParaRPr/>
            </a:p>
          </p:txBody>
        </p:sp>
        <p:sp>
          <p:nvSpPr>
            <p:cNvPr id="15" name="object 14" hidden="0"/>
            <p:cNvSpPr/>
            <p:nvPr isPhoto="0" userDrawn="0"/>
          </p:nvSpPr>
          <p:spPr bwMode="auto">
            <a:xfrm>
              <a:off x="6519671" y="676655"/>
              <a:ext cx="498475" cy="259079"/>
            </a:xfrm>
            <a:custGeom>
              <a:avLst/>
              <a:gdLst/>
              <a:ahLst/>
              <a:cxnLst/>
              <a:rect l="l" t="t" r="r" b="b"/>
              <a:pathLst>
                <a:path w="498475" h="259080" fill="norm" stroke="1" extrusionOk="0">
                  <a:moveTo>
                    <a:pt x="0" y="259079"/>
                  </a:moveTo>
                  <a:lnTo>
                    <a:pt x="498348" y="259079"/>
                  </a:lnTo>
                  <a:lnTo>
                    <a:pt x="498348" y="0"/>
                  </a:lnTo>
                  <a:lnTo>
                    <a:pt x="0" y="0"/>
                  </a:lnTo>
                  <a:lnTo>
                    <a:pt x="0" y="259079"/>
                  </a:lnTo>
                  <a:close/>
                </a:path>
              </a:pathLst>
            </a:custGeom>
            <a:grpFill/>
            <a:ln w="3175">
              <a:solidFill>
                <a:srgbClr val="000000"/>
              </a:solidFill>
            </a:ln>
          </p:spPr>
          <p:txBody>
            <a:bodyPr wrap="square" lIns="0" tIns="0" rIns="0" bIns="0" rtlCol="0"/>
            <a:lstStyle/>
            <a:p>
              <a:pPr>
                <a:defRPr/>
              </a:pPr>
              <a:endParaRPr/>
            </a:p>
          </p:txBody>
        </p:sp>
      </p:grpSp>
      <p:sp>
        <p:nvSpPr>
          <p:cNvPr id="16" name="object 15" hidden="0"/>
          <p:cNvSpPr>
            <a:spLocks noAdjustHandles="0" noChangeArrowheads="0"/>
          </p:cNvSpPr>
          <p:nvPr isPhoto="0" userDrawn="0"/>
        </p:nvSpPr>
        <p:spPr bwMode="auto">
          <a:xfrm>
            <a:off x="6521195" y="678179"/>
            <a:ext cx="493395" cy="255270"/>
          </a:xfrm>
          <a:prstGeom prst="rect">
            <a:avLst/>
          </a:prstGeom>
          <a:solidFill>
            <a:schemeClr val="accent6">
              <a:lumMod val="75000"/>
            </a:schemeClr>
          </a:solidFill>
        </p:spPr>
        <p:txBody>
          <a:bodyPr vert="horz" wrap="square" lIns="0" tIns="36830" rIns="0" bIns="0" rtlCol="0">
            <a:spAutoFit/>
          </a:bodyPr>
          <a:lstStyle/>
          <a:p>
            <a:pPr marL="156210">
              <a:lnSpc>
                <a:spcPct val="100000"/>
              </a:lnSpc>
              <a:spcBef>
                <a:spcPts val="290"/>
              </a:spcBef>
              <a:defRPr/>
            </a:pPr>
            <a:r>
              <a:rPr sz="1100" b="1">
                <a:solidFill>
                  <a:srgbClr val="FFFFFF"/>
                </a:solidFill>
                <a:latin typeface="Calibri"/>
                <a:cs typeface="Calibri"/>
              </a:rPr>
              <a:t>DO</a:t>
            </a:r>
            <a:endParaRPr sz="1100">
              <a:latin typeface="Calibri"/>
              <a:cs typeface="Calibri"/>
            </a:endParaRPr>
          </a:p>
        </p:txBody>
      </p:sp>
      <p:sp>
        <p:nvSpPr>
          <p:cNvPr id="17" name="object 16" hidden="0"/>
          <p:cNvSpPr/>
          <p:nvPr isPhoto="0" userDrawn="0"/>
        </p:nvSpPr>
        <p:spPr bwMode="auto">
          <a:xfrm>
            <a:off x="7013447" y="676655"/>
            <a:ext cx="498475" cy="257810"/>
          </a:xfrm>
          <a:custGeom>
            <a:avLst/>
            <a:gdLst/>
            <a:ahLst/>
            <a:cxnLst/>
            <a:rect l="l" t="t" r="r" b="b"/>
            <a:pathLst>
              <a:path w="498475" h="257809" fill="norm" stroke="1" extrusionOk="0">
                <a:moveTo>
                  <a:pt x="0" y="257555"/>
                </a:moveTo>
                <a:lnTo>
                  <a:pt x="498348" y="257555"/>
                </a:lnTo>
                <a:lnTo>
                  <a:pt x="498348" y="0"/>
                </a:lnTo>
                <a:lnTo>
                  <a:pt x="0" y="0"/>
                </a:lnTo>
                <a:lnTo>
                  <a:pt x="0" y="257555"/>
                </a:lnTo>
                <a:close/>
              </a:path>
            </a:pathLst>
          </a:custGeom>
          <a:ln w="3175">
            <a:solidFill>
              <a:srgbClr val="000000"/>
            </a:solidFill>
          </a:ln>
        </p:spPr>
        <p:txBody>
          <a:bodyPr wrap="square" lIns="0" tIns="0" rIns="0" bIns="0" rtlCol="0"/>
          <a:lstStyle/>
          <a:p>
            <a:pPr>
              <a:defRPr/>
            </a:pPr>
            <a:endParaRPr/>
          </a:p>
        </p:txBody>
      </p:sp>
      <p:sp>
        <p:nvSpPr>
          <p:cNvPr id="18" name="object 17" hidden="0"/>
          <p:cNvSpPr>
            <a:spLocks noAdjustHandles="0" noChangeArrowheads="0"/>
          </p:cNvSpPr>
          <p:nvPr isPhoto="0" userDrawn="0"/>
        </p:nvSpPr>
        <p:spPr bwMode="auto">
          <a:xfrm>
            <a:off x="7017257" y="678179"/>
            <a:ext cx="493395" cy="255270"/>
          </a:xfrm>
          <a:prstGeom prst="rect">
            <a:avLst/>
          </a:prstGeom>
          <a:solidFill>
            <a:schemeClr val="accent6">
              <a:lumMod val="75000"/>
            </a:schemeClr>
          </a:solidFill>
        </p:spPr>
        <p:txBody>
          <a:bodyPr vert="horz" wrap="square" lIns="0" tIns="38735" rIns="0" bIns="0" rtlCol="0">
            <a:spAutoFit/>
          </a:bodyPr>
          <a:lstStyle/>
          <a:p>
            <a:pPr marL="93345">
              <a:lnSpc>
                <a:spcPct val="100000"/>
              </a:lnSpc>
              <a:spcBef>
                <a:spcPts val="305"/>
              </a:spcBef>
              <a:defRPr/>
            </a:pPr>
            <a:r>
              <a:rPr sz="1100" b="1">
                <a:solidFill>
                  <a:srgbClr val="FFFFFF"/>
                </a:solidFill>
                <a:latin typeface="Calibri"/>
                <a:cs typeface="Calibri"/>
              </a:rPr>
              <a:t>DHFF</a:t>
            </a:r>
            <a:endParaRPr sz="1100">
              <a:latin typeface="Calibri"/>
              <a:cs typeface="Calibri"/>
            </a:endParaRPr>
          </a:p>
        </p:txBody>
      </p:sp>
      <p:sp>
        <p:nvSpPr>
          <p:cNvPr id="19" name="object 18" hidden="0"/>
          <p:cNvSpPr>
            <a:spLocks noAdjustHandles="0" noChangeArrowheads="0"/>
          </p:cNvSpPr>
          <p:nvPr isPhoto="0" userDrawn="0"/>
        </p:nvSpPr>
        <p:spPr bwMode="auto">
          <a:xfrm>
            <a:off x="6694169" y="0"/>
            <a:ext cx="579755" cy="576580"/>
          </a:xfrm>
          <a:prstGeom prst="rect">
            <a:avLst/>
          </a:prstGeom>
        </p:spPr>
        <p:txBody>
          <a:bodyPr vert="horz" wrap="square" lIns="0" tIns="56515" rIns="0" bIns="0" rtlCol="0">
            <a:spAutoFit/>
          </a:bodyPr>
          <a:lstStyle/>
          <a:p>
            <a:pPr algn="ctr">
              <a:lnSpc>
                <a:spcPct val="100000"/>
              </a:lnSpc>
              <a:spcBef>
                <a:spcPts val="445"/>
              </a:spcBef>
              <a:defRPr/>
            </a:pPr>
            <a:r>
              <a:rPr sz="1400" b="1" spc="-5">
                <a:solidFill>
                  <a:srgbClr val="FFFFFF"/>
                </a:solidFill>
                <a:latin typeface="Calibri"/>
                <a:cs typeface="Calibri"/>
              </a:rPr>
              <a:t>Priorité</a:t>
            </a:r>
            <a:endParaRPr sz="1400">
              <a:latin typeface="Calibri"/>
              <a:cs typeface="Calibri"/>
            </a:endParaRPr>
          </a:p>
          <a:p>
            <a:pPr marL="45085" algn="ctr">
              <a:lnSpc>
                <a:spcPct val="100000"/>
              </a:lnSpc>
              <a:spcBef>
                <a:spcPts val="390"/>
              </a:spcBef>
              <a:defRPr/>
            </a:pPr>
            <a:r>
              <a:rPr sz="1600" b="1" spc="-5">
                <a:solidFill>
                  <a:srgbClr val="FFFFFF"/>
                </a:solidFill>
                <a:latin typeface="Calibri"/>
                <a:cs typeface="Calibri"/>
              </a:rPr>
              <a:t>?</a:t>
            </a:r>
            <a:endParaRPr sz="1600">
              <a:latin typeface="Calibri"/>
              <a:cs typeface="Calibri"/>
            </a:endParaRPr>
          </a:p>
        </p:txBody>
      </p:sp>
      <p:pic>
        <p:nvPicPr>
          <p:cNvPr id="20" name="object 19" hidden="0"/>
          <p:cNvPicPr/>
          <p:nvPr isPhoto="0" userDrawn="0"/>
        </p:nvPicPr>
        <p:blipFill>
          <a:blip r:embed="rId2"/>
          <a:stretch/>
        </p:blipFill>
        <p:spPr bwMode="auto">
          <a:xfrm>
            <a:off x="925067" y="56387"/>
            <a:ext cx="499872" cy="507492"/>
          </a:xfrm>
          <a:prstGeom prst="rect">
            <a:avLst/>
          </a:prstGeom>
        </p:spPr>
      </p:pic>
      <p:grpSp>
        <p:nvGrpSpPr>
          <p:cNvPr id="21" name="Groupe 8" hidden="0"/>
          <p:cNvGrpSpPr/>
          <p:nvPr isPhoto="0" userDrawn="0"/>
        </p:nvGrpSpPr>
        <p:grpSpPr bwMode="auto">
          <a:xfrm>
            <a:off x="164592" y="5789154"/>
            <a:ext cx="7271258" cy="1157746"/>
            <a:chOff x="682307" y="4496117"/>
            <a:chExt cx="6191885" cy="1701165"/>
          </a:xfrm>
        </p:grpSpPr>
        <p:sp>
          <p:nvSpPr>
            <p:cNvPr id="22" name="Rectangle 25" hidden="0"/>
            <p:cNvSpPr/>
            <p:nvPr isPhoto="0" userDrawn="0"/>
          </p:nvSpPr>
          <p:spPr bwMode="auto">
            <a:xfrm>
              <a:off x="682307" y="4859337"/>
              <a:ext cx="751840" cy="98679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Observation du navire abandonné ou de l’épave </a:t>
              </a:r>
              <a:endParaRPr sz="2400"/>
            </a:p>
          </p:txBody>
        </p:sp>
        <p:sp>
          <p:nvSpPr>
            <p:cNvPr id="23" name="Rectangle 27" hidden="0"/>
            <p:cNvSpPr/>
            <p:nvPr isPhoto="0" userDrawn="0"/>
          </p:nvSpPr>
          <p:spPr bwMode="auto">
            <a:xfrm>
              <a:off x="1642427" y="4496117"/>
              <a:ext cx="818515" cy="170116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Envoi du signalement à l’autorité compétente ; Recherche de propriétaire ; Lancement des démarches</a:t>
              </a:r>
              <a:endParaRPr sz="2400"/>
            </a:p>
          </p:txBody>
        </p:sp>
        <p:sp>
          <p:nvSpPr>
            <p:cNvPr id="24" name="Rectangle 28" hidden="0"/>
            <p:cNvSpPr/>
            <p:nvPr isPhoto="0" userDrawn="0"/>
          </p:nvSpPr>
          <p:spPr bwMode="auto">
            <a:xfrm>
              <a:off x="2706687" y="4821237"/>
              <a:ext cx="962025" cy="43878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Diagnostic technique épave</a:t>
              </a:r>
              <a:endParaRPr sz="2400"/>
            </a:p>
          </p:txBody>
        </p:sp>
        <p:sp>
          <p:nvSpPr>
            <p:cNvPr id="25" name="Rectangle 29" hidden="0"/>
            <p:cNvSpPr/>
            <p:nvPr isPhoto="0" userDrawn="0"/>
          </p:nvSpPr>
          <p:spPr bwMode="auto">
            <a:xfrm>
              <a:off x="2718117" y="5487352"/>
              <a:ext cx="962025" cy="46418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Diagnostic écologique</a:t>
              </a:r>
              <a:endParaRPr sz="2400"/>
            </a:p>
          </p:txBody>
        </p:sp>
        <p:sp>
          <p:nvSpPr>
            <p:cNvPr id="26" name="Accolade fermante 30" hidden="0"/>
            <p:cNvSpPr/>
            <p:nvPr isPhoto="0" userDrawn="0"/>
          </p:nvSpPr>
          <p:spPr bwMode="auto">
            <a:xfrm>
              <a:off x="3737925" y="4999355"/>
              <a:ext cx="215491" cy="800734"/>
            </a:xfrm>
            <a:prstGeom prst="rightBrace">
              <a:avLst>
                <a:gd name="adj1" fmla="val 83464"/>
                <a:gd name="adj2" fmla="val 50000"/>
              </a:avLst>
            </a:pr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noAutofit/>
            </a:bodyPr>
            <a:lstStyle/>
            <a:p>
              <a:pPr>
                <a:defRPr/>
              </a:pPr>
              <a:endParaRPr lang="fr-FR" sz="2400"/>
            </a:p>
          </p:txBody>
        </p:sp>
        <p:sp>
          <p:nvSpPr>
            <p:cNvPr id="27" name="Rectangle 31" hidden="0"/>
            <p:cNvSpPr/>
            <p:nvPr isPhoto="0" userDrawn="0"/>
          </p:nvSpPr>
          <p:spPr bwMode="auto">
            <a:xfrm>
              <a:off x="4024312" y="5129846"/>
              <a:ext cx="635635" cy="45085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Bilan d’impact</a:t>
              </a:r>
              <a:endParaRPr sz="2400"/>
            </a:p>
          </p:txBody>
        </p:sp>
        <p:sp>
          <p:nvSpPr>
            <p:cNvPr id="28" name="Rectangle 32" hidden="0"/>
            <p:cNvSpPr/>
            <p:nvPr isPhoto="0" userDrawn="0"/>
          </p:nvSpPr>
          <p:spPr bwMode="auto">
            <a:xfrm>
              <a:off x="4942522" y="5167947"/>
              <a:ext cx="675640" cy="35941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Diagnostic chantier</a:t>
              </a:r>
              <a:endParaRPr sz="2400"/>
            </a:p>
          </p:txBody>
        </p:sp>
        <p:sp>
          <p:nvSpPr>
            <p:cNvPr id="29" name="Rectangle 33" hidden="0"/>
            <p:cNvSpPr/>
            <p:nvPr isPhoto="0" userDrawn="0"/>
          </p:nvSpPr>
          <p:spPr bwMode="auto">
            <a:xfrm>
              <a:off x="5904547" y="4859337"/>
              <a:ext cx="969645" cy="47625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Décision de retrait</a:t>
              </a:r>
              <a:endParaRPr sz="2400"/>
            </a:p>
          </p:txBody>
        </p:sp>
        <p:sp>
          <p:nvSpPr>
            <p:cNvPr id="30" name="Rectangle 34" hidden="0"/>
            <p:cNvSpPr/>
            <p:nvPr isPhoto="0" userDrawn="0"/>
          </p:nvSpPr>
          <p:spPr bwMode="auto">
            <a:xfrm>
              <a:off x="5895022" y="5526087"/>
              <a:ext cx="969645" cy="42862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noAutofit/>
            </a:bodyPr>
            <a:lstStyle/>
            <a:p>
              <a:pPr algn="ctr">
                <a:spcAft>
                  <a:spcPts val="0"/>
                </a:spcAft>
                <a:defRPr/>
              </a:pPr>
              <a:r>
                <a:rPr lang="fr-FR" sz="900">
                  <a:solidFill>
                    <a:srgbClr val="262626"/>
                  </a:solidFill>
                  <a:ea typeface="Calibri"/>
                </a:rPr>
                <a:t>Décision de non retrait</a:t>
              </a:r>
              <a:endParaRPr sz="2400"/>
            </a:p>
          </p:txBody>
        </p:sp>
        <p:cxnSp>
          <p:nvCxnSpPr>
            <p:cNvPr id="31" name="Connecteur droit avec flèche 35" hidden="0"/>
            <p:cNvCxnSpPr>
              <a:cxnSpLocks/>
            </p:cNvCxnSpPr>
            <p:nvPr isPhoto="0" userDrawn="0"/>
          </p:nvCxnSpPr>
          <p:spPr bwMode="auto">
            <a:xfrm flipV="1">
              <a:off x="2469832" y="5142547"/>
              <a:ext cx="229870" cy="1905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6" hidden="0"/>
            <p:cNvCxnSpPr>
              <a:cxnSpLocks/>
            </p:cNvCxnSpPr>
            <p:nvPr isPhoto="0" userDrawn="0"/>
          </p:nvCxnSpPr>
          <p:spPr bwMode="auto">
            <a:xfrm>
              <a:off x="4675822" y="5369242"/>
              <a:ext cx="269875"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7" hidden="0"/>
            <p:cNvCxnSpPr>
              <a:cxnSpLocks/>
            </p:cNvCxnSpPr>
            <p:nvPr isPhoto="0" userDrawn="0"/>
          </p:nvCxnSpPr>
          <p:spPr bwMode="auto">
            <a:xfrm>
              <a:off x="2459672" y="5333047"/>
              <a:ext cx="229870" cy="19113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8" hidden="0"/>
            <p:cNvCxnSpPr>
              <a:cxnSpLocks/>
              <a:endCxn id="30" idx="1"/>
            </p:cNvCxnSpPr>
            <p:nvPr isPhoto="0" userDrawn="0"/>
          </p:nvCxnSpPr>
          <p:spPr bwMode="auto">
            <a:xfrm>
              <a:off x="5642927" y="5336856"/>
              <a:ext cx="252095" cy="40354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eur droit avec flèche 39" hidden="0"/>
            <p:cNvCxnSpPr>
              <a:cxnSpLocks/>
            </p:cNvCxnSpPr>
            <p:nvPr isPhoto="0" userDrawn="0"/>
          </p:nvCxnSpPr>
          <p:spPr bwMode="auto">
            <a:xfrm>
              <a:off x="1444307" y="5332412"/>
              <a:ext cx="214630" cy="762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40" hidden="0"/>
          <p:cNvCxnSpPr>
            <a:cxnSpLocks/>
            <a:endCxn id="29" idx="1"/>
          </p:cNvCxnSpPr>
          <p:nvPr isPhoto="0" userDrawn="0"/>
        </p:nvCxnSpPr>
        <p:spPr bwMode="auto">
          <a:xfrm flipV="1">
            <a:off x="5995675" y="6198406"/>
            <a:ext cx="301501" cy="14639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 hidden="0"/>
          <p:cNvSpPr/>
          <p:nvPr isPhoto="0" userDrawn="0"/>
        </p:nvSpPr>
        <p:spPr bwMode="auto">
          <a:xfrm flipH="0" flipV="0">
            <a:off x="0" y="3596747"/>
            <a:ext cx="1180466" cy="16767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l">
              <a:defRPr/>
            </a:pPr>
            <a:r>
              <a:rPr sz="500" b="0" i="0" u="none">
                <a:solidFill>
                  <a:srgbClr val="000000"/>
                </a:solidFill>
                <a:latin typeface="Calibri"/>
                <a:ea typeface="Calibri"/>
                <a:cs typeface="Calibri"/>
              </a:rPr>
              <a:t>Epaves ©</a:t>
            </a:r>
            <a:r>
              <a:rPr sz="500" b="0" i="0" u="none">
                <a:solidFill>
                  <a:srgbClr val="000000"/>
                </a:solidFill>
                <a:latin typeface="Calibri"/>
                <a:ea typeface="Calibri"/>
                <a:cs typeface="Calibri"/>
              </a:rPr>
              <a:t> Alain Pibot, OFB</a:t>
            </a:r>
            <a:endParaRPr/>
          </a:p>
        </p:txBody>
      </p:sp>
      <p:pic>
        <p:nvPicPr>
          <p:cNvPr id="38" name="" hidden="0"/>
          <p:cNvPicPr>
            <a:picLocks noChangeAspect="1"/>
          </p:cNvPicPr>
          <p:nvPr isPhoto="0" userDrawn="0"/>
        </p:nvPicPr>
        <p:blipFill>
          <a:blip r:embed="rId3"/>
          <a:srcRect l="16398" t="5989" r="16916" b="7316"/>
          <a:stretch/>
        </p:blipFill>
        <p:spPr bwMode="auto">
          <a:xfrm flipH="0" flipV="0">
            <a:off x="0" y="2355272"/>
            <a:ext cx="1669574" cy="12209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5015" y="3720514"/>
            <a:ext cx="7560945" cy="226060"/>
          </a:xfrm>
          <a:custGeom>
            <a:avLst/>
            <a:gdLst/>
            <a:ahLst/>
            <a:cxnLst/>
            <a:rect l="l" t="t" r="r" b="b"/>
            <a:pathLst>
              <a:path w="7560945" h="226060" fill="norm" stroke="1" extrusionOk="0">
                <a:moveTo>
                  <a:pt x="7560564" y="0"/>
                </a:moveTo>
                <a:lnTo>
                  <a:pt x="0" y="0"/>
                </a:lnTo>
                <a:lnTo>
                  <a:pt x="0" y="10668"/>
                </a:lnTo>
                <a:lnTo>
                  <a:pt x="0" y="224028"/>
                </a:lnTo>
                <a:lnTo>
                  <a:pt x="0" y="225552"/>
                </a:lnTo>
                <a:lnTo>
                  <a:pt x="7560564" y="225552"/>
                </a:lnTo>
                <a:lnTo>
                  <a:pt x="7560564" y="224028"/>
                </a:lnTo>
                <a:lnTo>
                  <a:pt x="7560564" y="10668"/>
                </a:lnTo>
                <a:lnTo>
                  <a:pt x="7560564" y="0"/>
                </a:lnTo>
                <a:close/>
              </a:path>
            </a:pathLst>
          </a:custGeom>
          <a:solidFill>
            <a:srgbClr val="01B199"/>
          </a:solidFill>
        </p:spPr>
        <p:txBody>
          <a:bodyPr wrap="square" lIns="0" tIns="0" rIns="0" bIns="0" rtlCol="0"/>
          <a:lstStyle/>
          <a:p>
            <a:pPr>
              <a:defRPr/>
            </a:pPr>
            <a:endParaRPr/>
          </a:p>
        </p:txBody>
      </p:sp>
      <p:sp>
        <p:nvSpPr>
          <p:cNvPr id="5" name="object 3" hidden="0"/>
          <p:cNvSpPr>
            <a:spLocks noAdjustHandles="0" noChangeArrowheads="0"/>
          </p:cNvSpPr>
          <p:nvPr isPhoto="0" userDrawn="0"/>
        </p:nvSpPr>
        <p:spPr bwMode="auto">
          <a:xfrm>
            <a:off x="2964307" y="3723744"/>
            <a:ext cx="162941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Indicateurs</a:t>
            </a:r>
            <a:r>
              <a:rPr sz="1200" b="1" spc="-30">
                <a:solidFill>
                  <a:srgbClr val="FFFFFF"/>
                </a:solidFill>
                <a:latin typeface="Calibri"/>
                <a:cs typeface="Calibri"/>
              </a:rPr>
              <a:t> </a:t>
            </a:r>
            <a:r>
              <a:rPr sz="1200" b="1">
                <a:solidFill>
                  <a:srgbClr val="FFFFFF"/>
                </a:solidFill>
                <a:latin typeface="Calibri"/>
                <a:cs typeface="Calibri"/>
              </a:rPr>
              <a:t>de</a:t>
            </a:r>
            <a:r>
              <a:rPr sz="1200" b="1" spc="-25">
                <a:solidFill>
                  <a:srgbClr val="FFFFFF"/>
                </a:solidFill>
                <a:latin typeface="Calibri"/>
                <a:cs typeface="Calibri"/>
              </a:rPr>
              <a:t> </a:t>
            </a:r>
            <a:r>
              <a:rPr sz="1200" b="1" spc="-5">
                <a:solidFill>
                  <a:srgbClr val="FFFFFF"/>
                </a:solidFill>
                <a:latin typeface="Calibri"/>
                <a:cs typeface="Calibri"/>
              </a:rPr>
              <a:t>réalisation</a:t>
            </a:r>
            <a:endParaRPr sz="1200">
              <a:latin typeface="Calibri"/>
              <a:cs typeface="Calibri"/>
            </a:endParaRPr>
          </a:p>
        </p:txBody>
      </p:sp>
      <p:sp>
        <p:nvSpPr>
          <p:cNvPr id="6" name="object 8" hidden="0"/>
          <p:cNvSpPr>
            <a:spLocks noAdjustHandles="0" noChangeArrowheads="0"/>
          </p:cNvSpPr>
          <p:nvPr isPhoto="0" userDrawn="0"/>
        </p:nvSpPr>
        <p:spPr bwMode="auto">
          <a:xfrm>
            <a:off x="68070" y="4028544"/>
            <a:ext cx="7428988" cy="299755"/>
          </a:xfrm>
          <a:prstGeom prst="rect">
            <a:avLst/>
          </a:prstGeom>
        </p:spPr>
        <p:txBody>
          <a:bodyPr vert="horz" wrap="square" lIns="0" tIns="12700" rIns="0" bIns="0" rtlCol="0">
            <a:spAutoFit/>
          </a:bodyPr>
          <a:lstStyle/>
          <a:p>
            <a:pPr marL="73660" indent="-60960">
              <a:lnSpc>
                <a:spcPct val="100000"/>
              </a:lnSpc>
              <a:spcBef>
                <a:spcPts val="100"/>
              </a:spcBef>
              <a:buChar char="-"/>
              <a:tabLst>
                <a:tab pos="73660" algn="l"/>
              </a:tabLst>
              <a:defRPr/>
            </a:pPr>
            <a:r>
              <a:rPr lang="fr-FR" sz="900" spc="-5">
                <a:latin typeface="Calibri"/>
                <a:cs typeface="Calibri"/>
              </a:rPr>
              <a:t>Nombre d’épaves retirées</a:t>
            </a:r>
            <a:endParaRPr/>
          </a:p>
          <a:p>
            <a:pPr marL="73660" indent="-60960">
              <a:lnSpc>
                <a:spcPct val="100000"/>
              </a:lnSpc>
              <a:spcBef>
                <a:spcPts val="100"/>
              </a:spcBef>
              <a:buChar char="-"/>
              <a:tabLst>
                <a:tab pos="73660" algn="l"/>
              </a:tabLst>
              <a:defRPr/>
            </a:pPr>
            <a:endParaRPr sz="900">
              <a:latin typeface="Calibri"/>
              <a:cs typeface="Calibri"/>
            </a:endParaRPr>
          </a:p>
        </p:txBody>
      </p:sp>
      <p:sp>
        <p:nvSpPr>
          <p:cNvPr id="7" name="object 13" hidden="0"/>
          <p:cNvSpPr/>
          <p:nvPr isPhoto="0" userDrawn="0"/>
        </p:nvSpPr>
        <p:spPr bwMode="auto">
          <a:xfrm>
            <a:off x="0" y="4432300"/>
            <a:ext cx="7496809" cy="224154"/>
          </a:xfrm>
          <a:custGeom>
            <a:avLst/>
            <a:gdLst/>
            <a:ahLst/>
            <a:cxnLst/>
            <a:rect l="l" t="t" r="r" b="b"/>
            <a:pathLst>
              <a:path w="7496809" h="224154" fill="norm" stroke="1" extrusionOk="0">
                <a:moveTo>
                  <a:pt x="7496556" y="0"/>
                </a:moveTo>
                <a:lnTo>
                  <a:pt x="0" y="0"/>
                </a:lnTo>
                <a:lnTo>
                  <a:pt x="0" y="9144"/>
                </a:lnTo>
                <a:lnTo>
                  <a:pt x="0" y="224028"/>
                </a:lnTo>
                <a:lnTo>
                  <a:pt x="7620" y="224028"/>
                </a:lnTo>
                <a:lnTo>
                  <a:pt x="7427976" y="224028"/>
                </a:lnTo>
                <a:lnTo>
                  <a:pt x="7496556" y="224028"/>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8" name="object 14" hidden="0"/>
          <p:cNvSpPr>
            <a:spLocks noAdjustHandles="0" noChangeArrowheads="0"/>
          </p:cNvSpPr>
          <p:nvPr isPhoto="0" userDrawn="0"/>
        </p:nvSpPr>
        <p:spPr bwMode="auto">
          <a:xfrm>
            <a:off x="3354451" y="4436235"/>
            <a:ext cx="72644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Références</a:t>
            </a:r>
            <a:endParaRPr sz="1200">
              <a:latin typeface="Calibri"/>
              <a:cs typeface="Calibri"/>
            </a:endParaRPr>
          </a:p>
        </p:txBody>
      </p:sp>
      <p:sp>
        <p:nvSpPr>
          <p:cNvPr id="9" name="object 15" hidden="0"/>
          <p:cNvSpPr/>
          <p:nvPr isPhoto="0" userDrawn="0"/>
        </p:nvSpPr>
        <p:spPr bwMode="auto">
          <a:xfrm>
            <a:off x="0" y="4445887"/>
            <a:ext cx="7496809" cy="9525"/>
          </a:xfrm>
          <a:custGeom>
            <a:avLst/>
            <a:gdLst/>
            <a:ahLst/>
            <a:cxnLst/>
            <a:rect l="l" t="t" r="r" b="b"/>
            <a:pathLst>
              <a:path w="7496809" h="9525" fill="norm" stroke="1" extrusionOk="0">
                <a:moveTo>
                  <a:pt x="7496556" y="0"/>
                </a:moveTo>
                <a:lnTo>
                  <a:pt x="0" y="0"/>
                </a:lnTo>
                <a:lnTo>
                  <a:pt x="0" y="9144"/>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10" name="object 16" hidden="0"/>
          <p:cNvSpPr>
            <a:spLocks noAdjustHandles="0" noChangeArrowheads="0"/>
          </p:cNvSpPr>
          <p:nvPr isPhoto="0" userDrawn="0"/>
        </p:nvSpPr>
        <p:spPr bwMode="auto">
          <a:xfrm>
            <a:off x="74168" y="4716270"/>
            <a:ext cx="7422640" cy="1772280"/>
          </a:xfrm>
          <a:prstGeom prst="rect">
            <a:avLst/>
          </a:prstGeom>
        </p:spPr>
        <p:txBody>
          <a:bodyPr vert="horz" wrap="square" lIns="0" tIns="12700" rIns="0" bIns="0" rtlCol="0">
            <a:spAutoFit/>
          </a:bodyPr>
          <a:lstStyle/>
          <a:p>
            <a:pPr>
              <a:lnSpc>
                <a:spcPct val="100000"/>
              </a:lnSpc>
              <a:spcBef>
                <a:spcPts val="400"/>
              </a:spcBef>
              <a:spcAft>
                <a:spcPts val="600"/>
              </a:spcAft>
              <a:defRPr/>
            </a:pPr>
            <a:r>
              <a:rPr lang="fr-FR" sz="900" u="sng" spc="-1">
                <a:solidFill>
                  <a:srgbClr val="000000"/>
                </a:solidFill>
                <a:hlinkClick r:id="rId2" tooltip="https://www.recyclermonbateau.fr/"/>
              </a:rPr>
              <a:t>Site APER : https://www.recyclermonbateau.fr/</a:t>
            </a:r>
            <a:endParaRPr lang="fr-FR" sz="900" spc="-1">
              <a:solidFill>
                <a:srgbClr val="000000"/>
              </a:solidFill>
            </a:endParaRPr>
          </a:p>
          <a:p>
            <a:pPr>
              <a:lnSpc>
                <a:spcPct val="100000"/>
              </a:lnSpc>
              <a:spcBef>
                <a:spcPts val="400"/>
              </a:spcBef>
              <a:spcAft>
                <a:spcPts val="600"/>
              </a:spcAft>
              <a:defRPr/>
            </a:pPr>
            <a:r>
              <a:rPr lang="fr-FR" sz="900" spc="-1">
                <a:solidFill>
                  <a:srgbClr val="000000"/>
                </a:solidFill>
              </a:rPr>
              <a:t>La Rivière M., </a:t>
            </a:r>
            <a:r>
              <a:rPr lang="fr-FR" sz="900" spc="-1">
                <a:solidFill>
                  <a:srgbClr val="000000"/>
                </a:solidFill>
              </a:rPr>
              <a:t>Aish</a:t>
            </a:r>
            <a:r>
              <a:rPr lang="fr-FR" sz="900" spc="-1">
                <a:solidFill>
                  <a:srgbClr val="000000"/>
                </a:solidFill>
              </a:rPr>
              <a:t> A., Auby I., Ar Gall E., </a:t>
            </a:r>
            <a:r>
              <a:rPr lang="fr-FR" sz="900" spc="-1">
                <a:solidFill>
                  <a:srgbClr val="000000"/>
                </a:solidFill>
              </a:rPr>
              <a:t>Dauvin</a:t>
            </a:r>
            <a:r>
              <a:rPr lang="fr-FR" sz="900" spc="-1">
                <a:solidFill>
                  <a:srgbClr val="000000"/>
                </a:solidFill>
              </a:rPr>
              <a:t> J.-C., de Bettignies T., Derrien-</a:t>
            </a:r>
            <a:r>
              <a:rPr lang="fr-FR" sz="900" spc="-1">
                <a:solidFill>
                  <a:srgbClr val="000000"/>
                </a:solidFill>
              </a:rPr>
              <a:t>Courtel</a:t>
            </a:r>
            <a:r>
              <a:rPr lang="fr-FR" sz="900" spc="-1">
                <a:solidFill>
                  <a:srgbClr val="000000"/>
                </a:solidFill>
              </a:rPr>
              <a:t> S., Dubois S., Gauthier O., </a:t>
            </a:r>
            <a:r>
              <a:rPr lang="fr-FR" sz="900" spc="-1">
                <a:solidFill>
                  <a:srgbClr val="000000"/>
                </a:solidFill>
              </a:rPr>
              <a:t>Grall</a:t>
            </a:r>
            <a:r>
              <a:rPr lang="fr-FR" sz="900" spc="-1">
                <a:solidFill>
                  <a:srgbClr val="000000"/>
                </a:solidFill>
              </a:rPr>
              <a:t> J., Janson A.-L. &amp; </a:t>
            </a:r>
            <a:r>
              <a:rPr lang="fr-FR" sz="900" spc="-1">
                <a:solidFill>
                  <a:srgbClr val="000000"/>
                </a:solidFill>
              </a:rPr>
              <a:t>Thiébaut</a:t>
            </a:r>
            <a:r>
              <a:rPr lang="fr-FR" sz="900" spc="-1">
                <a:solidFill>
                  <a:srgbClr val="000000"/>
                </a:solidFill>
              </a:rPr>
              <a:t> E., 2017. Evaluation de la sensibilité des habitats élémentaires (DHFF) d’Atlantique, de Manche et de Mer du Nord aux pressions physiques. Rapport SPN 2017-4. MNHN. Paris, 93 pp. </a:t>
            </a:r>
            <a:r>
              <a:rPr lang="fr-FR" sz="900" u="sng" spc="-1">
                <a:solidFill>
                  <a:srgbClr val="000000"/>
                </a:solidFill>
                <a:hlinkClick r:id="rId3" tooltip="https://inpn.mnhn.fr/docs/sensibilite/SPN-2017-4-La_Riviere_et_al_2017_Eval_sensibilite_AtlMMN_Pressions_physiques.pdf"/>
              </a:rPr>
              <a:t>https://inpn.mnhn.fr/docs/sensibilite/SPN-2017-4-La_Riviere_et_al_2017_Eval_sensibilite_AtlMMN_Pressions_physiques.pdf</a:t>
            </a:r>
            <a:endParaRPr lang="fr-FR" sz="900" spc="-1">
              <a:solidFill>
                <a:srgbClr val="000000"/>
              </a:solidFill>
            </a:endParaRPr>
          </a:p>
          <a:p>
            <a:pPr>
              <a:spcBef>
                <a:spcPts val="400"/>
              </a:spcBef>
              <a:spcAft>
                <a:spcPts val="600"/>
              </a:spcAft>
              <a:defRPr/>
            </a:pPr>
            <a:r>
              <a:rPr lang="fr-FR" sz="900" u="sng" spc="-1">
                <a:solidFill>
                  <a:srgbClr val="000000"/>
                </a:solidFill>
                <a:hlinkClick r:id="rId4" tooltip="https://www.marlin.ac.uk/sensitivity/sensitivity_rationale"/>
              </a:rPr>
              <a:t>https://www.marlin.ac.uk/sensitivity/sensitivity_rationale</a:t>
            </a:r>
            <a:endParaRPr lang="fr-FR" sz="900" spc="-1">
              <a:solidFill>
                <a:srgbClr val="000000"/>
              </a:solidFill>
            </a:endParaRPr>
          </a:p>
          <a:p>
            <a:pPr>
              <a:spcBef>
                <a:spcPts val="400"/>
              </a:spcBef>
              <a:spcAft>
                <a:spcPts val="600"/>
              </a:spcAft>
              <a:defRPr/>
            </a:pPr>
            <a:r>
              <a:rPr lang="fr-FR" sz="900" spc="-1">
                <a:solidFill>
                  <a:srgbClr val="000000"/>
                </a:solidFill>
              </a:rPr>
              <a:t>Note technique du 14 décembre 2018 relative à la mise en œuvre des articles L5141-1 à L5141-7 du Code des Transports relatifs aux mesures concernant, dans les eaux territoriales et les eaux intérieures, les navires et engins flottants abandonnés.</a:t>
            </a:r>
            <a:endParaRPr lang="fr-FR" sz="900"/>
          </a:p>
          <a:p>
            <a:pPr>
              <a:lnSpc>
                <a:spcPct val="100000"/>
              </a:lnSpc>
              <a:spcBef>
                <a:spcPts val="400"/>
              </a:spcBef>
              <a:defRPr/>
            </a:pPr>
            <a:r>
              <a:rPr lang="fr-FR" sz="900" spc="-1">
                <a:solidFill>
                  <a:srgbClr val="000000"/>
                </a:solidFill>
              </a:rPr>
              <a:t>Guide de gestion des navires en fin de vie dans les aires marines protégées, A. </a:t>
            </a:r>
            <a:r>
              <a:rPr lang="fr-FR" sz="900" spc="-1">
                <a:solidFill>
                  <a:srgbClr val="000000"/>
                </a:solidFill>
              </a:rPr>
              <a:t>Capietto</a:t>
            </a:r>
            <a:r>
              <a:rPr lang="fr-FR" sz="900" spc="-1">
                <a:solidFill>
                  <a:srgbClr val="000000"/>
                </a:solidFill>
              </a:rPr>
              <a:t>, A. </a:t>
            </a:r>
            <a:r>
              <a:rPr lang="fr-FR" sz="900" spc="-1">
                <a:solidFill>
                  <a:srgbClr val="000000"/>
                </a:solidFill>
              </a:rPr>
              <a:t>Pibot</a:t>
            </a:r>
            <a:r>
              <a:rPr lang="fr-FR" sz="900" spc="-1">
                <a:solidFill>
                  <a:srgbClr val="000000"/>
                </a:solidFill>
              </a:rPr>
              <a:t>, &amp; N. </a:t>
            </a:r>
            <a:r>
              <a:rPr lang="fr-FR" sz="900" spc="-1">
                <a:solidFill>
                  <a:srgbClr val="000000"/>
                </a:solidFill>
              </a:rPr>
              <a:t>Cudennec</a:t>
            </a:r>
            <a:r>
              <a:rPr lang="fr-FR" sz="900" spc="-1">
                <a:solidFill>
                  <a:srgbClr val="000000"/>
                </a:solidFill>
              </a:rPr>
              <a:t>, OFB, </a:t>
            </a:r>
            <a:r>
              <a:rPr lang="fr-FR" sz="900" spc="-1">
                <a:solidFill>
                  <a:srgbClr val="000000"/>
                </a:solidFill>
              </a:rPr>
              <a:t>Marha</a:t>
            </a:r>
            <a:r>
              <a:rPr lang="fr-FR" sz="900" spc="-1">
                <a:solidFill>
                  <a:srgbClr val="000000"/>
                </a:solidFill>
              </a:rPr>
              <a:t>, APER, 2022.</a:t>
            </a:r>
            <a:endParaRPr lang="fr-FR" sz="900"/>
          </a:p>
          <a:p>
            <a:pPr marL="195764" indent="-195764">
              <a:buFont typeface="Arial"/>
              <a:buChar char="–"/>
              <a:defRPr/>
            </a:pPr>
            <a:endParaRPr lang="fr-FR" sz="900">
              <a:ea typeface="Calibri"/>
              <a:cs typeface="Calibri"/>
            </a:endParaRPr>
          </a:p>
        </p:txBody>
      </p:sp>
      <p:graphicFrame>
        <p:nvGraphicFramePr>
          <p:cNvPr id="11" name="object 17" hidden="0"/>
          <p:cNvGraphicFramePr>
            <a:graphicFrameLocks xmlns:a="http://schemas.openxmlformats.org/drawingml/2006/main" noGrp="1"/>
          </p:cNvGraphicFramePr>
          <p:nvPr isPhoto="0" userDrawn="0"/>
        </p:nvGraphicFramePr>
        <p:xfrm>
          <a:off x="0" y="2406574"/>
          <a:ext cx="7554593" cy="1108454"/>
        </p:xfrm>
        <a:graphic>
          <a:graphicData uri="http://schemas.openxmlformats.org/drawingml/2006/table">
            <a:tbl>
              <a:tblPr firstRow="1" firstCol="0" lastRow="0" lastCol="0" bandRow="1" bandCol="0">
                <a:tableStyleId>{985526F0-3702-ECEB-2926-21E149D4875E}</a:tableStyleId>
              </a:tblPr>
              <a:tblGrid>
                <a:gridCol w="713105"/>
                <a:gridCol w="3141345"/>
                <a:gridCol w="3700143"/>
              </a:tblGrid>
              <a:tr h="227076">
                <a:tc gridSpan="3">
                  <a:txBody>
                    <a:bodyPr/>
                    <a:p>
                      <a:pPr algn="ctr">
                        <a:lnSpc>
                          <a:spcPct val="100000"/>
                        </a:lnSpc>
                        <a:spcBef>
                          <a:spcPts val="25"/>
                        </a:spcBef>
                        <a:defRPr/>
                      </a:pPr>
                      <a:r>
                        <a:rPr sz="1200" b="1" spc="-5">
                          <a:solidFill>
                            <a:srgbClr val="FFFFFF"/>
                          </a:solidFill>
                          <a:latin typeface="Calibri"/>
                          <a:cs typeface="Calibri"/>
                        </a:rPr>
                        <a:t>Modalités </a:t>
                      </a:r>
                      <a:r>
                        <a:rPr sz="1200" b="1">
                          <a:solidFill>
                            <a:srgbClr val="FFFFFF"/>
                          </a:solidFill>
                          <a:latin typeface="Calibri"/>
                          <a:cs typeface="Calibri"/>
                        </a:rPr>
                        <a:t>de</a:t>
                      </a:r>
                      <a:r>
                        <a:rPr sz="1200" b="1" spc="-20">
                          <a:solidFill>
                            <a:srgbClr val="FFFFFF"/>
                          </a:solidFill>
                          <a:latin typeface="Calibri"/>
                          <a:cs typeface="Calibri"/>
                        </a:rPr>
                        <a:t> </a:t>
                      </a:r>
                      <a:r>
                        <a:rPr sz="1200" b="1">
                          <a:solidFill>
                            <a:srgbClr val="FFFFFF"/>
                          </a:solidFill>
                          <a:latin typeface="Calibri"/>
                          <a:cs typeface="Calibri"/>
                        </a:rPr>
                        <a:t>mise</a:t>
                      </a:r>
                      <a:r>
                        <a:rPr sz="1200" b="1" spc="-10">
                          <a:solidFill>
                            <a:srgbClr val="FFFFFF"/>
                          </a:solidFill>
                          <a:latin typeface="Calibri"/>
                          <a:cs typeface="Calibri"/>
                        </a:rPr>
                        <a:t> </a:t>
                      </a:r>
                      <a:r>
                        <a:rPr sz="1200" b="1" spc="-5">
                          <a:solidFill>
                            <a:srgbClr val="FFFFFF"/>
                          </a:solidFill>
                          <a:latin typeface="Calibri"/>
                          <a:cs typeface="Calibri"/>
                        </a:rPr>
                        <a:t>en </a:t>
                      </a:r>
                      <a:r>
                        <a:rPr sz="1200" b="1" spc="-10">
                          <a:solidFill>
                            <a:srgbClr val="FFFFFF"/>
                          </a:solidFill>
                          <a:latin typeface="Calibri"/>
                          <a:cs typeface="Calibri"/>
                        </a:rPr>
                        <a:t>œuvre</a:t>
                      </a:r>
                      <a:endParaRPr sz="1200">
                        <a:latin typeface="Calibri"/>
                        <a:cs typeface="Calibri"/>
                      </a:endParaRPr>
                    </a:p>
                  </a:txBody>
                  <a:tcPr marL="0" marR="0" marT="3175" marB="0">
                    <a:lnB w="6350" algn="ctr">
                      <a:solidFill>
                        <a:srgbClr val="C8C8C8"/>
                      </a:solidFill>
                    </a:lnB>
                    <a:solidFill>
                      <a:srgbClr val="01B199"/>
                    </a:solidFill>
                  </a:tcPr>
                </a:tc>
                <a:tc hMerge="1">
                  <a:txBody>
                    <a:bodyPr/>
                    <a:p>
                      <a:endParaRPr/>
                    </a:p>
                  </a:txBody>
                </a:tc>
                <a:tc hMerge="1">
                  <a:txBody>
                    <a:bodyPr/>
                    <a:p>
                      <a:endParaRPr/>
                    </a:p>
                  </a:txBody>
                </a:tc>
              </a:tr>
              <a:tr h="176784">
                <a:tc>
                  <a:txBody>
                    <a:bodyPr/>
                    <a:p>
                      <a:pPr marL="85090">
                        <a:lnSpc>
                          <a:spcPct val="100000"/>
                        </a:lnSpc>
                        <a:spcBef>
                          <a:spcPts val="45"/>
                        </a:spcBef>
                        <a:defRPr/>
                      </a:pPr>
                      <a:r>
                        <a:rPr sz="900" b="1" spc="-5">
                          <a:latin typeface="Calibri"/>
                          <a:cs typeface="Calibri"/>
                        </a:rPr>
                        <a:t>Sous-action</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3820">
                        <a:lnSpc>
                          <a:spcPct val="100000"/>
                        </a:lnSpc>
                        <a:spcBef>
                          <a:spcPts val="45"/>
                        </a:spcBef>
                        <a:defRPr/>
                      </a:pPr>
                      <a:r>
                        <a:rPr sz="900" b="1" spc="-5">
                          <a:latin typeface="Calibri"/>
                          <a:cs typeface="Calibri"/>
                        </a:rPr>
                        <a:t>Maître(s)</a:t>
                      </a:r>
                      <a:r>
                        <a:rPr sz="900" b="1" spc="-10">
                          <a:latin typeface="Calibri"/>
                          <a:cs typeface="Calibri"/>
                        </a:rPr>
                        <a:t> </a:t>
                      </a:r>
                      <a:r>
                        <a:rPr sz="900" b="1" spc="-5">
                          <a:latin typeface="Calibri"/>
                          <a:cs typeface="Calibri"/>
                        </a:rPr>
                        <a:t>d’ouvrage potentiel(s)</a:t>
                      </a:r>
                      <a:endParaRPr sz="900">
                        <a:latin typeface="Calibri"/>
                        <a:cs typeface="Calibri"/>
                      </a:endParaRPr>
                    </a:p>
                  </a:txBody>
                  <a:tcPr marL="0" marR="0" marT="5715"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1915">
                        <a:lnSpc>
                          <a:spcPct val="100000"/>
                        </a:lnSpc>
                        <a:spcBef>
                          <a:spcPts val="45"/>
                        </a:spcBef>
                        <a:defRPr/>
                      </a:pPr>
                      <a:r>
                        <a:rPr sz="900" b="1" spc="-5">
                          <a:latin typeface="Calibri"/>
                          <a:cs typeface="Calibri"/>
                        </a:rPr>
                        <a:t>Partenaires</a:t>
                      </a:r>
                      <a:r>
                        <a:rPr sz="900" b="1" spc="-25">
                          <a:latin typeface="Calibri"/>
                          <a:cs typeface="Calibri"/>
                        </a:rPr>
                        <a:t> </a:t>
                      </a:r>
                      <a:r>
                        <a:rPr sz="900" b="1" spc="-5">
                          <a:latin typeface="Calibri"/>
                          <a:cs typeface="Calibri"/>
                        </a:rPr>
                        <a:t>potentiels</a:t>
                      </a:r>
                      <a:endParaRPr sz="900">
                        <a:latin typeface="Calibri"/>
                        <a:cs typeface="Calibri"/>
                      </a:endParaRPr>
                    </a:p>
                  </a:txBody>
                  <a:tcPr marL="0" marR="0" marT="5715" marB="0">
                    <a:lnL w="6350" algn="ctr">
                      <a:solidFill>
                        <a:srgbClr val="C8C8C8"/>
                      </a:solidFill>
                    </a:lnL>
                    <a:lnT w="6350" algn="ctr">
                      <a:solidFill>
                        <a:srgbClr val="C8C8C8"/>
                      </a:solidFill>
                    </a:lnT>
                    <a:lnB w="6350" algn="ctr">
                      <a:solidFill>
                        <a:srgbClr val="C8C8C8"/>
                      </a:solidFill>
                    </a:lnB>
                    <a:solidFill>
                      <a:srgbClr val="D4F3E9"/>
                    </a:solidFill>
                  </a:tcPr>
                </a:tc>
              </a:tr>
              <a:tr h="176783">
                <a:tc>
                  <a:txBody>
                    <a:bodyPr/>
                    <a:p>
                      <a:pPr marL="85090">
                        <a:lnSpc>
                          <a:spcPct val="100000"/>
                        </a:lnSpc>
                        <a:spcBef>
                          <a:spcPts val="45"/>
                        </a:spcBef>
                        <a:defRPr/>
                      </a:pPr>
                      <a:r>
                        <a:rPr sz="900" b="1" spc="-5">
                          <a:latin typeface="Calibri"/>
                          <a:cs typeface="Calibri"/>
                        </a:rPr>
                        <a:t>TM</a:t>
                      </a:r>
                      <a:r>
                        <a:rPr sz="900" b="1" spc="-5">
                          <a:latin typeface="Calibri"/>
                          <a:cs typeface="Calibri"/>
                        </a:rPr>
                        <a:t>7.1</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tcPr>
                </a:tc>
                <a:tc rowSpan="4">
                  <a:txBody>
                    <a:bodyPr/>
                    <a:p>
                      <a:pPr algn="l">
                        <a:lnSpc>
                          <a:spcPct val="114999"/>
                        </a:lnSpc>
                        <a:spcAft>
                          <a:spcPts val="0"/>
                        </a:spcAft>
                        <a:tabLst>
                          <a:tab pos="1584324" algn="l"/>
                        </a:tabLst>
                        <a:defRPr/>
                      </a:pPr>
                      <a:r>
                        <a:rPr lang="fr-FR" sz="900">
                          <a:latin typeface="Calibri"/>
                          <a:ea typeface="Calibri"/>
                          <a:cs typeface="Times New Roman"/>
                        </a:rPr>
                        <a:t>Animateur(s) du </a:t>
                      </a:r>
                      <a:r>
                        <a:rPr lang="fr-FR" sz="900">
                          <a:solidFill>
                            <a:schemeClr val="tx1"/>
                          </a:solidFill>
                          <a:latin typeface="Calibri"/>
                          <a:ea typeface="Calibri"/>
                          <a:cs typeface="Times New Roman"/>
                        </a:rPr>
                        <a:t>site Natura 2000</a:t>
                      </a:r>
                      <a:endParaRPr lang="fr-FR" sz="900">
                        <a:solidFill>
                          <a:schemeClr val="tx1"/>
                        </a:solidFill>
                        <a:latin typeface="Calibri"/>
                        <a:cs typeface="Times New Roman"/>
                      </a:endParaRPr>
                    </a:p>
                  </a:txBody>
                  <a:tcPr marL="72000" marR="72000" marT="12065" marB="0" anchor="ctr">
                    <a:lnL w="6350" algn="ctr">
                      <a:solidFill>
                        <a:srgbClr val="C8C8C8"/>
                      </a:solidFill>
                    </a:lnL>
                    <a:lnR w="6350" algn="ctr">
                      <a:solidFill>
                        <a:srgbClr val="C8C8C8"/>
                      </a:solidFill>
                    </a:lnR>
                    <a:lnT w="6350" algn="ctr">
                      <a:solidFill>
                        <a:srgbClr val="C8C8C8"/>
                      </a:solidFill>
                    </a:lnT>
                    <a:lnB w="12700" algn="ctr">
                      <a:solidFill>
                        <a:schemeClr val="bg1">
                          <a:lumMod val="85000"/>
                        </a:schemeClr>
                      </a:solidFill>
                    </a:lnB>
                  </a:tcPr>
                </a:tc>
                <a:tc rowSpan="4">
                  <a:txBody>
                    <a:bodyPr/>
                    <a:p>
                      <a:pPr algn="l">
                        <a:buClr>
                          <a:srgbClr val="000000"/>
                        </a:buClr>
                        <a:defRPr/>
                      </a:pPr>
                      <a:r>
                        <a:rPr lang="fr-FR" sz="900" spc="-1">
                          <a:solidFill>
                            <a:srgbClr val="000000"/>
                          </a:solidFill>
                          <a:latin typeface="+mn-lt"/>
                          <a:ea typeface="DejaVu Sans"/>
                        </a:rPr>
                        <a:t>APER, OFB, DDTM, collectivités, associations environnementales, gestionnaires de ports, plaisanciers</a:t>
                      </a:r>
                      <a:endParaRPr lang="fr-FR" sz="900"/>
                    </a:p>
                  </a:txBody>
                  <a:tcPr marL="72000" marR="72000" marT="0" marB="0" anchor="ctr">
                    <a:lnL w="6350" algn="ctr">
                      <a:solidFill>
                        <a:srgbClr val="C8C8C8"/>
                      </a:solidFill>
                    </a:lnL>
                    <a:lnT w="6350" algn="ctr">
                      <a:solidFill>
                        <a:srgbClr val="C8C8C8"/>
                      </a:solidFill>
                    </a:lnT>
                    <a:lnB w="12700" algn="ctr">
                      <a:solidFill>
                        <a:schemeClr val="bg1">
                          <a:lumMod val="85000"/>
                        </a:schemeClr>
                      </a:solidFill>
                    </a:lnB>
                  </a:tcPr>
                </a:tc>
              </a:tr>
              <a:tr h="176783">
                <a:tc>
                  <a:txBody>
                    <a:bodyPr/>
                    <a:p>
                      <a:pPr marL="85090">
                        <a:lnSpc>
                          <a:spcPct val="100000"/>
                        </a:lnSpc>
                        <a:spcBef>
                          <a:spcPts val="45"/>
                        </a:spcBef>
                        <a:defRPr/>
                      </a:pPr>
                      <a:r>
                        <a:rPr sz="900" b="1" spc="-5">
                          <a:latin typeface="Calibri"/>
                          <a:cs typeface="Calibri"/>
                        </a:rPr>
                        <a:t>TM</a:t>
                      </a:r>
                      <a:r>
                        <a:rPr sz="900" b="1" spc="-5">
                          <a:latin typeface="Calibri"/>
                          <a:cs typeface="Calibri"/>
                        </a:rPr>
                        <a:t>7.2</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6350" algn="ctr">
                      <a:solidFill>
                        <a:srgbClr val="C8C8C8"/>
                      </a:solidFill>
                    </a:lnB>
                    <a:solidFill>
                      <a:srgbClr val="F1F1F1"/>
                    </a:solidFill>
                  </a:tcPr>
                </a:tc>
              </a:tr>
              <a:tr h="175514">
                <a:tc>
                  <a:txBody>
                    <a:bodyPr/>
                    <a:p>
                      <a:pPr marL="85090">
                        <a:lnSpc>
                          <a:spcPct val="100000"/>
                        </a:lnSpc>
                        <a:spcBef>
                          <a:spcPts val="45"/>
                        </a:spcBef>
                        <a:defRPr/>
                      </a:pPr>
                      <a:r>
                        <a:rPr sz="900" b="1" spc="-5">
                          <a:latin typeface="Calibri"/>
                          <a:cs typeface="Calibri"/>
                        </a:rPr>
                        <a:t>TM</a:t>
                      </a:r>
                      <a:r>
                        <a:rPr sz="900" b="1" spc="-5">
                          <a:latin typeface="Calibri"/>
                          <a:cs typeface="Calibri"/>
                        </a:rPr>
                        <a:t>7.3</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6350" algn="ctr">
                      <a:solidFill>
                        <a:srgbClr val="C8C8C8"/>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6350" algn="ctr">
                      <a:solidFill>
                        <a:srgbClr val="C8C8C8"/>
                      </a:solidFill>
                    </a:lnB>
                  </a:tcPr>
                </a:tc>
              </a:tr>
              <a:tr h="175514">
                <a:tc>
                  <a:txBody>
                    <a:bodyPr/>
                    <a:p>
                      <a:pPr marL="85090">
                        <a:lnSpc>
                          <a:spcPct val="100000"/>
                        </a:lnSpc>
                        <a:spcBef>
                          <a:spcPts val="45"/>
                        </a:spcBef>
                        <a:defRPr/>
                      </a:pPr>
                      <a:r>
                        <a:rPr lang="fr-FR" sz="900" b="1">
                          <a:latin typeface="Calibri"/>
                          <a:cs typeface="Calibri"/>
                        </a:rPr>
                        <a:t>TM7.4</a:t>
                      </a:r>
                      <a:endParaRPr sz="900" b="1">
                        <a:latin typeface="Calibri"/>
                        <a:cs typeface="Calibri"/>
                      </a:endParaRPr>
                    </a:p>
                  </a:txBody>
                  <a:tcPr marL="0" marR="0" marT="5715" marB="0">
                    <a:lnR w="6350" algn="ctr">
                      <a:solidFill>
                        <a:srgbClr val="C8C8C8"/>
                      </a:solidFill>
                    </a:lnR>
                    <a:lnT w="6350" algn="ctr">
                      <a:solidFill>
                        <a:srgbClr val="C8C8C8"/>
                      </a:solidFill>
                    </a:lnT>
                    <a:lnB w="12700" algn="ctr">
                      <a:solidFill>
                        <a:schemeClr val="bg1">
                          <a:lumMod val="85000"/>
                        </a:schemeClr>
                      </a:solidFill>
                    </a:lnB>
                    <a:solidFill>
                      <a:schemeClr val="bg1">
                        <a:lumMod val="95000"/>
                      </a:schemeClr>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12700" algn="ctr">
                      <a:solidFill>
                        <a:schemeClr val="bg1">
                          <a:lumMod val="85000"/>
                        </a:schemeClr>
                      </a:solidFill>
                    </a:lnB>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12700" algn="ctr">
                      <a:solidFill>
                        <a:schemeClr val="bg1">
                          <a:lumMod val="85000"/>
                        </a:schemeClr>
                      </a:solidFill>
                    </a:lnB>
                  </a:tcPr>
                </a:tc>
              </a:tr>
            </a:tbl>
          </a:graphicData>
        </a:graphic>
      </p:graphicFrame>
      <p:sp>
        <p:nvSpPr>
          <p:cNvPr id="12" name="object 18" hidden="0"/>
          <p:cNvSpPr/>
          <p:nvPr isPhoto="0" userDrawn="0"/>
        </p:nvSpPr>
        <p:spPr bwMode="auto">
          <a:xfrm>
            <a:off x="7551420" y="2653205"/>
            <a:ext cx="6350" cy="530860"/>
          </a:xfrm>
          <a:custGeom>
            <a:avLst/>
            <a:gdLst/>
            <a:ahLst/>
            <a:cxnLst/>
            <a:rect l="l" t="t" r="r" b="b"/>
            <a:pathLst>
              <a:path w="6350" h="530860" fill="norm" stroke="1" extrusionOk="0">
                <a:moveTo>
                  <a:pt x="6096" y="0"/>
                </a:moveTo>
                <a:lnTo>
                  <a:pt x="0" y="0"/>
                </a:lnTo>
                <a:lnTo>
                  <a:pt x="0" y="6096"/>
                </a:lnTo>
                <a:lnTo>
                  <a:pt x="0" y="15240"/>
                </a:lnTo>
                <a:lnTo>
                  <a:pt x="0" y="530352"/>
                </a:lnTo>
                <a:lnTo>
                  <a:pt x="6096" y="530352"/>
                </a:lnTo>
                <a:lnTo>
                  <a:pt x="6096" y="6096"/>
                </a:lnTo>
                <a:lnTo>
                  <a:pt x="6096" y="0"/>
                </a:lnTo>
                <a:close/>
              </a:path>
            </a:pathLst>
          </a:custGeom>
          <a:solidFill>
            <a:srgbClr val="C8C8C8"/>
          </a:solidFill>
        </p:spPr>
        <p:txBody>
          <a:bodyPr wrap="square" lIns="0" tIns="0" rIns="0" bIns="0" rtlCol="0"/>
          <a:lstStyle/>
          <a:p>
            <a:pPr>
              <a:defRPr/>
            </a:pPr>
            <a:endParaRPr/>
          </a:p>
        </p:txBody>
      </p:sp>
      <p:graphicFrame>
        <p:nvGraphicFramePr>
          <p:cNvPr id="13" name="object 8" hidden="0"/>
          <p:cNvGraphicFramePr>
            <a:graphicFrameLocks xmlns:a="http://schemas.openxmlformats.org/drawingml/2006/main" noGrp="1"/>
          </p:cNvGraphicFramePr>
          <p:nvPr isPhoto="0" userDrawn="0"/>
        </p:nvGraphicFramePr>
        <p:xfrm>
          <a:off x="0" y="12700"/>
          <a:ext cx="7554595" cy="2199005"/>
        </p:xfrm>
        <a:graphic>
          <a:graphicData uri="http://schemas.openxmlformats.org/drawingml/2006/table">
            <a:tbl>
              <a:tblPr firstRow="1" firstCol="0" lastRow="0" lastCol="0" bandRow="1" bandCol="0">
                <a:tableStyleId>{985526F0-3702-ECEB-2926-21E149D4875E}</a:tableStyleId>
              </a:tblPr>
              <a:tblGrid>
                <a:gridCol w="7554595"/>
              </a:tblGrid>
              <a:tr h="1313307">
                <a:tc>
                  <a:txBody>
                    <a:bodyPr/>
                    <a:p>
                      <a:pPr marL="313690" indent="-229235" algn="just">
                        <a:lnSpc>
                          <a:spcPct val="100000"/>
                        </a:lnSpc>
                        <a:spcBef>
                          <a:spcPts val="620"/>
                        </a:spcBef>
                        <a:buFont typeface="Wingdings"/>
                        <a:buChar char=""/>
                        <a:tabLst>
                          <a:tab pos="314325" algn="l"/>
                        </a:tabLst>
                        <a:defRPr/>
                      </a:pPr>
                      <a:r>
                        <a:rPr lang="fr-FR" sz="900" b="1" u="sng" spc="-5">
                          <a:latin typeface="+mn-lt"/>
                          <a:cs typeface="Calibri"/>
                        </a:rPr>
                        <a:t>TM7.3</a:t>
                      </a:r>
                      <a:r>
                        <a:rPr lang="fr-FR" sz="900" b="1" u="sng" spc="-5">
                          <a:latin typeface="+mn-lt"/>
                          <a:cs typeface="Calibri"/>
                        </a:rPr>
                        <a:t> – Identification des impacts potentiels du chantier</a:t>
                      </a:r>
                      <a:endParaRPr lang="fr-FR" sz="900" b="1" u="sng" spc="-5">
                        <a:solidFill>
                          <a:schemeClr val="tx1"/>
                        </a:solidFill>
                        <a:latin typeface="+mn-lt"/>
                        <a:cs typeface="Calibri"/>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ea typeface="DejaVu Sans"/>
                        </a:rPr>
                        <a:t>réaliser un diagnostic d’accessibilité maritime (bathymétrie environnante, proximité d’infrastructures portuaires, dangerosité d’approche, etc.)</a:t>
                      </a:r>
                      <a:r>
                        <a:rPr lang="fr-FR" sz="900" spc="-1">
                          <a:solidFill>
                            <a:srgbClr val="000000"/>
                          </a:solidFill>
                          <a:latin typeface="+mn-lt"/>
                          <a:ea typeface="DejaVu Sans"/>
                        </a:rPr>
                        <a:t> et terrestre (proximité d’une route, quai, milieux à traverser, etc.) </a:t>
                      </a:r>
                      <a:r>
                        <a:rPr lang="fr-FR" sz="900" spc="0">
                          <a:solidFill>
                            <a:srgbClr val="000000"/>
                          </a:solidFill>
                          <a:latin typeface="+mn-lt"/>
                        </a:rPr>
                        <a:t>;</a:t>
                      </a:r>
                      <a:endParaRPr lang="fr-FR" sz="900" spc="0">
                        <a:solidFill>
                          <a:srgbClr val="000000"/>
                        </a:solidFill>
                        <a:latin typeface="+mn-lt"/>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r>
                        <a:rPr lang="fr-FR" sz="900" spc="-1">
                          <a:solidFill>
                            <a:srgbClr val="000000"/>
                          </a:solidFill>
                          <a:latin typeface="+mn-lt"/>
                        </a:rPr>
                        <a:t>évaluer l’impact du</a:t>
                      </a:r>
                      <a:r>
                        <a:rPr lang="fr-FR" sz="900" spc="-1">
                          <a:solidFill>
                            <a:srgbClr val="000000"/>
                          </a:solidFill>
                          <a:latin typeface="+mn-lt"/>
                        </a:rPr>
                        <a:t> chantier au vu des moyens dont dispose le gestionnaire.</a:t>
                      </a:r>
                      <a:endParaRPr/>
                    </a:p>
                    <a:p>
                      <a:pPr marL="633150" marR="0" lvl="0" indent="-228600" algn="just" defTabSz="914400">
                        <a:lnSpc>
                          <a:spcPct val="100000"/>
                        </a:lnSpc>
                        <a:spcBef>
                          <a:spcPts val="620"/>
                        </a:spcBef>
                        <a:spcAft>
                          <a:spcPts val="0"/>
                        </a:spcAft>
                        <a:buClrTx/>
                        <a:buSzTx/>
                        <a:buFont typeface="+mj-lt"/>
                        <a:buAutoNum type="arabicPeriod"/>
                        <a:tabLst>
                          <a:tab pos="314325" algn="l"/>
                        </a:tabLst>
                        <a:defRPr/>
                      </a:pPr>
                      <a:endParaRPr lang="fr-FR" sz="900" spc="-1">
                        <a:solidFill>
                          <a:srgbClr val="000000"/>
                        </a:solidFill>
                        <a:latin typeface="+mn-lt"/>
                      </a:endParaRPr>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TM7.4</a:t>
                      </a:r>
                      <a:r>
                        <a:rPr lang="fr-FR" sz="900" b="1" u="sng" spc="-5">
                          <a:latin typeface="+mn-lt"/>
                          <a:cs typeface="Calibri"/>
                        </a:rPr>
                        <a:t> – Accompagnement des étapes du retrait de l’épave à la déconstruction</a:t>
                      </a:r>
                      <a:endParaRPr lang="fr-FR" sz="900" b="1" u="sng" spc="-5">
                        <a:solidFill>
                          <a:schemeClr val="tx1"/>
                        </a:solidFill>
                        <a:latin typeface="+mn-lt"/>
                        <a:cs typeface="Calibri"/>
                      </a:endParaRPr>
                    </a:p>
                    <a:p>
                      <a:pPr marL="633150" marR="0" lvl="0" indent="-228600" algn="just" defTabSz="914400">
                        <a:lnSpc>
                          <a:spcPct val="100000"/>
                        </a:lnSpc>
                        <a:spcBef>
                          <a:spcPts val="620"/>
                        </a:spcBef>
                        <a:spcAft>
                          <a:spcPts val="0"/>
                        </a:spcAft>
                        <a:buClrTx/>
                        <a:buSzTx/>
                        <a:buFont typeface="Arial"/>
                        <a:buChar char="•"/>
                        <a:tabLst>
                          <a:tab pos="314325" algn="l"/>
                        </a:tabLst>
                        <a:defRPr/>
                      </a:pPr>
                      <a:r>
                        <a:rPr lang="fr-FR" sz="900" spc="-1">
                          <a:solidFill>
                            <a:srgbClr val="000000"/>
                          </a:solidFill>
                          <a:latin typeface="+mn-lt"/>
                        </a:rPr>
                        <a:t>coordonner une information aux gestionnaires d’AMP sur la procédure APER (Association pour la Plaisance </a:t>
                      </a:r>
                      <a:r>
                        <a:rPr lang="fr-FR" sz="900" spc="-1">
                          <a:solidFill>
                            <a:srgbClr val="000000"/>
                          </a:solidFill>
                          <a:latin typeface="+mn-lt"/>
                        </a:rPr>
                        <a:t>Eco-Responsable</a:t>
                      </a:r>
                      <a:r>
                        <a:rPr lang="fr-FR" sz="900" spc="-1">
                          <a:solidFill>
                            <a:srgbClr val="000000"/>
                          </a:solidFill>
                          <a:latin typeface="+mn-lt"/>
                        </a:rPr>
                        <a:t>) de retrait d’épaves ; </a:t>
                      </a:r>
                      <a:endParaRPr lang="fr-FR" sz="900" spc="0">
                        <a:solidFill>
                          <a:schemeClr val="tx1"/>
                        </a:solidFill>
                        <a:latin typeface="+mn-lt"/>
                      </a:endParaRPr>
                    </a:p>
                    <a:p>
                      <a:pPr marL="633150" marR="0" lvl="0" indent="-228600" algn="just" defTabSz="914400">
                        <a:lnSpc>
                          <a:spcPct val="100000"/>
                        </a:lnSpc>
                        <a:spcBef>
                          <a:spcPts val="620"/>
                        </a:spcBef>
                        <a:spcAft>
                          <a:spcPts val="0"/>
                        </a:spcAft>
                        <a:buClrTx/>
                        <a:buSzTx/>
                        <a:buFont typeface="Arial"/>
                        <a:buChar char="•"/>
                        <a:tabLst>
                          <a:tab pos="314325" algn="l"/>
                        </a:tabLst>
                        <a:defRPr/>
                      </a:pPr>
                      <a:r>
                        <a:rPr lang="fr-FR" sz="900" spc="-1">
                          <a:solidFill>
                            <a:srgbClr val="000000"/>
                          </a:solidFill>
                          <a:latin typeface="+mn-lt"/>
                        </a:rPr>
                        <a:t>apporter un appui financier aux opérations situées en AMP afin d’accélérer le nettoyage de nos sites naturels en profitant de cette démarche ; </a:t>
                      </a:r>
                      <a:endParaRPr lang="fr-FR" sz="900" spc="0">
                        <a:solidFill>
                          <a:schemeClr val="tx1"/>
                        </a:solidFill>
                        <a:latin typeface="+mn-lt"/>
                      </a:endParaRPr>
                    </a:p>
                    <a:p>
                      <a:pPr marL="633150" marR="0" lvl="0" indent="-228600" algn="just" defTabSz="914400">
                        <a:lnSpc>
                          <a:spcPct val="100000"/>
                        </a:lnSpc>
                        <a:spcBef>
                          <a:spcPts val="620"/>
                        </a:spcBef>
                        <a:spcAft>
                          <a:spcPts val="0"/>
                        </a:spcAft>
                        <a:buClrTx/>
                        <a:buSzTx/>
                        <a:buFont typeface="Arial"/>
                        <a:buChar char="•"/>
                        <a:tabLst>
                          <a:tab pos="314325" algn="l"/>
                        </a:tabLst>
                        <a:defRPr/>
                      </a:pPr>
                      <a:r>
                        <a:rPr lang="fr-FR" sz="900" spc="-1">
                          <a:solidFill>
                            <a:srgbClr val="000000"/>
                          </a:solidFill>
                          <a:latin typeface="+mn-lt"/>
                        </a:rPr>
                        <a:t>appuyer les DDTM qui se sont lancées dans des inventaires et retrait</a:t>
                      </a:r>
                      <a:r>
                        <a:rPr lang="fr-FR" sz="900" spc="0">
                          <a:solidFill>
                            <a:schemeClr val="tx1"/>
                          </a:solidFill>
                          <a:latin typeface="+mn-lt"/>
                        </a:rPr>
                        <a:t>s</a:t>
                      </a:r>
                      <a:r>
                        <a:rPr lang="fr-FR" sz="900" spc="0">
                          <a:solidFill>
                            <a:srgbClr val="000000"/>
                          </a:solidFill>
                          <a:latin typeface="+mn-lt"/>
                        </a:rPr>
                        <a:t> d’épaves ;</a:t>
                      </a:r>
                      <a:endParaRPr lang="fr-FR" sz="900" spc="0">
                        <a:solidFill>
                          <a:schemeClr val="tx1"/>
                        </a:solidFill>
                        <a:latin typeface="+mn-lt"/>
                      </a:endParaRPr>
                    </a:p>
                    <a:p>
                      <a:pPr marL="633150" marR="0" lvl="0" indent="-228600" algn="just" defTabSz="914400">
                        <a:lnSpc>
                          <a:spcPct val="100000"/>
                        </a:lnSpc>
                        <a:spcBef>
                          <a:spcPts val="620"/>
                        </a:spcBef>
                        <a:spcAft>
                          <a:spcPts val="0"/>
                        </a:spcAft>
                        <a:buClrTx/>
                        <a:buSzTx/>
                        <a:buFont typeface="Arial"/>
                        <a:buChar char="•"/>
                        <a:tabLst>
                          <a:tab pos="314325" algn="l"/>
                        </a:tabLst>
                        <a:defRPr/>
                      </a:pPr>
                      <a:r>
                        <a:rPr lang="fr-FR" sz="900" spc="-1">
                          <a:solidFill>
                            <a:srgbClr val="000000"/>
                          </a:solidFill>
                          <a:latin typeface="+mn-lt"/>
                        </a:rPr>
                        <a:t>réaliser une étude sur l’opportunité du retrait d’épaves au regard des impacts potentiels des opérations de retrait versus impact des épaves elles-mêmes. </a:t>
                      </a:r>
                      <a:endParaRPr lang="fr-FR" sz="900" u="sng" spc="-1">
                        <a:solidFill>
                          <a:srgbClr val="000000"/>
                        </a:solidFill>
                        <a:latin typeface="+mn-lt"/>
                      </a:endParaRPr>
                    </a:p>
                  </a:txBody>
                  <a:tcPr marL="72000" marR="72000" marT="80644" marB="0"/>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Personnalisé</PresentationFormat>
  <Paragraphs>0</Paragraphs>
  <Slides>2</Slides>
  <Notes>2</Notes>
  <HiddenSlides>0</HiddenSlides>
  <MMClips>2</MMClips>
  <ScaleCrop>0</ScaleCrop>
  <HeadingPairs>
    <vt:vector size="4" baseType="variant">
      <vt:variant>
        <vt:lpstr>Theme</vt:lpstr>
      </vt:variant>
      <vt:variant>
        <vt:i4>1</vt:i4>
      </vt:variant>
      <vt:variant>
        <vt:lpstr>Slide Titles</vt:lpstr>
      </vt:variant>
      <vt:variant>
        <vt:i4>2</vt:i4>
      </vt:variant>
    </vt:vector>
  </HeadingPairs>
  <TitlesOfParts>
    <vt:vector size="3" baseType="lpstr">
      <vt:lpstr>Theme 1</vt:lpstr>
      <vt:lpstr>Slide 1</vt:lpstr>
      <vt:lpstr>Slide 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LE CLOIREC Ophélie</dc:creator>
  <cp:keywords/>
  <dc:description/>
  <dc:identifier/>
  <dc:language/>
  <cp:lastModifiedBy>Olivier ABELLARD</cp:lastModifiedBy>
  <cp:revision>31</cp:revision>
  <dcterms:created xsi:type="dcterms:W3CDTF">2022-12-02T15:44:00Z</dcterms:created>
  <dcterms:modified xsi:type="dcterms:W3CDTF">2023-01-10T15:17:14Z</dcterms:modified>
  <cp:category/>
  <cp:contentStatus/>
  <cp:version/>
</cp:coreProperties>
</file>