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7556500" cy="10693400"/>
  <p:notesSz cx="10693400" cy="755650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40F4459-953D-79B1-1B47-B6767FF51A9D}">
  <a:tblStyle styleId="{E40F4459-953D-79B1-1B47-B6767FF51A9D}" styleName="No Style, No Grid">
    <a:wholeTbl>
      <a:tcTxStyle>
        <a:fontRef idx="minor">
          <a:srgbClr val="000000"/>
        </a:fontRef>
        <a:schemeClr val="tx1"/>
      </a:tcTxStyle>
      <a:tcStyle>
        <a:tcBdr>
          <a:left>
            <a:ln w="12700">
              <a:noFill/>
            </a:ln>
          </a:left>
          <a:right>
            <a:ln w="12700">
              <a:noFill/>
            </a:ln>
          </a:right>
          <a:top>
            <a:ln w="12700">
              <a:noFill/>
            </a:ln>
          </a:top>
          <a:bottom>
            <a:ln w="12700">
              <a:noFill/>
            </a:ln>
          </a:bottom>
          <a:insideH>
            <a:ln w="12700">
              <a:noFill/>
            </a:ln>
          </a:insideH>
          <a:insideV>
            <a:ln w="12700">
              <a:noFill/>
            </a:ln>
          </a:insideV>
        </a:tcBdr>
        <a:fill>
          <a:noFill/>
        </a:fill>
      </a:tcStyle>
    </a:wholeTbl>
    <a:band1H>
      <a:tcStyle>
        <a:tcBdr/>
      </a:tcStyle>
    </a:band1H>
    <a:band2H>
      <a:tcStyle>
        <a:tcBdr/>
      </a:tcStyle>
    </a:band2H>
    <a:band1V>
      <a:tcStyle>
        <a:tcBdr/>
      </a:tcStyle>
    </a:band1V>
    <a:band2V>
      <a:tcStyle>
        <a:tcBdr/>
      </a:tcStyle>
    </a:band2V>
    <a:lastCol>
      <a:tcStyle>
        <a:tcBdr/>
      </a:tcStyle>
    </a:lastCol>
    <a:firstCol>
      <a:tcStyle>
        <a:tcBdr/>
      </a:tcStyle>
    </a:firstCol>
    <a:lastRow>
      <a:tcStyle>
        <a:tcBdr/>
      </a:tcStyle>
    </a:lastRow>
    <a:seCell>
      <a:tcStyle>
        <a:tcBdr/>
      </a:tcStyle>
    </a:seCell>
    <a:swCell>
      <a:tcStyle>
        <a:tcBdr/>
      </a:tcStyle>
    </a:swCell>
    <a:firstRow>
      <a:tcStyle>
        <a:tcBdr/>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2" d="100"/>
          <a:sy n="142" d="100"/>
        </p:scale>
        <p:origin x="61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obj" preserve="1" userDrawn="1">
  <p:cSld name="Title Slide">
    <p:spTree>
      <p:nvGrpSpPr>
        <p:cNvPr id="1" name=""/>
        <p:cNvGrpSpPr/>
        <p:nvPr/>
      </p:nvGrpSpPr>
      <p:grpSpPr bwMode="auto">
        <a:xfrm>
          <a:off x="0" y="0"/>
          <a:ext cx="0" cy="0"/>
          <a:chOff x="0" y="0"/>
          <a:chExt cx="0" cy="0"/>
        </a:xfrm>
      </p:grpSpPr>
      <p:sp>
        <p:nvSpPr>
          <p:cNvPr id="4" name="Holder 2"/>
          <p:cNvSpPr>
            <a:spLocks noGrp="1"/>
          </p:cNvSpPr>
          <p:nvPr>
            <p:ph type="ctrTitle"/>
          </p:nvPr>
        </p:nvSpPr>
        <p:spPr bwMode="auto">
          <a:xfrm>
            <a:off x="567213" y="3314954"/>
            <a:ext cx="6428422" cy="2245614"/>
          </a:xfrm>
          <a:prstGeom prst="rect">
            <a:avLst/>
          </a:prstGeom>
        </p:spPr>
        <p:txBody>
          <a:bodyPr wrap="square" lIns="0" tIns="0" rIns="0" bIns="0">
            <a:spAutoFit/>
          </a:bodyPr>
          <a:lstStyle>
            <a:lvl1pPr>
              <a:defRPr/>
            </a:lvl1pPr>
          </a:lstStyle>
          <a:p>
            <a:pPr>
              <a:defRPr/>
            </a:pPr>
            <a:endParaRPr/>
          </a:p>
        </p:txBody>
      </p:sp>
      <p:sp>
        <p:nvSpPr>
          <p:cNvPr id="5" name="Holder 3"/>
          <p:cNvSpPr>
            <a:spLocks noGrp="1"/>
          </p:cNvSpPr>
          <p:nvPr>
            <p:ph type="subTitle" idx="4"/>
          </p:nvPr>
        </p:nvSpPr>
        <p:spPr bwMode="auto">
          <a:xfrm>
            <a:off x="1134427" y="5988303"/>
            <a:ext cx="5293995" cy="2673350"/>
          </a:xfrm>
          <a:prstGeom prst="rect">
            <a:avLst/>
          </a:prstGeom>
        </p:spPr>
        <p:txBody>
          <a:bodyPr wrap="square" lIns="0" tIns="0" rIns="0" bIns="0">
            <a:spAutoFit/>
          </a:bodyPr>
          <a:lstStyle>
            <a:lvl1pPr>
              <a:defRPr/>
            </a:lvl1pPr>
          </a:lstStyle>
          <a:p>
            <a:pPr>
              <a:defRPr/>
            </a:pPr>
            <a:endParaRPr/>
          </a:p>
        </p:txBody>
      </p:sp>
      <p:sp>
        <p:nvSpPr>
          <p:cNvPr id="6" name="Holder 4"/>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7" name="Holder 5"/>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1/26/2023</a:t>
            </a:fld>
            <a:endParaRPr lang="en-US"/>
          </a:p>
        </p:txBody>
      </p:sp>
      <p:sp>
        <p:nvSpPr>
          <p:cNvPr id="8" name="Holder 6"/>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le and Content">
    <p:spTree>
      <p:nvGrpSpPr>
        <p:cNvPr id="1" name=""/>
        <p:cNvGrpSpPr/>
        <p:nvPr/>
      </p:nvGrpSpPr>
      <p:grpSpPr bwMode="auto">
        <a:xfrm>
          <a:off x="0" y="0"/>
          <a:ext cx="0" cy="0"/>
          <a:chOff x="0" y="0"/>
          <a:chExt cx="0" cy="0"/>
        </a:xfrm>
      </p:grpSpPr>
      <p:sp>
        <p:nvSpPr>
          <p:cNvPr id="4" name="Holder 2"/>
          <p:cNvSpPr>
            <a:spLocks noGrp="1"/>
          </p:cNvSpPr>
          <p:nvPr>
            <p:ph type="title"/>
          </p:nvPr>
        </p:nvSpPr>
        <p:spPr bwMode="auto"/>
        <p:txBody>
          <a:bodyPr lIns="0" tIns="0" rIns="0" bIns="0"/>
          <a:lstStyle>
            <a:lvl1pPr>
              <a:defRPr/>
            </a:lvl1pPr>
          </a:lstStyle>
          <a:p>
            <a:pPr>
              <a:defRPr/>
            </a:pPr>
            <a:endParaRPr/>
          </a:p>
        </p:txBody>
      </p:sp>
      <p:sp>
        <p:nvSpPr>
          <p:cNvPr id="5" name="Holder 3"/>
          <p:cNvSpPr>
            <a:spLocks noGrp="1"/>
          </p:cNvSpPr>
          <p:nvPr>
            <p:ph type="body" idx="1"/>
          </p:nvPr>
        </p:nvSpPr>
        <p:spPr bwMode="auto"/>
        <p:txBody>
          <a:bodyPr lIns="0" tIns="0" rIns="0" bIns="0"/>
          <a:lstStyle>
            <a:lvl1pPr>
              <a:defRPr/>
            </a:lvl1pPr>
          </a:lstStyle>
          <a:p>
            <a:pPr>
              <a:defRPr/>
            </a:pPr>
            <a:endParaRPr/>
          </a:p>
        </p:txBody>
      </p:sp>
      <p:sp>
        <p:nvSpPr>
          <p:cNvPr id="6" name="Holder 4"/>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7" name="Holder 5"/>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1/26/2023</a:t>
            </a:fld>
            <a:endParaRPr lang="en-US"/>
          </a:p>
        </p:txBody>
      </p:sp>
      <p:sp>
        <p:nvSpPr>
          <p:cNvPr id="8" name="Holder 6"/>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preserve="1" userDrawn="1">
  <p:cSld name="Two Content">
    <p:spTree>
      <p:nvGrpSpPr>
        <p:cNvPr id="1" name=""/>
        <p:cNvGrpSpPr/>
        <p:nvPr/>
      </p:nvGrpSpPr>
      <p:grpSpPr bwMode="auto">
        <a:xfrm>
          <a:off x="0" y="0"/>
          <a:ext cx="0" cy="0"/>
          <a:chOff x="0" y="0"/>
          <a:chExt cx="0" cy="0"/>
        </a:xfrm>
      </p:grpSpPr>
      <p:sp>
        <p:nvSpPr>
          <p:cNvPr id="4" name="Holder 2"/>
          <p:cNvSpPr>
            <a:spLocks noGrp="1"/>
          </p:cNvSpPr>
          <p:nvPr>
            <p:ph type="title"/>
          </p:nvPr>
        </p:nvSpPr>
        <p:spPr bwMode="auto"/>
        <p:txBody>
          <a:bodyPr lIns="0" tIns="0" rIns="0" bIns="0"/>
          <a:lstStyle>
            <a:lvl1pPr>
              <a:defRPr/>
            </a:lvl1pPr>
          </a:lstStyle>
          <a:p>
            <a:pPr>
              <a:defRPr/>
            </a:pPr>
            <a:endParaRPr/>
          </a:p>
        </p:txBody>
      </p:sp>
      <p:sp>
        <p:nvSpPr>
          <p:cNvPr id="5" name="Holder 3"/>
          <p:cNvSpPr>
            <a:spLocks noGrp="1"/>
          </p:cNvSpPr>
          <p:nvPr>
            <p:ph sz="half" idx="2"/>
          </p:nvPr>
        </p:nvSpPr>
        <p:spPr bwMode="auto">
          <a:xfrm>
            <a:off x="378142" y="2459482"/>
            <a:ext cx="3289839" cy="7057644"/>
          </a:xfrm>
          <a:prstGeom prst="rect">
            <a:avLst/>
          </a:prstGeom>
        </p:spPr>
        <p:txBody>
          <a:bodyPr wrap="square" lIns="0" tIns="0" rIns="0" bIns="0">
            <a:spAutoFit/>
          </a:bodyPr>
          <a:lstStyle>
            <a:lvl1pPr>
              <a:defRPr/>
            </a:lvl1pPr>
          </a:lstStyle>
          <a:p>
            <a:pPr>
              <a:defRPr/>
            </a:pPr>
            <a:endParaRPr/>
          </a:p>
        </p:txBody>
      </p:sp>
      <p:sp>
        <p:nvSpPr>
          <p:cNvPr id="6" name="Holder 4"/>
          <p:cNvSpPr>
            <a:spLocks noGrp="1"/>
          </p:cNvSpPr>
          <p:nvPr>
            <p:ph sz="half" idx="3"/>
          </p:nvPr>
        </p:nvSpPr>
        <p:spPr bwMode="auto">
          <a:xfrm>
            <a:off x="3894867" y="2459482"/>
            <a:ext cx="3289839" cy="7057644"/>
          </a:xfrm>
          <a:prstGeom prst="rect">
            <a:avLst/>
          </a:prstGeom>
        </p:spPr>
        <p:txBody>
          <a:bodyPr wrap="square" lIns="0" tIns="0" rIns="0" bIns="0">
            <a:spAutoFit/>
          </a:bodyPr>
          <a:lstStyle>
            <a:lvl1pPr>
              <a:defRPr/>
            </a:lvl1pPr>
          </a:lstStyle>
          <a:p>
            <a:pPr>
              <a:defRPr/>
            </a:pPr>
            <a:endParaRPr/>
          </a:p>
        </p:txBody>
      </p:sp>
      <p:sp>
        <p:nvSpPr>
          <p:cNvPr id="7" name="Holder 5"/>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8" name="Holder 6"/>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1/26/2023</a:t>
            </a:fld>
            <a:endParaRPr lang="en-US"/>
          </a:p>
        </p:txBody>
      </p:sp>
      <p:sp>
        <p:nvSpPr>
          <p:cNvPr id="9" name="Holder 7"/>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obj" preserve="1" userDrawn="1">
  <p:cSld name="Title Only">
    <p:spTree>
      <p:nvGrpSpPr>
        <p:cNvPr id="1" name=""/>
        <p:cNvGrpSpPr/>
        <p:nvPr/>
      </p:nvGrpSpPr>
      <p:grpSpPr bwMode="auto">
        <a:xfrm>
          <a:off x="0" y="0"/>
          <a:ext cx="0" cy="0"/>
          <a:chOff x="0" y="0"/>
          <a:chExt cx="0" cy="0"/>
        </a:xfrm>
      </p:grpSpPr>
      <p:sp>
        <p:nvSpPr>
          <p:cNvPr id="4" name="Holder 2"/>
          <p:cNvSpPr>
            <a:spLocks noGrp="1"/>
          </p:cNvSpPr>
          <p:nvPr>
            <p:ph type="title"/>
          </p:nvPr>
        </p:nvSpPr>
        <p:spPr bwMode="auto"/>
        <p:txBody>
          <a:bodyPr lIns="0" tIns="0" rIns="0" bIns="0"/>
          <a:lstStyle>
            <a:lvl1pPr>
              <a:defRPr/>
            </a:lvl1pPr>
          </a:lstStyle>
          <a:p>
            <a:pPr>
              <a:defRPr/>
            </a:pPr>
            <a:endParaRPr/>
          </a:p>
        </p:txBody>
      </p:sp>
      <p:sp>
        <p:nvSpPr>
          <p:cNvPr id="5" name="Holder 3"/>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6" name="Holder 4"/>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1/26/2023</a:t>
            </a:fld>
            <a:endParaRPr lang="en-US"/>
          </a:p>
        </p:txBody>
      </p:sp>
      <p:sp>
        <p:nvSpPr>
          <p:cNvPr id="7" name="Holder 5"/>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obj" preserve="1" userDrawn="1">
  <p:cSld name="Blank">
    <p:spTree>
      <p:nvGrpSpPr>
        <p:cNvPr id="1" name=""/>
        <p:cNvGrpSpPr/>
        <p:nvPr/>
      </p:nvGrpSpPr>
      <p:grpSpPr bwMode="auto">
        <a:xfrm>
          <a:off x="0" y="0"/>
          <a:ext cx="0" cy="0"/>
          <a:chOff x="0" y="0"/>
          <a:chExt cx="0" cy="0"/>
        </a:xfrm>
      </p:grpSpPr>
      <p:sp>
        <p:nvSpPr>
          <p:cNvPr id="4" name="Holder 2"/>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5" name="Holder 3"/>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1/26/2023</a:t>
            </a:fld>
            <a:endParaRPr lang="en-US"/>
          </a:p>
        </p:txBody>
      </p:sp>
      <p:sp>
        <p:nvSpPr>
          <p:cNvPr id="6" name="Holder 4"/>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bwMode="auto">
        <a:xfrm>
          <a:off x="0" y="0"/>
          <a:ext cx="0" cy="0"/>
          <a:chOff x="0" y="0"/>
          <a:chExt cx="0" cy="0"/>
        </a:xfrm>
      </p:grpSpPr>
      <p:sp>
        <p:nvSpPr>
          <p:cNvPr id="4" name="Holder 2"/>
          <p:cNvSpPr>
            <a:spLocks noGrp="1"/>
          </p:cNvSpPr>
          <p:nvPr>
            <p:ph type="title"/>
          </p:nvPr>
        </p:nvSpPr>
        <p:spPr bwMode="auto">
          <a:xfrm>
            <a:off x="378142" y="427736"/>
            <a:ext cx="6806565" cy="1710944"/>
          </a:xfrm>
          <a:prstGeom prst="rect">
            <a:avLst/>
          </a:prstGeom>
        </p:spPr>
        <p:txBody>
          <a:bodyPr wrap="square" lIns="0" tIns="0" rIns="0" bIns="0">
            <a:spAutoFit/>
          </a:bodyPr>
          <a:lstStyle>
            <a:lvl1pPr>
              <a:defRPr/>
            </a:lvl1pPr>
          </a:lstStyle>
          <a:p>
            <a:pPr>
              <a:defRPr/>
            </a:pPr>
            <a:endParaRPr/>
          </a:p>
        </p:txBody>
      </p:sp>
      <p:sp>
        <p:nvSpPr>
          <p:cNvPr id="5" name="Holder 3"/>
          <p:cNvSpPr>
            <a:spLocks noGrp="1"/>
          </p:cNvSpPr>
          <p:nvPr>
            <p:ph type="body" idx="1"/>
          </p:nvPr>
        </p:nvSpPr>
        <p:spPr bwMode="auto">
          <a:xfrm>
            <a:off x="378142" y="2459482"/>
            <a:ext cx="6806565" cy="7057644"/>
          </a:xfrm>
          <a:prstGeom prst="rect">
            <a:avLst/>
          </a:prstGeom>
        </p:spPr>
        <p:txBody>
          <a:bodyPr wrap="square" lIns="0" tIns="0" rIns="0" bIns="0">
            <a:spAutoFit/>
          </a:bodyPr>
          <a:lstStyle>
            <a:lvl1pPr>
              <a:defRPr/>
            </a:lvl1pPr>
          </a:lstStyle>
          <a:p>
            <a:pPr>
              <a:defRPr/>
            </a:pPr>
            <a:endParaRPr/>
          </a:p>
        </p:txBody>
      </p:sp>
      <p:sp>
        <p:nvSpPr>
          <p:cNvPr id="6" name="Holder 4"/>
          <p:cNvSpPr>
            <a:spLocks noGrp="1"/>
          </p:cNvSpPr>
          <p:nvPr>
            <p:ph type="ftr" sz="quarter" idx="5"/>
          </p:nvPr>
        </p:nvSpPr>
        <p:spPr bwMode="auto">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pPr>
              <a:defRPr/>
            </a:pPr>
            <a:endParaRPr/>
          </a:p>
        </p:txBody>
      </p:sp>
      <p:sp>
        <p:nvSpPr>
          <p:cNvPr id="7" name="Holder 5"/>
          <p:cNvSpPr>
            <a:spLocks noGrp="1"/>
          </p:cNvSpPr>
          <p:nvPr>
            <p:ph type="dt" sz="half" idx="6"/>
          </p:nvPr>
        </p:nvSpPr>
        <p:spPr bwMode="auto">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pPr>
              <a:defRPr/>
            </a:pPr>
            <a:fld id="{1D8BD707-D9CF-40AE-B4C6-C98DA3205C09}" type="datetimeFigureOut">
              <a:rPr lang="en-US"/>
              <a:t>1/26/2023</a:t>
            </a:fld>
            <a:endParaRPr lang="en-US"/>
          </a:p>
        </p:txBody>
      </p:sp>
      <p:sp>
        <p:nvSpPr>
          <p:cNvPr id="8" name="Holder 6"/>
          <p:cNvSpPr>
            <a:spLocks noGrp="1"/>
          </p:cNvSpPr>
          <p:nvPr>
            <p:ph type="sldNum" sz="quarter" idx="7"/>
          </p:nvPr>
        </p:nvSpPr>
        <p:spPr bwMode="auto">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pPr>
              <a:defRPr/>
            </a:pPr>
            <a:fld id="{B6F15528-21DE-4FAA-801E-634DDDAF4B2B}" type="slidenum">
              <a:rPr/>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hyperlink" Target="https://sextant.ifremer.fr/geonetwork/srv/api/records/835dd1b2-1728-4eee-982e-a264dc3d2a1f" TargetMode="External"/><Relationship Id="rId3" Type="http://schemas.openxmlformats.org/officeDocument/2006/relationships/hyperlink" Target="https://www.ecologie.gouv.fr/sites/default/files/DGALN_plan-actions-zero-dechet-plastique_web.pdf" TargetMode="External"/><Relationship Id="rId7" Type="http://schemas.openxmlformats.org/officeDocument/2006/relationships/hyperlink" Target="https://preventingplasticpollution.com/" TargetMode="External"/><Relationship Id="rId2" Type="http://schemas.openxmlformats.org/officeDocument/2006/relationships/hyperlink" Target="https://www.ecologie.gouv.fr/dechets-marins" TargetMode="External"/><Relationship Id="rId1" Type="http://schemas.openxmlformats.org/officeDocument/2006/relationships/slideLayout" Target="../slideLayouts/slideLayout5.xml"/><Relationship Id="rId6" Type="http://schemas.openxmlformats.org/officeDocument/2006/relationships/hyperlink" Target="https://www.fil-et-fab.fr/" TargetMode="External"/><Relationship Id="rId5" Type="http://schemas.openxmlformats.org/officeDocument/2006/relationships/hyperlink" Target="https://innovations-oceans-sans-plastique.com/innovations/repecher-dechets-plastique/" TargetMode="External"/><Relationship Id="rId4" Type="http://schemas.openxmlformats.org/officeDocument/2006/relationships/hyperlink" Target="https://www.initiativesoceanes.org/" TargetMode="External"/><Relationship Id="rId9" Type="http://schemas.openxmlformats.org/officeDocument/2006/relationships/hyperlink" Target="https://surfwear.sooruz.com/"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bwMode="auto">
        <a:xfrm>
          <a:off x="0" y="0"/>
          <a:ext cx="0" cy="0"/>
          <a:chOff x="0" y="0"/>
          <a:chExt cx="0" cy="0"/>
        </a:xfrm>
      </p:grpSpPr>
      <p:grpSp>
        <p:nvGrpSpPr>
          <p:cNvPr id="4" name="object 2"/>
          <p:cNvGrpSpPr/>
          <p:nvPr/>
        </p:nvGrpSpPr>
        <p:grpSpPr bwMode="auto">
          <a:xfrm>
            <a:off x="158242" y="0"/>
            <a:ext cx="7409180" cy="959485"/>
            <a:chOff x="158242" y="0"/>
            <a:chExt cx="7409180" cy="959485"/>
          </a:xfrm>
        </p:grpSpPr>
        <p:sp>
          <p:nvSpPr>
            <p:cNvPr id="5" name="object 3"/>
            <p:cNvSpPr/>
            <p:nvPr/>
          </p:nvSpPr>
          <p:spPr bwMode="auto">
            <a:xfrm>
              <a:off x="164592" y="4570"/>
              <a:ext cx="7396480" cy="946785"/>
            </a:xfrm>
            <a:custGeom>
              <a:avLst/>
              <a:gdLst/>
              <a:ahLst/>
              <a:cxnLst/>
              <a:rect l="l" t="t" r="r" b="b"/>
              <a:pathLst>
                <a:path w="7396480" h="946785" extrusionOk="0">
                  <a:moveTo>
                    <a:pt x="7395972" y="0"/>
                  </a:moveTo>
                  <a:lnTo>
                    <a:pt x="0" y="0"/>
                  </a:lnTo>
                  <a:lnTo>
                    <a:pt x="74764" y="58144"/>
                  </a:lnTo>
                  <a:lnTo>
                    <a:pt x="186195" y="143509"/>
                  </a:lnTo>
                  <a:lnTo>
                    <a:pt x="246906" y="188821"/>
                  </a:lnTo>
                  <a:lnTo>
                    <a:pt x="310925" y="235455"/>
                  </a:lnTo>
                  <a:lnTo>
                    <a:pt x="344168" y="259165"/>
                  </a:lnTo>
                  <a:lnTo>
                    <a:pt x="378233" y="283085"/>
                  </a:lnTo>
                  <a:lnTo>
                    <a:pt x="413115" y="307173"/>
                  </a:lnTo>
                  <a:lnTo>
                    <a:pt x="448814" y="331388"/>
                  </a:lnTo>
                  <a:lnTo>
                    <a:pt x="485327" y="355691"/>
                  </a:lnTo>
                  <a:lnTo>
                    <a:pt x="522652" y="380040"/>
                  </a:lnTo>
                  <a:lnTo>
                    <a:pt x="560786" y="404395"/>
                  </a:lnTo>
                  <a:lnTo>
                    <a:pt x="599728" y="428716"/>
                  </a:lnTo>
                  <a:lnTo>
                    <a:pt x="639475" y="452963"/>
                  </a:lnTo>
                  <a:lnTo>
                    <a:pt x="680026" y="477093"/>
                  </a:lnTo>
                  <a:lnTo>
                    <a:pt x="721377" y="501068"/>
                  </a:lnTo>
                  <a:lnTo>
                    <a:pt x="763528" y="524847"/>
                  </a:lnTo>
                  <a:lnTo>
                    <a:pt x="806476" y="548388"/>
                  </a:lnTo>
                  <a:lnTo>
                    <a:pt x="850218" y="571652"/>
                  </a:lnTo>
                  <a:lnTo>
                    <a:pt x="894753" y="594598"/>
                  </a:lnTo>
                  <a:lnTo>
                    <a:pt x="940078" y="617186"/>
                  </a:lnTo>
                  <a:lnTo>
                    <a:pt x="986192" y="639375"/>
                  </a:lnTo>
                  <a:lnTo>
                    <a:pt x="1033091" y="661124"/>
                  </a:lnTo>
                  <a:lnTo>
                    <a:pt x="1080775" y="682393"/>
                  </a:lnTo>
                  <a:lnTo>
                    <a:pt x="1129241" y="703141"/>
                  </a:lnTo>
                  <a:lnTo>
                    <a:pt x="1178487" y="723329"/>
                  </a:lnTo>
                  <a:lnTo>
                    <a:pt x="1228510" y="742915"/>
                  </a:lnTo>
                  <a:lnTo>
                    <a:pt x="1279308" y="761858"/>
                  </a:lnTo>
                  <a:lnTo>
                    <a:pt x="1330880" y="780120"/>
                  </a:lnTo>
                  <a:lnTo>
                    <a:pt x="1383223" y="797658"/>
                  </a:lnTo>
                  <a:lnTo>
                    <a:pt x="1436335" y="814432"/>
                  </a:lnTo>
                  <a:lnTo>
                    <a:pt x="1490214" y="830402"/>
                  </a:lnTo>
                  <a:lnTo>
                    <a:pt x="1544858" y="845528"/>
                  </a:lnTo>
                  <a:lnTo>
                    <a:pt x="1600264" y="859768"/>
                  </a:lnTo>
                  <a:lnTo>
                    <a:pt x="1656431" y="873083"/>
                  </a:lnTo>
                  <a:lnTo>
                    <a:pt x="1713357" y="885432"/>
                  </a:lnTo>
                  <a:lnTo>
                    <a:pt x="1771038" y="896773"/>
                  </a:lnTo>
                  <a:lnTo>
                    <a:pt x="1829474" y="907068"/>
                  </a:lnTo>
                  <a:lnTo>
                    <a:pt x="1888661" y="916275"/>
                  </a:lnTo>
                  <a:lnTo>
                    <a:pt x="1948598" y="924353"/>
                  </a:lnTo>
                  <a:lnTo>
                    <a:pt x="2009283" y="931263"/>
                  </a:lnTo>
                  <a:lnTo>
                    <a:pt x="2070714" y="936963"/>
                  </a:lnTo>
                  <a:lnTo>
                    <a:pt x="2132887" y="941414"/>
                  </a:lnTo>
                  <a:lnTo>
                    <a:pt x="2195802" y="944574"/>
                  </a:lnTo>
                  <a:lnTo>
                    <a:pt x="2259457" y="946403"/>
                  </a:lnTo>
                  <a:lnTo>
                    <a:pt x="7395972" y="946403"/>
                  </a:lnTo>
                  <a:lnTo>
                    <a:pt x="7395972" y="0"/>
                  </a:lnTo>
                  <a:close/>
                </a:path>
              </a:pathLst>
            </a:custGeom>
            <a:solidFill>
              <a:srgbClr val="018775"/>
            </a:solidFill>
          </p:spPr>
          <p:txBody>
            <a:bodyPr wrap="square" lIns="0" tIns="0" rIns="0" bIns="0" rtlCol="0"/>
            <a:lstStyle/>
            <a:p>
              <a:pPr>
                <a:defRPr/>
              </a:pPr>
              <a:endParaRPr/>
            </a:p>
          </p:txBody>
        </p:sp>
        <p:sp>
          <p:nvSpPr>
            <p:cNvPr id="6" name="object 4"/>
            <p:cNvSpPr/>
            <p:nvPr/>
          </p:nvSpPr>
          <p:spPr bwMode="auto">
            <a:xfrm>
              <a:off x="164592" y="4570"/>
              <a:ext cx="7396480" cy="946785"/>
            </a:xfrm>
            <a:custGeom>
              <a:avLst/>
              <a:gdLst/>
              <a:ahLst/>
              <a:cxnLst/>
              <a:rect l="l" t="t" r="r" b="b"/>
              <a:pathLst>
                <a:path w="7396480" h="946785" extrusionOk="0">
                  <a:moveTo>
                    <a:pt x="7395972" y="946403"/>
                  </a:moveTo>
                  <a:lnTo>
                    <a:pt x="2259457" y="946403"/>
                  </a:lnTo>
                  <a:lnTo>
                    <a:pt x="2195802" y="944574"/>
                  </a:lnTo>
                  <a:lnTo>
                    <a:pt x="2132887" y="941414"/>
                  </a:lnTo>
                  <a:lnTo>
                    <a:pt x="2070714" y="936963"/>
                  </a:lnTo>
                  <a:lnTo>
                    <a:pt x="2009283" y="931263"/>
                  </a:lnTo>
                  <a:lnTo>
                    <a:pt x="1948598" y="924353"/>
                  </a:lnTo>
                  <a:lnTo>
                    <a:pt x="1888661" y="916275"/>
                  </a:lnTo>
                  <a:lnTo>
                    <a:pt x="1829474" y="907068"/>
                  </a:lnTo>
                  <a:lnTo>
                    <a:pt x="1771038" y="896773"/>
                  </a:lnTo>
                  <a:lnTo>
                    <a:pt x="1713357" y="885432"/>
                  </a:lnTo>
                  <a:lnTo>
                    <a:pt x="1656431" y="873083"/>
                  </a:lnTo>
                  <a:lnTo>
                    <a:pt x="1600264" y="859768"/>
                  </a:lnTo>
                  <a:lnTo>
                    <a:pt x="1544858" y="845528"/>
                  </a:lnTo>
                  <a:lnTo>
                    <a:pt x="1490214" y="830402"/>
                  </a:lnTo>
                  <a:lnTo>
                    <a:pt x="1436335" y="814432"/>
                  </a:lnTo>
                  <a:lnTo>
                    <a:pt x="1383223" y="797658"/>
                  </a:lnTo>
                  <a:lnTo>
                    <a:pt x="1330880" y="780120"/>
                  </a:lnTo>
                  <a:lnTo>
                    <a:pt x="1279308" y="761858"/>
                  </a:lnTo>
                  <a:lnTo>
                    <a:pt x="1228510" y="742915"/>
                  </a:lnTo>
                  <a:lnTo>
                    <a:pt x="1178487" y="723329"/>
                  </a:lnTo>
                  <a:lnTo>
                    <a:pt x="1129241" y="703141"/>
                  </a:lnTo>
                  <a:lnTo>
                    <a:pt x="1080775" y="682393"/>
                  </a:lnTo>
                  <a:lnTo>
                    <a:pt x="1033091" y="661124"/>
                  </a:lnTo>
                  <a:lnTo>
                    <a:pt x="986192" y="639375"/>
                  </a:lnTo>
                  <a:lnTo>
                    <a:pt x="940078" y="617186"/>
                  </a:lnTo>
                  <a:lnTo>
                    <a:pt x="894753" y="594598"/>
                  </a:lnTo>
                  <a:lnTo>
                    <a:pt x="850218" y="571652"/>
                  </a:lnTo>
                  <a:lnTo>
                    <a:pt x="806476" y="548388"/>
                  </a:lnTo>
                  <a:lnTo>
                    <a:pt x="763528" y="524847"/>
                  </a:lnTo>
                  <a:lnTo>
                    <a:pt x="721377" y="501068"/>
                  </a:lnTo>
                  <a:lnTo>
                    <a:pt x="680026" y="477093"/>
                  </a:lnTo>
                  <a:lnTo>
                    <a:pt x="639475" y="452963"/>
                  </a:lnTo>
                  <a:lnTo>
                    <a:pt x="599728" y="428716"/>
                  </a:lnTo>
                  <a:lnTo>
                    <a:pt x="560786" y="404395"/>
                  </a:lnTo>
                  <a:lnTo>
                    <a:pt x="522652" y="380040"/>
                  </a:lnTo>
                  <a:lnTo>
                    <a:pt x="485327" y="355691"/>
                  </a:lnTo>
                  <a:lnTo>
                    <a:pt x="448814" y="331388"/>
                  </a:lnTo>
                  <a:lnTo>
                    <a:pt x="413115" y="307173"/>
                  </a:lnTo>
                  <a:lnTo>
                    <a:pt x="378233" y="283085"/>
                  </a:lnTo>
                  <a:lnTo>
                    <a:pt x="344168" y="259165"/>
                  </a:lnTo>
                  <a:lnTo>
                    <a:pt x="310925" y="235455"/>
                  </a:lnTo>
                  <a:lnTo>
                    <a:pt x="278503" y="211993"/>
                  </a:lnTo>
                  <a:lnTo>
                    <a:pt x="246906" y="188821"/>
                  </a:lnTo>
                  <a:lnTo>
                    <a:pt x="216136" y="165980"/>
                  </a:lnTo>
                  <a:lnTo>
                    <a:pt x="157086" y="121450"/>
                  </a:lnTo>
                  <a:lnTo>
                    <a:pt x="101368" y="78727"/>
                  </a:lnTo>
                  <a:lnTo>
                    <a:pt x="49000" y="38135"/>
                  </a:lnTo>
                  <a:lnTo>
                    <a:pt x="0" y="0"/>
                  </a:lnTo>
                  <a:lnTo>
                    <a:pt x="7395972" y="0"/>
                  </a:lnTo>
                </a:path>
              </a:pathLst>
            </a:custGeom>
            <a:grpFill/>
            <a:ln w="12192">
              <a:solidFill>
                <a:srgbClr val="525252"/>
              </a:solidFill>
            </a:ln>
          </p:spPr>
          <p:txBody>
            <a:bodyPr wrap="square" lIns="0" tIns="0" rIns="0" bIns="0" rtlCol="0"/>
            <a:lstStyle/>
            <a:p>
              <a:pPr>
                <a:defRPr/>
              </a:pPr>
              <a:endParaRPr/>
            </a:p>
          </p:txBody>
        </p:sp>
      </p:grpSp>
      <p:sp>
        <p:nvSpPr>
          <p:cNvPr id="7" name="object 5"/>
          <p:cNvSpPr>
            <a:spLocks/>
          </p:cNvSpPr>
          <p:nvPr/>
        </p:nvSpPr>
        <p:spPr bwMode="auto">
          <a:xfrm>
            <a:off x="1481071" y="129030"/>
            <a:ext cx="4926089" cy="439455"/>
          </a:xfrm>
          <a:prstGeom prst="rect">
            <a:avLst/>
          </a:prstGeom>
        </p:spPr>
        <p:txBody>
          <a:bodyPr vert="horz" wrap="square" lIns="0" tIns="12700" rIns="0" bIns="0" rtlCol="0">
            <a:spAutoFit/>
          </a:bodyPr>
          <a:lstStyle/>
          <a:p>
            <a:pPr marL="12700">
              <a:lnSpc>
                <a:spcPct val="100000"/>
              </a:lnSpc>
              <a:spcBef>
                <a:spcPts val="100"/>
              </a:spcBef>
              <a:defRPr/>
            </a:pPr>
            <a:r>
              <a:rPr sz="1400" b="1" spc="-5">
                <a:solidFill>
                  <a:srgbClr val="FFFFFF"/>
                </a:solidFill>
                <a:latin typeface="Calibri"/>
                <a:cs typeface="Calibri"/>
              </a:rPr>
              <a:t>TM</a:t>
            </a:r>
            <a:r>
              <a:rPr sz="1400" b="1" spc="-35">
                <a:solidFill>
                  <a:srgbClr val="FFFFFF"/>
                </a:solidFill>
                <a:latin typeface="Calibri"/>
                <a:cs typeface="Calibri"/>
              </a:rPr>
              <a:t>6 </a:t>
            </a:r>
            <a:r>
              <a:rPr sz="1400" b="1">
                <a:solidFill>
                  <a:srgbClr val="FFFFFF"/>
                </a:solidFill>
                <a:latin typeface="Calibri"/>
                <a:cs typeface="Calibri"/>
              </a:rPr>
              <a:t>–</a:t>
            </a:r>
            <a:r>
              <a:rPr sz="1400" b="1" spc="-30">
                <a:solidFill>
                  <a:srgbClr val="FFFFFF"/>
                </a:solidFill>
                <a:latin typeface="Calibri"/>
                <a:cs typeface="Calibri"/>
              </a:rPr>
              <a:t> </a:t>
            </a:r>
            <a:r>
              <a:rPr lang="fr-FR" sz="1400" b="1" spc="-30">
                <a:solidFill>
                  <a:srgbClr val="FFFFFF"/>
                </a:solidFill>
                <a:latin typeface="Calibri"/>
                <a:cs typeface="Calibri"/>
              </a:rPr>
              <a:t>RAMASSAGE DES DECHETS : ACCOMPAGNEMENT DES INITIATIVES ET SENSIBILISATION</a:t>
            </a:r>
            <a:endParaRPr sz="1400">
              <a:latin typeface="Calibri"/>
              <a:cs typeface="Calibri"/>
            </a:endParaRPr>
          </a:p>
        </p:txBody>
      </p:sp>
      <p:graphicFrame>
        <p:nvGraphicFramePr>
          <p:cNvPr id="8" name="object 6"/>
          <p:cNvGraphicFramePr>
            <a:graphicFrameLocks noGrp="1"/>
          </p:cNvGraphicFramePr>
          <p:nvPr/>
        </p:nvGraphicFramePr>
        <p:xfrm>
          <a:off x="0" y="1103375"/>
          <a:ext cx="7538718" cy="966725"/>
        </p:xfrm>
        <a:graphic>
          <a:graphicData uri="http://schemas.openxmlformats.org/drawingml/2006/table">
            <a:tbl>
              <a:tblPr firstRow="1" bandRow="1">
                <a:tableStyleId>{E40F4459-953D-79B1-1B47-B6767FF51A9D}</a:tableStyleId>
              </a:tblPr>
              <a:tblGrid>
                <a:gridCol w="179705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3608068">
                  <a:extLst>
                    <a:ext uri="{9D8B030D-6E8A-4147-A177-3AD203B41FA5}">
                      <a16:colId xmlns:a16="http://schemas.microsoft.com/office/drawing/2014/main" val="20002"/>
                    </a:ext>
                  </a:extLst>
                </a:gridCol>
              </a:tblGrid>
              <a:tr h="353779">
                <a:tc>
                  <a:txBody>
                    <a:bodyPr/>
                    <a:lstStyle/>
                    <a:p>
                      <a:pPr marL="62230" marR="259715">
                        <a:lnSpc>
                          <a:spcPct val="101699"/>
                        </a:lnSpc>
                        <a:spcBef>
                          <a:spcPts val="40"/>
                        </a:spcBef>
                        <a:defRPr/>
                      </a:pPr>
                      <a:r>
                        <a:rPr sz="900" b="1" spc="-5">
                          <a:latin typeface="Calibri"/>
                          <a:cs typeface="Calibri"/>
                        </a:rPr>
                        <a:t>Habitats</a:t>
                      </a:r>
                      <a:r>
                        <a:rPr sz="900" b="1" spc="-40">
                          <a:latin typeface="Calibri"/>
                          <a:cs typeface="Calibri"/>
                        </a:rPr>
                        <a:t> </a:t>
                      </a:r>
                      <a:r>
                        <a:rPr sz="900" b="1" spc="-5">
                          <a:latin typeface="Calibri"/>
                          <a:cs typeface="Calibri"/>
                        </a:rPr>
                        <a:t>d’intérêt </a:t>
                      </a:r>
                      <a:r>
                        <a:rPr sz="900" b="1" spc="-190">
                          <a:latin typeface="Calibri"/>
                          <a:cs typeface="Calibri"/>
                        </a:rPr>
                        <a:t> </a:t>
                      </a:r>
                      <a:r>
                        <a:rPr sz="900" b="1" spc="-5">
                          <a:latin typeface="Calibri"/>
                          <a:cs typeface="Calibri"/>
                        </a:rPr>
                        <a:t>communautaire concernés</a:t>
                      </a:r>
                      <a:endParaRPr sz="900">
                        <a:latin typeface="Calibri"/>
                        <a:cs typeface="Calibri"/>
                      </a:endParaRPr>
                    </a:p>
                  </a:txBody>
                  <a:tcPr marL="0" marR="0" marT="5080" marB="0">
                    <a:lnL w="3175" algn="ctr">
                      <a:solidFill>
                        <a:srgbClr val="7A7A7A"/>
                      </a:solidFill>
                    </a:lnL>
                    <a:lnR w="6350" algn="ctr">
                      <a:solidFill>
                        <a:srgbClr val="7A7A7A"/>
                      </a:solidFill>
                    </a:lnR>
                    <a:lnT w="6350" algn="ctr">
                      <a:solidFill>
                        <a:srgbClr val="7A7A7A"/>
                      </a:solidFill>
                    </a:lnT>
                    <a:lnB w="6350" algn="ctr">
                      <a:solidFill>
                        <a:srgbClr val="7A7A7A"/>
                      </a:solidFill>
                    </a:lnB>
                    <a:solidFill>
                      <a:srgbClr val="D4F3E9"/>
                    </a:solidFill>
                  </a:tcPr>
                </a:tc>
                <a:tc gridSpan="2">
                  <a:txBody>
                    <a:bodyPr/>
                    <a:lstStyle/>
                    <a:p>
                      <a:pPr marL="63500">
                        <a:lnSpc>
                          <a:spcPct val="100000"/>
                        </a:lnSpc>
                        <a:spcBef>
                          <a:spcPts val="60"/>
                        </a:spcBef>
                        <a:defRPr/>
                      </a:pPr>
                      <a:r>
                        <a:rPr lang="fr-FR" sz="900" b="0" spc="-5">
                          <a:latin typeface="Calibri"/>
                          <a:cs typeface="Calibri"/>
                        </a:rPr>
                        <a:t>Tous les habitats marins et terrestres</a:t>
                      </a:r>
                      <a:endParaRPr sz="900" b="0">
                        <a:latin typeface="Calibri"/>
                        <a:cs typeface="Calibri"/>
                      </a:endParaRPr>
                    </a:p>
                  </a:txBody>
                  <a:tcPr marL="0" marR="0" marT="7620" marB="0">
                    <a:lnL w="6350" algn="ctr">
                      <a:solidFill>
                        <a:srgbClr val="7A7A7A"/>
                      </a:solidFill>
                    </a:lnL>
                    <a:lnR w="28575" algn="ctr">
                      <a:solidFill>
                        <a:srgbClr val="C8C8C8"/>
                      </a:solidFill>
                    </a:lnR>
                    <a:lnT w="6350" algn="ctr">
                      <a:solidFill>
                        <a:srgbClr val="7A7A7A"/>
                      </a:solidFill>
                    </a:lnT>
                    <a:lnB w="6350" algn="ctr">
                      <a:solidFill>
                        <a:srgbClr val="7A7A7A"/>
                      </a:solidFill>
                    </a:lnB>
                    <a:solidFill>
                      <a:srgbClr val="D4F3E9"/>
                    </a:solidFill>
                  </a:tcPr>
                </a:tc>
                <a:tc hMerge="1">
                  <a:txBody>
                    <a:bodyPr/>
                    <a:lstStyle/>
                    <a:p>
                      <a:endParaRPr/>
                    </a:p>
                  </a:txBody>
                  <a:tcPr/>
                </a:tc>
                <a:extLst>
                  <a:ext uri="{0D108BD9-81ED-4DB2-BD59-A6C34878D82A}">
                    <a16:rowId xmlns:a16="http://schemas.microsoft.com/office/drawing/2014/main" val="10000"/>
                  </a:ext>
                </a:extLst>
              </a:tr>
              <a:tr h="377430">
                <a:tc>
                  <a:txBody>
                    <a:bodyPr/>
                    <a:lstStyle/>
                    <a:p>
                      <a:pPr marL="62230" marR="287020">
                        <a:lnSpc>
                          <a:spcPct val="101699"/>
                        </a:lnSpc>
                        <a:spcBef>
                          <a:spcPts val="25"/>
                        </a:spcBef>
                        <a:defRPr/>
                      </a:pPr>
                      <a:r>
                        <a:rPr sz="900" b="1" spc="-5">
                          <a:latin typeface="Calibri"/>
                          <a:cs typeface="Calibri"/>
                        </a:rPr>
                        <a:t>Espèces</a:t>
                      </a:r>
                      <a:r>
                        <a:rPr sz="900" b="1" spc="-40">
                          <a:latin typeface="Calibri"/>
                          <a:cs typeface="Calibri"/>
                        </a:rPr>
                        <a:t> </a:t>
                      </a:r>
                      <a:r>
                        <a:rPr sz="900" b="1" spc="-5">
                          <a:latin typeface="Calibri"/>
                          <a:cs typeface="Calibri"/>
                        </a:rPr>
                        <a:t>d’intérêt </a:t>
                      </a:r>
                      <a:r>
                        <a:rPr sz="900" b="1" spc="-190">
                          <a:latin typeface="Calibri"/>
                          <a:cs typeface="Calibri"/>
                        </a:rPr>
                        <a:t> </a:t>
                      </a:r>
                      <a:r>
                        <a:rPr sz="900" b="1" spc="-5">
                          <a:latin typeface="Calibri"/>
                          <a:cs typeface="Calibri"/>
                        </a:rPr>
                        <a:t>communautaire concernées</a:t>
                      </a:r>
                      <a:endParaRPr sz="900">
                        <a:latin typeface="Calibri"/>
                        <a:cs typeface="Calibri"/>
                      </a:endParaRPr>
                    </a:p>
                  </a:txBody>
                  <a:tcPr marL="0" marR="0" marT="3175" marB="0">
                    <a:lnL w="3175" algn="ctr">
                      <a:solidFill>
                        <a:srgbClr val="7A7A7A"/>
                      </a:solidFill>
                    </a:lnL>
                    <a:lnR w="6350" algn="ctr">
                      <a:solidFill>
                        <a:srgbClr val="7A7A7A"/>
                      </a:solidFill>
                    </a:lnR>
                    <a:lnT w="6350" algn="ctr">
                      <a:solidFill>
                        <a:srgbClr val="7A7A7A"/>
                      </a:solidFill>
                    </a:lnT>
                    <a:lnB w="6350" algn="ctr">
                      <a:solidFill>
                        <a:srgbClr val="7A7A7A"/>
                      </a:solidFill>
                    </a:lnB>
                  </a:tcPr>
                </a:tc>
                <a:tc>
                  <a:txBody>
                    <a:bodyPr/>
                    <a:lstStyle/>
                    <a:p>
                      <a:pPr marL="63500">
                        <a:lnSpc>
                          <a:spcPct val="100000"/>
                        </a:lnSpc>
                        <a:spcBef>
                          <a:spcPts val="45"/>
                        </a:spcBef>
                        <a:defRPr/>
                      </a:pPr>
                      <a:r>
                        <a:rPr lang="fr-FR" sz="900" b="0" spc="-5">
                          <a:latin typeface="Calibri"/>
                          <a:cs typeface="Calibri"/>
                        </a:rPr>
                        <a:t>Toutes les espèces marines et terrestres</a:t>
                      </a:r>
                      <a:endParaRPr sz="900" b="0">
                        <a:latin typeface="Calibri"/>
                        <a:cs typeface="Calibri"/>
                      </a:endParaRPr>
                    </a:p>
                  </a:txBody>
                  <a:tcPr marL="0" marR="0" marT="5715" marB="0">
                    <a:lnL w="6350" algn="ctr">
                      <a:solidFill>
                        <a:srgbClr val="7A7A7A"/>
                      </a:solidFill>
                    </a:lnL>
                    <a:lnT w="6350" algn="ctr">
                      <a:solidFill>
                        <a:srgbClr val="7A7A7A"/>
                      </a:solidFill>
                    </a:lnT>
                    <a:lnB w="6350" algn="ctr">
                      <a:solidFill>
                        <a:srgbClr val="7A7A7A"/>
                      </a:solidFill>
                    </a:lnB>
                  </a:tcPr>
                </a:tc>
                <a:tc>
                  <a:txBody>
                    <a:bodyPr/>
                    <a:lstStyle/>
                    <a:p>
                      <a:pPr marL="1020444">
                        <a:lnSpc>
                          <a:spcPct val="100000"/>
                        </a:lnSpc>
                        <a:spcBef>
                          <a:spcPts val="45"/>
                        </a:spcBef>
                        <a:defRPr/>
                      </a:pPr>
                      <a:endParaRPr sz="900">
                        <a:latin typeface="Calibri"/>
                        <a:cs typeface="Calibri"/>
                      </a:endParaRPr>
                    </a:p>
                  </a:txBody>
                  <a:tcPr marL="0" marR="0" marT="5715" marB="0">
                    <a:lnR w="6350" algn="ctr">
                      <a:solidFill>
                        <a:srgbClr val="7A7A7A"/>
                      </a:solidFill>
                    </a:lnR>
                    <a:lnT w="6350" algn="ctr">
                      <a:solidFill>
                        <a:srgbClr val="7A7A7A"/>
                      </a:solidFill>
                    </a:lnT>
                    <a:lnB w="6350" algn="ctr">
                      <a:solidFill>
                        <a:srgbClr val="7A7A7A"/>
                      </a:solidFill>
                    </a:lnB>
                  </a:tcPr>
                </a:tc>
                <a:extLst>
                  <a:ext uri="{0D108BD9-81ED-4DB2-BD59-A6C34878D82A}">
                    <a16:rowId xmlns:a16="http://schemas.microsoft.com/office/drawing/2014/main" val="10001"/>
                  </a:ext>
                </a:extLst>
              </a:tr>
              <a:tr h="235516">
                <a:tc>
                  <a:txBody>
                    <a:bodyPr/>
                    <a:lstStyle/>
                    <a:p>
                      <a:pPr marL="62230">
                        <a:lnSpc>
                          <a:spcPct val="100000"/>
                        </a:lnSpc>
                        <a:spcBef>
                          <a:spcPts val="45"/>
                        </a:spcBef>
                        <a:defRPr/>
                      </a:pPr>
                      <a:r>
                        <a:rPr sz="900" b="1" spc="-5">
                          <a:latin typeface="Calibri"/>
                          <a:cs typeface="Calibri"/>
                        </a:rPr>
                        <a:t>Secteur</a:t>
                      </a:r>
                      <a:r>
                        <a:rPr sz="900" b="1" spc="-25">
                          <a:latin typeface="Calibri"/>
                          <a:cs typeface="Calibri"/>
                        </a:rPr>
                        <a:t> </a:t>
                      </a:r>
                      <a:r>
                        <a:rPr sz="900" b="1" spc="-5">
                          <a:latin typeface="Calibri"/>
                          <a:cs typeface="Calibri"/>
                        </a:rPr>
                        <a:t>concerné</a:t>
                      </a:r>
                      <a:endParaRPr sz="900">
                        <a:latin typeface="Calibri"/>
                        <a:cs typeface="Calibri"/>
                      </a:endParaRPr>
                    </a:p>
                  </a:txBody>
                  <a:tcPr marL="0" marR="0" marT="5715" marB="0">
                    <a:lnL w="3175" algn="ctr">
                      <a:solidFill>
                        <a:srgbClr val="7A7A7A"/>
                      </a:solidFill>
                    </a:lnL>
                    <a:lnR w="6350" algn="ctr">
                      <a:solidFill>
                        <a:srgbClr val="7A7A7A"/>
                      </a:solidFill>
                    </a:lnR>
                    <a:lnT w="6350" algn="ctr">
                      <a:solidFill>
                        <a:srgbClr val="7A7A7A"/>
                      </a:solidFill>
                    </a:lnT>
                    <a:lnB w="6350" algn="ctr">
                      <a:solidFill>
                        <a:srgbClr val="7A7A7A"/>
                      </a:solidFill>
                    </a:lnB>
                    <a:solidFill>
                      <a:srgbClr val="D4F3E9"/>
                    </a:solidFill>
                  </a:tcPr>
                </a:tc>
                <a:tc gridSpan="2">
                  <a:txBody>
                    <a:bodyPr/>
                    <a:lstStyle/>
                    <a:p>
                      <a:pPr marL="63500">
                        <a:lnSpc>
                          <a:spcPct val="100000"/>
                        </a:lnSpc>
                        <a:spcBef>
                          <a:spcPts val="45"/>
                        </a:spcBef>
                        <a:defRPr/>
                      </a:pPr>
                      <a:r>
                        <a:rPr lang="fr-FR" sz="900" b="0" spc="-5">
                          <a:latin typeface="+mn-lt"/>
                          <a:cs typeface="Calibri"/>
                        </a:rPr>
                        <a:t>Ensemble du site Natura 2000</a:t>
                      </a:r>
                      <a:endParaRPr lang="fr-FR" sz="900" b="0">
                        <a:latin typeface="+mn-lt"/>
                        <a:cs typeface="Calibri"/>
                      </a:endParaRPr>
                    </a:p>
                  </a:txBody>
                  <a:tcPr marL="0" marR="0" marT="0" marB="0">
                    <a:lnL w="6350" algn="ctr">
                      <a:solidFill>
                        <a:srgbClr val="7A7A7A"/>
                      </a:solidFill>
                    </a:lnL>
                    <a:lnR w="28575" algn="ctr">
                      <a:solidFill>
                        <a:srgbClr val="C8C8C8"/>
                      </a:solidFill>
                    </a:lnR>
                    <a:lnT w="6350" algn="ctr">
                      <a:solidFill>
                        <a:srgbClr val="7A7A7A"/>
                      </a:solidFill>
                    </a:lnT>
                    <a:lnB w="6350" algn="ctr">
                      <a:solidFill>
                        <a:srgbClr val="7A7A7A"/>
                      </a:solidFill>
                    </a:lnB>
                    <a:solidFill>
                      <a:srgbClr val="D4F3E9"/>
                    </a:solidFill>
                  </a:tcPr>
                </a:tc>
                <a:tc hMerge="1">
                  <a:txBody>
                    <a:bodyPr/>
                    <a:lstStyle/>
                    <a:p>
                      <a:endParaRPr/>
                    </a:p>
                  </a:txBody>
                  <a:tcPr/>
                </a:tc>
                <a:extLst>
                  <a:ext uri="{0D108BD9-81ED-4DB2-BD59-A6C34878D82A}">
                    <a16:rowId xmlns:a16="http://schemas.microsoft.com/office/drawing/2014/main" val="10002"/>
                  </a:ext>
                </a:extLst>
              </a:tr>
            </a:tbl>
          </a:graphicData>
        </a:graphic>
      </p:graphicFrame>
      <p:graphicFrame>
        <p:nvGraphicFramePr>
          <p:cNvPr id="9" name="object 7"/>
          <p:cNvGraphicFramePr>
            <a:graphicFrameLocks noGrp="1"/>
          </p:cNvGraphicFramePr>
          <p:nvPr/>
        </p:nvGraphicFramePr>
        <p:xfrm>
          <a:off x="0" y="2146300"/>
          <a:ext cx="7554595" cy="1403716"/>
        </p:xfrm>
        <a:graphic>
          <a:graphicData uri="http://schemas.openxmlformats.org/drawingml/2006/table">
            <a:tbl>
              <a:tblPr firstRow="1" bandRow="1">
                <a:tableStyleId>{E40F4459-953D-79B1-1B47-B6767FF51A9D}</a:tableStyleId>
              </a:tblPr>
              <a:tblGrid>
                <a:gridCol w="1835150">
                  <a:extLst>
                    <a:ext uri="{9D8B030D-6E8A-4147-A177-3AD203B41FA5}">
                      <a16:colId xmlns:a16="http://schemas.microsoft.com/office/drawing/2014/main" val="20000"/>
                    </a:ext>
                  </a:extLst>
                </a:gridCol>
                <a:gridCol w="5719445">
                  <a:extLst>
                    <a:ext uri="{9D8B030D-6E8A-4147-A177-3AD203B41FA5}">
                      <a16:colId xmlns:a16="http://schemas.microsoft.com/office/drawing/2014/main" val="20001"/>
                    </a:ext>
                  </a:extLst>
                </a:gridCol>
              </a:tblGrid>
              <a:tr h="200868">
                <a:tc>
                  <a:txBody>
                    <a:bodyPr/>
                    <a:lstStyle/>
                    <a:p>
                      <a:pPr>
                        <a:lnSpc>
                          <a:spcPct val="100000"/>
                        </a:lnSpc>
                        <a:defRPr/>
                      </a:pPr>
                      <a:endParaRPr sz="1000">
                        <a:latin typeface="Times New Roman"/>
                        <a:cs typeface="Times New Roman"/>
                      </a:endParaRPr>
                    </a:p>
                  </a:txBody>
                  <a:tcPr marL="0" marR="0" marT="0" marB="0">
                    <a:solidFill>
                      <a:srgbClr val="01B199"/>
                    </a:solidFill>
                  </a:tcPr>
                </a:tc>
                <a:tc>
                  <a:txBody>
                    <a:bodyPr/>
                    <a:lstStyle/>
                    <a:p>
                      <a:pPr marL="68580">
                        <a:lnSpc>
                          <a:spcPts val="1420"/>
                        </a:lnSpc>
                        <a:defRPr/>
                      </a:pPr>
                      <a:r>
                        <a:rPr sz="1200" b="1" spc="-5">
                          <a:solidFill>
                            <a:srgbClr val="FFFFFF"/>
                          </a:solidFill>
                          <a:latin typeface="Calibri"/>
                          <a:cs typeface="Calibri"/>
                        </a:rPr>
                        <a:t>Lien</a:t>
                      </a:r>
                      <a:r>
                        <a:rPr sz="1200" b="1" spc="5">
                          <a:solidFill>
                            <a:srgbClr val="FFFFFF"/>
                          </a:solidFill>
                          <a:latin typeface="Calibri"/>
                          <a:cs typeface="Calibri"/>
                        </a:rPr>
                        <a:t> </a:t>
                      </a:r>
                      <a:r>
                        <a:rPr sz="1200" b="1" spc="-5">
                          <a:solidFill>
                            <a:srgbClr val="FFFFFF"/>
                          </a:solidFill>
                          <a:latin typeface="Calibri"/>
                          <a:cs typeface="Calibri"/>
                        </a:rPr>
                        <a:t>avec</a:t>
                      </a:r>
                      <a:r>
                        <a:rPr sz="1200" b="1">
                          <a:solidFill>
                            <a:srgbClr val="FFFFFF"/>
                          </a:solidFill>
                          <a:latin typeface="Calibri"/>
                          <a:cs typeface="Calibri"/>
                        </a:rPr>
                        <a:t> </a:t>
                      </a:r>
                      <a:r>
                        <a:rPr sz="1200" b="1" spc="-5">
                          <a:solidFill>
                            <a:srgbClr val="FFFFFF"/>
                          </a:solidFill>
                          <a:latin typeface="Calibri"/>
                          <a:cs typeface="Calibri"/>
                        </a:rPr>
                        <a:t>les</a:t>
                      </a:r>
                      <a:r>
                        <a:rPr sz="1200" b="1" spc="5">
                          <a:solidFill>
                            <a:srgbClr val="FFFFFF"/>
                          </a:solidFill>
                          <a:latin typeface="Calibri"/>
                          <a:cs typeface="Calibri"/>
                        </a:rPr>
                        <a:t> </a:t>
                      </a:r>
                      <a:r>
                        <a:rPr sz="1200" b="1" spc="-5">
                          <a:solidFill>
                            <a:srgbClr val="FFFFFF"/>
                          </a:solidFill>
                          <a:latin typeface="Calibri"/>
                          <a:cs typeface="Calibri"/>
                        </a:rPr>
                        <a:t>objectifs</a:t>
                      </a:r>
                      <a:r>
                        <a:rPr sz="1200" b="1">
                          <a:solidFill>
                            <a:srgbClr val="FFFFFF"/>
                          </a:solidFill>
                          <a:latin typeface="Calibri"/>
                          <a:cs typeface="Calibri"/>
                        </a:rPr>
                        <a:t> </a:t>
                      </a:r>
                      <a:r>
                        <a:rPr sz="1200" b="1" spc="-5">
                          <a:solidFill>
                            <a:srgbClr val="FFFFFF"/>
                          </a:solidFill>
                          <a:latin typeface="Calibri"/>
                          <a:cs typeface="Calibri"/>
                        </a:rPr>
                        <a:t>opérationnels</a:t>
                      </a:r>
                      <a:r>
                        <a:rPr sz="1200" b="1" spc="5">
                          <a:solidFill>
                            <a:srgbClr val="FFFFFF"/>
                          </a:solidFill>
                          <a:latin typeface="Calibri"/>
                          <a:cs typeface="Calibri"/>
                        </a:rPr>
                        <a:t> </a:t>
                      </a:r>
                      <a:r>
                        <a:rPr sz="1200" b="1" spc="-5">
                          <a:solidFill>
                            <a:srgbClr val="FFFFFF"/>
                          </a:solidFill>
                          <a:latin typeface="Calibri"/>
                          <a:cs typeface="Calibri"/>
                        </a:rPr>
                        <a:t>et les</a:t>
                      </a:r>
                      <a:r>
                        <a:rPr sz="1200" b="1" spc="15">
                          <a:solidFill>
                            <a:srgbClr val="FFFFFF"/>
                          </a:solidFill>
                          <a:latin typeface="Calibri"/>
                          <a:cs typeface="Calibri"/>
                        </a:rPr>
                        <a:t> </a:t>
                      </a:r>
                      <a:r>
                        <a:rPr sz="1200" b="1" spc="-5">
                          <a:solidFill>
                            <a:srgbClr val="FFFFFF"/>
                          </a:solidFill>
                          <a:latin typeface="Calibri"/>
                          <a:cs typeface="Calibri"/>
                        </a:rPr>
                        <a:t>autres</a:t>
                      </a:r>
                      <a:r>
                        <a:rPr sz="1200" b="1" spc="10">
                          <a:solidFill>
                            <a:srgbClr val="FFFFFF"/>
                          </a:solidFill>
                          <a:latin typeface="Calibri"/>
                          <a:cs typeface="Calibri"/>
                        </a:rPr>
                        <a:t> </a:t>
                      </a:r>
                      <a:r>
                        <a:rPr sz="1200" b="1" spc="-5">
                          <a:solidFill>
                            <a:srgbClr val="FFFFFF"/>
                          </a:solidFill>
                          <a:latin typeface="Calibri"/>
                          <a:cs typeface="Calibri"/>
                        </a:rPr>
                        <a:t>mesures</a:t>
                      </a:r>
                      <a:endParaRPr sz="1200">
                        <a:latin typeface="Calibri"/>
                        <a:cs typeface="Calibri"/>
                      </a:endParaRPr>
                    </a:p>
                  </a:txBody>
                  <a:tcPr marL="0" marR="0" marT="0" marB="0">
                    <a:solidFill>
                      <a:srgbClr val="01B199"/>
                    </a:solidFill>
                  </a:tcPr>
                </a:tc>
                <a:extLst>
                  <a:ext uri="{0D108BD9-81ED-4DB2-BD59-A6C34878D82A}">
                    <a16:rowId xmlns:a16="http://schemas.microsoft.com/office/drawing/2014/main" val="10000"/>
                  </a:ext>
                </a:extLst>
              </a:tr>
              <a:tr h="1202848">
                <a:tc>
                  <a:txBody>
                    <a:bodyPr/>
                    <a:lstStyle/>
                    <a:p>
                      <a:pPr>
                        <a:lnSpc>
                          <a:spcPct val="100000"/>
                        </a:lnSpc>
                        <a:defRPr/>
                      </a:pPr>
                      <a:endParaRPr sz="1000">
                        <a:latin typeface="Calibri"/>
                        <a:cs typeface="Calibri"/>
                      </a:endParaRPr>
                    </a:p>
                  </a:txBody>
                  <a:tcPr marL="0" marR="0" marT="0" marB="0"/>
                </a:tc>
                <a:tc>
                  <a:txBody>
                    <a:bodyPr/>
                    <a:lstStyle/>
                    <a:p>
                      <a:pPr marL="68580">
                        <a:lnSpc>
                          <a:spcPct val="100000"/>
                        </a:lnSpc>
                        <a:spcBef>
                          <a:spcPts val="20"/>
                        </a:spcBef>
                        <a:defRPr/>
                      </a:pPr>
                      <a:r>
                        <a:rPr sz="1000" b="1" spc="-5">
                          <a:latin typeface="Calibri"/>
                          <a:cs typeface="Calibri"/>
                        </a:rPr>
                        <a:t>Objectifs</a:t>
                      </a:r>
                      <a:r>
                        <a:rPr sz="1000" b="1" spc="-20">
                          <a:latin typeface="Calibri"/>
                          <a:cs typeface="Calibri"/>
                        </a:rPr>
                        <a:t> </a:t>
                      </a:r>
                      <a:r>
                        <a:rPr sz="1000" b="1" spc="-5">
                          <a:latin typeface="Calibri"/>
                          <a:cs typeface="Calibri"/>
                        </a:rPr>
                        <a:t>opérationnels</a:t>
                      </a:r>
                      <a:r>
                        <a:rPr sz="1000" b="1" spc="-15">
                          <a:latin typeface="Calibri"/>
                          <a:cs typeface="Calibri"/>
                        </a:rPr>
                        <a:t> </a:t>
                      </a:r>
                      <a:r>
                        <a:rPr sz="1000" b="1" spc="-5">
                          <a:latin typeface="Calibri"/>
                          <a:cs typeface="Calibri"/>
                        </a:rPr>
                        <a:t>:</a:t>
                      </a:r>
                      <a:endParaRPr sz="1000">
                        <a:latin typeface="Calibri"/>
                        <a:cs typeface="Calibri"/>
                      </a:endParaRPr>
                    </a:p>
                    <a:p>
                      <a:pPr marL="129539" indent="-90170">
                        <a:lnSpc>
                          <a:spcPct val="100000"/>
                        </a:lnSpc>
                        <a:spcBef>
                          <a:spcPts val="204"/>
                        </a:spcBef>
                        <a:buFont typeface="Microsoft Sans Serif"/>
                        <a:buChar char="-"/>
                        <a:tabLst>
                          <a:tab pos="129539" algn="l"/>
                        </a:tabLst>
                        <a:defRPr/>
                      </a:pPr>
                      <a:r>
                        <a:rPr lang="fr-FR" sz="1000" spc="-5">
                          <a:latin typeface="Calibri"/>
                          <a:cs typeface="Calibri"/>
                        </a:rPr>
                        <a:t>réduire les apports et la présence de déchets en mer et sur le littoral d’origine terrestre ou maritime</a:t>
                      </a:r>
                      <a:endParaRPr sz="1000">
                        <a:latin typeface="Calibri"/>
                        <a:cs typeface="Calibri"/>
                      </a:endParaRPr>
                    </a:p>
                    <a:p>
                      <a:pPr marL="129539" indent="-90170">
                        <a:lnSpc>
                          <a:spcPct val="100000"/>
                        </a:lnSpc>
                        <a:spcBef>
                          <a:spcPts val="40"/>
                        </a:spcBef>
                        <a:buFont typeface="Microsoft Sans Serif"/>
                        <a:buChar char="-"/>
                        <a:tabLst>
                          <a:tab pos="129539" algn="l"/>
                        </a:tabLst>
                        <a:defRPr/>
                      </a:pPr>
                      <a:r>
                        <a:rPr lang="fr-FR" sz="1000" spc="-5">
                          <a:latin typeface="Calibri"/>
                          <a:cs typeface="Calibri"/>
                        </a:rPr>
                        <a:t>limiter l’impact des pollutions sur les habitats et espèces d’intérêt communautaire</a:t>
                      </a:r>
                      <a:endParaRPr sz="1000">
                        <a:latin typeface="Calibri"/>
                        <a:cs typeface="Calibri"/>
                      </a:endParaRPr>
                    </a:p>
                    <a:p>
                      <a:pPr>
                        <a:lnSpc>
                          <a:spcPct val="100000"/>
                        </a:lnSpc>
                        <a:spcBef>
                          <a:spcPts val="10"/>
                        </a:spcBef>
                        <a:buFont typeface="Microsoft Sans Serif"/>
                        <a:buChar char="-"/>
                        <a:defRPr/>
                      </a:pPr>
                      <a:endParaRPr sz="1000">
                        <a:latin typeface="Calibri"/>
                        <a:cs typeface="Calibri"/>
                      </a:endParaRPr>
                    </a:p>
                    <a:p>
                      <a:pPr marL="68580">
                        <a:lnSpc>
                          <a:spcPct val="100000"/>
                        </a:lnSpc>
                        <a:spcBef>
                          <a:spcPts val="5"/>
                        </a:spcBef>
                        <a:defRPr/>
                      </a:pPr>
                      <a:r>
                        <a:rPr sz="1000" b="1" spc="-5">
                          <a:latin typeface="Calibri"/>
                          <a:cs typeface="Calibri"/>
                        </a:rPr>
                        <a:t>Mesures</a:t>
                      </a:r>
                      <a:r>
                        <a:rPr sz="1000" b="1" spc="-25">
                          <a:latin typeface="Calibri"/>
                          <a:cs typeface="Calibri"/>
                        </a:rPr>
                        <a:t> </a:t>
                      </a:r>
                      <a:r>
                        <a:rPr sz="1000" b="1" spc="-5">
                          <a:latin typeface="Calibri"/>
                          <a:cs typeface="Calibri"/>
                        </a:rPr>
                        <a:t>:</a:t>
                      </a:r>
                      <a:endParaRPr sz="1000" b="1" spc="-4">
                        <a:latin typeface="Calibri"/>
                        <a:cs typeface="Calibri"/>
                      </a:endParaRPr>
                    </a:p>
                    <a:p>
                      <a:pPr>
                        <a:lnSpc>
                          <a:spcPct val="100000"/>
                        </a:lnSpc>
                        <a:spcBef>
                          <a:spcPts val="4"/>
                        </a:spcBef>
                        <a:defRPr/>
                      </a:pPr>
                      <a:r>
                        <a:rPr lang="fr-FR" sz="1000" b="0" i="0" u="none" strike="noStrike" cap="none" spc="-2">
                          <a:solidFill>
                            <a:schemeClr val="tx1"/>
                          </a:solidFill>
                          <a:latin typeface="Calibri"/>
                          <a:ea typeface="Calibri"/>
                          <a:cs typeface="Calibri"/>
                        </a:rPr>
                        <a:t>CS1 - Promotion des enjeux du site Natura 2000 et leur gestion auprès du grand public</a:t>
                      </a:r>
                    </a:p>
                    <a:p>
                      <a:pPr>
                        <a:lnSpc>
                          <a:spcPct val="100000"/>
                        </a:lnSpc>
                        <a:spcBef>
                          <a:spcPts val="3"/>
                        </a:spcBef>
                        <a:defRPr/>
                      </a:pPr>
                      <a:r>
                        <a:rPr lang="fr-FR" sz="1000" b="0" i="0" u="none" strike="noStrike" cap="none" spc="-2">
                          <a:solidFill>
                            <a:schemeClr val="tx1"/>
                          </a:solidFill>
                          <a:latin typeface="Calibri"/>
                          <a:ea typeface="Calibri"/>
                          <a:cs typeface="Calibri"/>
                        </a:rPr>
                        <a:t>CS5 - Développement d'actions d'éducation à l'environnement</a:t>
                      </a:r>
                      <a:endParaRPr sz="1000" b="0">
                        <a:latin typeface="Calibri"/>
                        <a:cs typeface="Calibri"/>
                      </a:endParaRPr>
                    </a:p>
                  </a:txBody>
                  <a:tcPr marL="0" marR="0" marT="2540" marB="0">
                    <a:solidFill>
                      <a:srgbClr val="F6FAFB"/>
                    </a:solidFill>
                  </a:tcPr>
                </a:tc>
                <a:extLst>
                  <a:ext uri="{0D108BD9-81ED-4DB2-BD59-A6C34878D82A}">
                    <a16:rowId xmlns:a16="http://schemas.microsoft.com/office/drawing/2014/main" val="10001"/>
                  </a:ext>
                </a:extLst>
              </a:tr>
            </a:tbl>
          </a:graphicData>
        </a:graphic>
      </p:graphicFrame>
      <p:graphicFrame>
        <p:nvGraphicFramePr>
          <p:cNvPr id="10" name="object 8"/>
          <p:cNvGraphicFramePr>
            <a:graphicFrameLocks noGrp="1"/>
          </p:cNvGraphicFramePr>
          <p:nvPr/>
        </p:nvGraphicFramePr>
        <p:xfrm>
          <a:off x="0" y="3746500"/>
          <a:ext cx="7554595" cy="6749667"/>
        </p:xfrm>
        <a:graphic>
          <a:graphicData uri="http://schemas.openxmlformats.org/drawingml/2006/table">
            <a:tbl>
              <a:tblPr firstRow="1" bandRow="1">
                <a:tableStyleId>{E40F4459-953D-79B1-1B47-B6767FF51A9D}</a:tableStyleId>
              </a:tblPr>
              <a:tblGrid>
                <a:gridCol w="7554595">
                  <a:extLst>
                    <a:ext uri="{9D8B030D-6E8A-4147-A177-3AD203B41FA5}">
                      <a16:colId xmlns:a16="http://schemas.microsoft.com/office/drawing/2014/main" val="20000"/>
                    </a:ext>
                  </a:extLst>
                </a:gridCol>
              </a:tblGrid>
              <a:tr h="222503">
                <a:tc>
                  <a:txBody>
                    <a:bodyPr/>
                    <a:lstStyle/>
                    <a:p>
                      <a:pPr marR="2884170" algn="r">
                        <a:lnSpc>
                          <a:spcPct val="100000"/>
                        </a:lnSpc>
                        <a:spcBef>
                          <a:spcPts val="10"/>
                        </a:spcBef>
                        <a:defRPr/>
                      </a:pPr>
                      <a:r>
                        <a:rPr sz="1200" b="1" spc="-5">
                          <a:solidFill>
                            <a:srgbClr val="FFFFFF"/>
                          </a:solidFill>
                          <a:latin typeface="Calibri"/>
                          <a:cs typeface="Calibri"/>
                        </a:rPr>
                        <a:t>Contexte</a:t>
                      </a:r>
                      <a:r>
                        <a:rPr sz="1200" b="1" spc="-15">
                          <a:solidFill>
                            <a:srgbClr val="FFFFFF"/>
                          </a:solidFill>
                          <a:latin typeface="Calibri"/>
                          <a:cs typeface="Calibri"/>
                        </a:rPr>
                        <a:t> </a:t>
                      </a:r>
                      <a:r>
                        <a:rPr sz="1200" b="1" spc="-5">
                          <a:solidFill>
                            <a:srgbClr val="FFFFFF"/>
                          </a:solidFill>
                          <a:latin typeface="Calibri"/>
                          <a:cs typeface="Calibri"/>
                        </a:rPr>
                        <a:t>et</a:t>
                      </a:r>
                      <a:r>
                        <a:rPr sz="1200" b="1" spc="-10">
                          <a:solidFill>
                            <a:srgbClr val="FFFFFF"/>
                          </a:solidFill>
                          <a:latin typeface="Calibri"/>
                          <a:cs typeface="Calibri"/>
                        </a:rPr>
                        <a:t> </a:t>
                      </a:r>
                      <a:r>
                        <a:rPr sz="1200" b="1" spc="-5">
                          <a:solidFill>
                            <a:srgbClr val="FFFFFF"/>
                          </a:solidFill>
                          <a:latin typeface="Calibri"/>
                          <a:cs typeface="Calibri"/>
                        </a:rPr>
                        <a:t>problématiques</a:t>
                      </a:r>
                      <a:endParaRPr sz="1200">
                        <a:latin typeface="Calibri"/>
                        <a:cs typeface="Calibri"/>
                      </a:endParaRPr>
                    </a:p>
                  </a:txBody>
                  <a:tcPr marL="0" marR="0" marT="1270" marB="0">
                    <a:solidFill>
                      <a:srgbClr val="01B199"/>
                    </a:solidFill>
                  </a:tcPr>
                </a:tc>
                <a:extLst>
                  <a:ext uri="{0D108BD9-81ED-4DB2-BD59-A6C34878D82A}">
                    <a16:rowId xmlns:a16="http://schemas.microsoft.com/office/drawing/2014/main" val="10000"/>
                  </a:ext>
                </a:extLst>
              </a:tr>
              <a:tr h="996697">
                <a:tc>
                  <a:txBody>
                    <a:bodyPr/>
                    <a:lstStyle/>
                    <a:p>
                      <a:pPr algn="just">
                        <a:lnSpc>
                          <a:spcPct val="100000"/>
                        </a:lnSpc>
                        <a:spcAft>
                          <a:spcPts val="600"/>
                        </a:spcAft>
                        <a:defRPr/>
                      </a:pPr>
                      <a:r>
                        <a:rPr lang="fr-FR" sz="900" spc="-1">
                          <a:solidFill>
                            <a:srgbClr val="000000"/>
                          </a:solidFill>
                          <a:latin typeface="+mn-lt"/>
                        </a:rPr>
                        <a:t>Les déchets retrouvés à terre et en mer impactent la faune et les habitats. Différentes initiatives de ramassage sélectif mobilisant les bénévoles sont organisées par des associations, des entreprises, les collectivités (cf. rubrique références). </a:t>
                      </a:r>
                    </a:p>
                    <a:p>
                      <a:pPr algn="just">
                        <a:lnSpc>
                          <a:spcPct val="100000"/>
                        </a:lnSpc>
                        <a:spcAft>
                          <a:spcPts val="600"/>
                        </a:spcAft>
                        <a:defRPr/>
                      </a:pPr>
                      <a:r>
                        <a:rPr lang="fr-FR" sz="900" spc="-1">
                          <a:solidFill>
                            <a:srgbClr val="000000"/>
                          </a:solidFill>
                          <a:latin typeface="+mn-lt"/>
                        </a:rPr>
                        <a:t>Outre un travail de sensibilisation et d’information pour limiter autant que possible la prolifération des déchets en amont, ces initiatives de ramassage méritent d’être encouragées, développées et accompagnées sur le site en lien avec les gestionnaires des aires protégées et/ou pour permettre la réduction des impacts liés aux déchets mais aussi à des mauvaises pratiques de collecte. </a:t>
                      </a:r>
                      <a:endParaRPr lang="fr-FR" sz="900"/>
                    </a:p>
                  </a:txBody>
                  <a:tcPr marL="72000" marR="72000" marT="80644" marB="0"/>
                </a:tc>
                <a:extLst>
                  <a:ext uri="{0D108BD9-81ED-4DB2-BD59-A6C34878D82A}">
                    <a16:rowId xmlns:a16="http://schemas.microsoft.com/office/drawing/2014/main" val="10001"/>
                  </a:ext>
                </a:extLst>
              </a:tr>
              <a:tr h="222503">
                <a:tc>
                  <a:txBody>
                    <a:bodyPr/>
                    <a:lstStyle/>
                    <a:p>
                      <a:pPr marR="2870200" algn="r">
                        <a:lnSpc>
                          <a:spcPct val="100000"/>
                        </a:lnSpc>
                        <a:spcBef>
                          <a:spcPts val="10"/>
                        </a:spcBef>
                        <a:defRPr/>
                      </a:pPr>
                      <a:r>
                        <a:rPr sz="1200" b="1" spc="-5">
                          <a:solidFill>
                            <a:srgbClr val="FFFFFF"/>
                          </a:solidFill>
                          <a:latin typeface="Calibri"/>
                          <a:cs typeface="Calibri"/>
                        </a:rPr>
                        <a:t>Description</a:t>
                      </a:r>
                      <a:r>
                        <a:rPr sz="1200" b="1" spc="-10">
                          <a:solidFill>
                            <a:srgbClr val="FFFFFF"/>
                          </a:solidFill>
                          <a:latin typeface="Calibri"/>
                          <a:cs typeface="Calibri"/>
                        </a:rPr>
                        <a:t> </a:t>
                      </a:r>
                      <a:r>
                        <a:rPr sz="1200" b="1" spc="-5">
                          <a:solidFill>
                            <a:srgbClr val="FFFFFF"/>
                          </a:solidFill>
                          <a:latin typeface="Calibri"/>
                          <a:cs typeface="Calibri"/>
                        </a:rPr>
                        <a:t>des sous-actions</a:t>
                      </a:r>
                      <a:endParaRPr sz="1200">
                        <a:latin typeface="Calibri"/>
                        <a:cs typeface="Calibri"/>
                      </a:endParaRPr>
                    </a:p>
                  </a:txBody>
                  <a:tcPr marL="0" marR="0" marT="1270" marB="0">
                    <a:solidFill>
                      <a:srgbClr val="01B199"/>
                    </a:solidFill>
                  </a:tcPr>
                </a:tc>
                <a:extLst>
                  <a:ext uri="{0D108BD9-81ED-4DB2-BD59-A6C34878D82A}">
                    <a16:rowId xmlns:a16="http://schemas.microsoft.com/office/drawing/2014/main" val="10002"/>
                  </a:ext>
                </a:extLst>
              </a:tr>
              <a:tr h="1313307">
                <a:tc>
                  <a:txBody>
                    <a:bodyPr/>
                    <a:lstStyle/>
                    <a:p>
                      <a:pPr marL="313690" indent="-229235" algn="just">
                        <a:lnSpc>
                          <a:spcPct val="100000"/>
                        </a:lnSpc>
                        <a:spcBef>
                          <a:spcPts val="620"/>
                        </a:spcBef>
                        <a:buFont typeface="Wingdings"/>
                        <a:buChar char=""/>
                        <a:tabLst>
                          <a:tab pos="314325" algn="l"/>
                        </a:tabLst>
                        <a:defRPr/>
                      </a:pPr>
                      <a:r>
                        <a:rPr lang="fr-FR" sz="900" b="1" u="sng" spc="-5">
                          <a:latin typeface="+mn-lt"/>
                          <a:cs typeface="Calibri"/>
                        </a:rPr>
                        <a:t>TM6.1 – Sensibilisation, information et pédagogie sur la pollution des espaces naturels par les déchets</a:t>
                      </a:r>
                      <a:endParaRPr lang="fr-FR" sz="900" b="1" u="sng" spc="-5">
                        <a:solidFill>
                          <a:schemeClr val="tx1"/>
                        </a:solidFill>
                        <a:latin typeface="+mn-lt"/>
                        <a:cs typeface="Calibri"/>
                      </a:endParaRPr>
                    </a:p>
                    <a:p>
                      <a:pPr marL="576000" marR="0" lvl="0" indent="-171450" algn="just" defTabSz="914400">
                        <a:lnSpc>
                          <a:spcPct val="100000"/>
                        </a:lnSpc>
                        <a:spcBef>
                          <a:spcPts val="620"/>
                        </a:spcBef>
                        <a:spcAft>
                          <a:spcPts val="0"/>
                        </a:spcAft>
                        <a:buClrTx/>
                        <a:buSzTx/>
                        <a:buFont typeface="Arial"/>
                        <a:buChar char="•"/>
                        <a:tabLst>
                          <a:tab pos="314325" algn="l"/>
                        </a:tabLst>
                        <a:defRPr/>
                      </a:pPr>
                      <a:r>
                        <a:rPr lang="fr-FR" sz="900" spc="-1">
                          <a:solidFill>
                            <a:srgbClr val="000000"/>
                          </a:solidFill>
                          <a:latin typeface="+mn-lt"/>
                          <a:ea typeface="DejaVu Sans"/>
                        </a:rPr>
                        <a:t>soutenir et animer le réseau associatif sur le terrain pour sensibiliser grand public et scolaires à la lutte contre les déchets ;</a:t>
                      </a:r>
                      <a:endParaRPr/>
                    </a:p>
                    <a:p>
                      <a:pPr marL="576000" marR="0" lvl="0" indent="-171450" algn="just" defTabSz="914400">
                        <a:lnSpc>
                          <a:spcPct val="100000"/>
                        </a:lnSpc>
                        <a:spcBef>
                          <a:spcPts val="620"/>
                        </a:spcBef>
                        <a:spcAft>
                          <a:spcPts val="0"/>
                        </a:spcAft>
                        <a:buClrTx/>
                        <a:buSzTx/>
                        <a:buFont typeface="Arial"/>
                        <a:buChar char="•"/>
                        <a:tabLst>
                          <a:tab pos="314325" algn="l"/>
                        </a:tabLst>
                        <a:defRPr/>
                      </a:pPr>
                      <a:r>
                        <a:rPr lang="fr-FR" sz="900" spc="-1">
                          <a:solidFill>
                            <a:srgbClr val="000000"/>
                          </a:solidFill>
                          <a:latin typeface="+mn-lt"/>
                          <a:ea typeface="DejaVu Sans"/>
                        </a:rPr>
                        <a:t>déployer la plateforme de sciences participatives « zéro déchet sauvage », qui recense les actions menées par tous les acteurs autour de la lutte contre les déchets marins et rassemble des données liées à la collecte des déchets ;</a:t>
                      </a:r>
                      <a:endParaRPr/>
                    </a:p>
                    <a:p>
                      <a:pPr marL="576000" marR="0" lvl="0" indent="-171450" algn="just" defTabSz="914400">
                        <a:lnSpc>
                          <a:spcPct val="100000"/>
                        </a:lnSpc>
                        <a:spcBef>
                          <a:spcPts val="620"/>
                        </a:spcBef>
                        <a:spcAft>
                          <a:spcPts val="0"/>
                        </a:spcAft>
                        <a:buClrTx/>
                        <a:buSzTx/>
                        <a:buFont typeface="Arial"/>
                        <a:buChar char="•"/>
                        <a:tabLst>
                          <a:tab pos="314325" algn="l"/>
                        </a:tabLst>
                        <a:defRPr/>
                      </a:pPr>
                      <a:r>
                        <a:rPr lang="fr-FR" sz="900" spc="-1">
                          <a:solidFill>
                            <a:srgbClr val="000000"/>
                          </a:solidFill>
                          <a:latin typeface="+mn-lt"/>
                        </a:rPr>
                        <a:t>poursuivre le déploiement et renforcer la charte « une plage sans déchet plastique » en lien avec les collectivités, à travers un comité de suivi et des réunions régulières en vue de son actualisation et du recensement des difficultés et afin d’encourager ainsi sa signature par le maximum de collectivités littorales ;</a:t>
                      </a:r>
                      <a:endParaRPr/>
                    </a:p>
                    <a:p>
                      <a:pPr marL="576000" marR="0" lvl="0" indent="-171450" algn="just" defTabSz="914400">
                        <a:lnSpc>
                          <a:spcPct val="100000"/>
                        </a:lnSpc>
                        <a:spcBef>
                          <a:spcPts val="620"/>
                        </a:spcBef>
                        <a:spcAft>
                          <a:spcPts val="0"/>
                        </a:spcAft>
                        <a:buClrTx/>
                        <a:buSzTx/>
                        <a:buFont typeface="Arial"/>
                        <a:buChar char="•"/>
                        <a:tabLst>
                          <a:tab pos="314325" algn="l"/>
                        </a:tabLst>
                        <a:defRPr/>
                      </a:pPr>
                      <a:r>
                        <a:rPr lang="fr-FR" sz="900" spc="-1">
                          <a:solidFill>
                            <a:srgbClr val="000000"/>
                          </a:solidFill>
                          <a:latin typeface="+mn-lt"/>
                        </a:rPr>
                        <a:t>mobiliser des ambassadeurs des bonnes pratiques dans les espaces naturels.</a:t>
                      </a:r>
                      <a:endParaRPr/>
                    </a:p>
                    <a:p>
                      <a:pPr marL="576000" marR="0" lvl="0" indent="-171450" algn="just" defTabSz="914400">
                        <a:lnSpc>
                          <a:spcPct val="100000"/>
                        </a:lnSpc>
                        <a:spcBef>
                          <a:spcPts val="620"/>
                        </a:spcBef>
                        <a:spcAft>
                          <a:spcPts val="0"/>
                        </a:spcAft>
                        <a:buClrTx/>
                        <a:buSzTx/>
                        <a:buFont typeface="Arial"/>
                        <a:buChar char="•"/>
                        <a:tabLst>
                          <a:tab pos="314325" algn="l"/>
                        </a:tabLst>
                        <a:defRPr/>
                      </a:pPr>
                      <a:endParaRPr lang="fr-FR" sz="400"/>
                    </a:p>
                    <a:p>
                      <a:pPr marL="313690" indent="-229235" algn="just">
                        <a:lnSpc>
                          <a:spcPct val="100000"/>
                        </a:lnSpc>
                        <a:spcBef>
                          <a:spcPts val="620"/>
                        </a:spcBef>
                        <a:buFont typeface="Wingdings"/>
                        <a:buChar char=""/>
                        <a:tabLst>
                          <a:tab pos="314325" algn="l"/>
                        </a:tabLst>
                        <a:defRPr/>
                      </a:pPr>
                      <a:r>
                        <a:rPr lang="fr-FR" sz="900" b="1" u="sng" spc="-5">
                          <a:latin typeface="+mn-lt"/>
                          <a:cs typeface="Calibri"/>
                        </a:rPr>
                        <a:t>TM6.2</a:t>
                      </a:r>
                      <a:r>
                        <a:rPr lang="fr-FR" sz="900" b="1" u="sng" spc="5">
                          <a:latin typeface="+mn-lt"/>
                          <a:cs typeface="Calibri"/>
                        </a:rPr>
                        <a:t> </a:t>
                      </a:r>
                      <a:r>
                        <a:rPr lang="fr-FR" sz="900" b="1" u="sng">
                          <a:latin typeface="+mn-lt"/>
                          <a:cs typeface="Calibri"/>
                        </a:rPr>
                        <a:t>–</a:t>
                      </a:r>
                      <a:r>
                        <a:rPr lang="fr-FR" sz="900" b="1" u="sng" spc="5">
                          <a:latin typeface="+mn-lt"/>
                          <a:cs typeface="Calibri"/>
                        </a:rPr>
                        <a:t> </a:t>
                      </a:r>
                      <a:r>
                        <a:rPr lang="fr-FR" sz="900" b="1" u="sng" spc="-1">
                          <a:solidFill>
                            <a:srgbClr val="000000"/>
                          </a:solidFill>
                          <a:latin typeface="+mn-lt"/>
                          <a:ea typeface="DejaVu Sans"/>
                        </a:rPr>
                        <a:t>Limitation de la production/prolifération des déchets en amont</a:t>
                      </a:r>
                      <a:endParaRPr lang="fr-FR" sz="900" b="1" u="none" spc="0">
                        <a:solidFill>
                          <a:schemeClr val="tx1"/>
                        </a:solidFill>
                        <a:latin typeface="+mn-lt"/>
                        <a:ea typeface="+mn-ea"/>
                      </a:endParaRPr>
                    </a:p>
                    <a:p>
                      <a:pPr marL="576000" marR="0" lvl="0" indent="-171450" algn="just" defTabSz="914400">
                        <a:lnSpc>
                          <a:spcPct val="100000"/>
                        </a:lnSpc>
                        <a:spcBef>
                          <a:spcPts val="620"/>
                        </a:spcBef>
                        <a:spcAft>
                          <a:spcPts val="0"/>
                        </a:spcAft>
                        <a:buClrTx/>
                        <a:buSzTx/>
                        <a:buFont typeface="Arial"/>
                        <a:buChar char="•"/>
                        <a:tabLst>
                          <a:tab pos="314325" algn="l"/>
                        </a:tabLst>
                        <a:defRPr/>
                      </a:pPr>
                      <a:r>
                        <a:rPr lang="fr-FR" sz="900" spc="-1">
                          <a:solidFill>
                            <a:srgbClr val="000000"/>
                          </a:solidFill>
                          <a:latin typeface="+mn-lt"/>
                          <a:ea typeface="DejaVu Sans"/>
                        </a:rPr>
                        <a:t>promouvoir les programmes de prévention sur la réduction des déchets (collectivités et centres de tri) ; sensibiliser le grand public (panneaux sur sites sensibles, sensibilisation en écoles, etc.) et les organisateurs de manifestations ;</a:t>
                      </a:r>
                      <a:endParaRPr lang="fr-FR" sz="900" spc="0">
                        <a:solidFill>
                          <a:schemeClr val="tx1"/>
                        </a:solidFill>
                        <a:latin typeface="+mn-lt"/>
                        <a:ea typeface="+mn-ea"/>
                      </a:endParaRPr>
                    </a:p>
                    <a:p>
                      <a:pPr marL="576000" marR="0" lvl="0" indent="-171450" algn="just" defTabSz="914400">
                        <a:lnSpc>
                          <a:spcPct val="100000"/>
                        </a:lnSpc>
                        <a:spcBef>
                          <a:spcPts val="620"/>
                        </a:spcBef>
                        <a:spcAft>
                          <a:spcPts val="0"/>
                        </a:spcAft>
                        <a:buClrTx/>
                        <a:buSzTx/>
                        <a:buFont typeface="Arial"/>
                        <a:buChar char="•"/>
                        <a:tabLst>
                          <a:tab pos="314325" algn="l"/>
                        </a:tabLst>
                        <a:defRPr/>
                      </a:pPr>
                      <a:r>
                        <a:rPr lang="fr-FR" sz="900" spc="0">
                          <a:solidFill>
                            <a:schemeClr val="tx1"/>
                          </a:solidFill>
                          <a:latin typeface="+mn-lt"/>
                          <a:ea typeface="+mn-ea"/>
                        </a:rPr>
                        <a:t>e</a:t>
                      </a:r>
                      <a:r>
                        <a:rPr lang="fr-FR" sz="900" spc="-1">
                          <a:solidFill>
                            <a:srgbClr val="000000"/>
                          </a:solidFill>
                          <a:latin typeface="+mn-lt"/>
                          <a:ea typeface="DejaVu Sans"/>
                        </a:rPr>
                        <a:t>xpliquer localement les stratégies des collectivités pour la gestion des déchets (présence ou non de poubelles, bacs à marée et modalités d’exploitation) ;</a:t>
                      </a:r>
                      <a:endParaRPr lang="fr-FR" sz="900"/>
                    </a:p>
                    <a:p>
                      <a:pPr marL="576000" lvl="0" indent="-171450" algn="just">
                        <a:lnSpc>
                          <a:spcPct val="100000"/>
                        </a:lnSpc>
                        <a:spcBef>
                          <a:spcPts val="620"/>
                        </a:spcBef>
                        <a:buFont typeface="Arial"/>
                        <a:buChar char="•"/>
                        <a:tabLst>
                          <a:tab pos="314325" algn="l"/>
                        </a:tabLst>
                        <a:defRPr/>
                      </a:pPr>
                      <a:r>
                        <a:rPr lang="fr-FR" sz="900" spc="-1">
                          <a:solidFill>
                            <a:srgbClr val="000000"/>
                          </a:solidFill>
                          <a:latin typeface="+mn-lt"/>
                        </a:rPr>
                        <a:t>inventorier les décharges publiques historiques et zones d’accumulation des déchets parfois enterrées sous les dunes ou plages durant plusieurs décennies et qui réapparaissent parfois (tempêtes, érosion littorale, etc.) ; étudier le coût de résorption ; identifier les financements possibles.</a:t>
                      </a:r>
                      <a:endParaRPr/>
                    </a:p>
                    <a:p>
                      <a:pPr marL="576000" lvl="0" indent="-171450" algn="just">
                        <a:lnSpc>
                          <a:spcPct val="100000"/>
                        </a:lnSpc>
                        <a:spcBef>
                          <a:spcPts val="620"/>
                        </a:spcBef>
                        <a:buFont typeface="Arial"/>
                        <a:buChar char="•"/>
                        <a:tabLst>
                          <a:tab pos="314325" algn="l"/>
                        </a:tabLst>
                        <a:defRPr/>
                      </a:pPr>
                      <a:endParaRPr lang="fr-FR" sz="100" b="1" u="sng" spc="0">
                        <a:solidFill>
                          <a:schemeClr val="tx1"/>
                        </a:solidFill>
                        <a:latin typeface="+mn-lt"/>
                      </a:endParaRPr>
                    </a:p>
                    <a:p>
                      <a:pPr marL="313690" indent="-229235" algn="just">
                        <a:lnSpc>
                          <a:spcPct val="100000"/>
                        </a:lnSpc>
                        <a:spcBef>
                          <a:spcPts val="620"/>
                        </a:spcBef>
                        <a:buFont typeface="Wingdings"/>
                        <a:buChar char=""/>
                        <a:tabLst>
                          <a:tab pos="314325" algn="l"/>
                        </a:tabLst>
                        <a:defRPr/>
                      </a:pPr>
                      <a:r>
                        <a:rPr lang="fr-FR" sz="900" b="1" u="sng" spc="-5">
                          <a:latin typeface="+mn-lt"/>
                          <a:cs typeface="Calibri"/>
                        </a:rPr>
                        <a:t>TM6.3 – </a:t>
                      </a:r>
                      <a:r>
                        <a:rPr lang="fr-FR" sz="900" b="1" u="sng" spc="-1">
                          <a:solidFill>
                            <a:srgbClr val="000000"/>
                          </a:solidFill>
                          <a:latin typeface="+mn-lt"/>
                        </a:rPr>
                        <a:t>Accompagnement des démarches de nettoyage raisonné des milieux et de collecte de déchets en mer</a:t>
                      </a:r>
                      <a:endParaRPr lang="fr-FR" sz="900" b="1"/>
                    </a:p>
                    <a:p>
                      <a:pPr marL="576000" lvl="0" indent="-171450" algn="just">
                        <a:lnSpc>
                          <a:spcPct val="100000"/>
                        </a:lnSpc>
                        <a:spcBef>
                          <a:spcPts val="620"/>
                        </a:spcBef>
                        <a:buFont typeface="Arial"/>
                        <a:buChar char="•"/>
                        <a:tabLst>
                          <a:tab pos="314325" algn="l"/>
                        </a:tabLst>
                        <a:defRPr/>
                      </a:pPr>
                      <a:r>
                        <a:rPr lang="fr-FR" sz="900" spc="-1">
                          <a:solidFill>
                            <a:srgbClr val="000000"/>
                          </a:solidFill>
                          <a:latin typeface="+mn-lt"/>
                        </a:rPr>
                        <a:t>sensibiliser les organisateurs de nettoyage (associations, clubs de plongée, etc.) pour définir les zones, les périodes et les modes de nettoyage les moins impactants, éviter le piétinement/la dégradation des habitats et le dérangement des espèces, et faire connaitre les enjeux écologiques ;</a:t>
                      </a:r>
                      <a:endParaRPr/>
                    </a:p>
                    <a:p>
                      <a:pPr marL="576000" lvl="0" indent="-171450" algn="just">
                        <a:lnSpc>
                          <a:spcPct val="100000"/>
                        </a:lnSpc>
                        <a:spcBef>
                          <a:spcPts val="620"/>
                        </a:spcBef>
                        <a:buFont typeface="Arial"/>
                        <a:buChar char="•"/>
                        <a:tabLst>
                          <a:tab pos="314325" algn="l"/>
                        </a:tabLst>
                        <a:defRPr/>
                      </a:pPr>
                      <a:r>
                        <a:rPr lang="fr-FR" sz="900" b="0" i="0" u="none" strike="noStrike" cap="none" spc="0">
                          <a:solidFill>
                            <a:srgbClr val="000000"/>
                          </a:solidFill>
                          <a:latin typeface="+mn-lt"/>
                          <a:ea typeface="Calibri"/>
                          <a:cs typeface="Calibri"/>
                        </a:rPr>
                        <a:t>développer un partenariat avec les organismes de collecte des déchets en mer pour que le site Natura 2000 soit un site pilote dans les expérimentations et le déploiement des techniques. Selon les bilans de ces expérimentations, des contrats Natura 2000 sont mis en place pour organiser de manière régulière ces collectes ;</a:t>
                      </a:r>
                    </a:p>
                    <a:p>
                      <a:pPr marL="576000" lvl="0" indent="-171450" algn="just">
                        <a:lnSpc>
                          <a:spcPct val="100000"/>
                        </a:lnSpc>
                        <a:spcBef>
                          <a:spcPts val="620"/>
                        </a:spcBef>
                        <a:buFont typeface="Arial"/>
                        <a:buChar char="•"/>
                        <a:tabLst>
                          <a:tab pos="314325" algn="l"/>
                        </a:tabLst>
                        <a:defRPr/>
                      </a:pPr>
                      <a:r>
                        <a:rPr lang="fr-FR" sz="900" b="0" i="0" u="none" strike="noStrike" cap="none" spc="0">
                          <a:solidFill>
                            <a:srgbClr val="000000"/>
                          </a:solidFill>
                          <a:latin typeface="+mn-lt"/>
                          <a:ea typeface="Calibri"/>
                          <a:cs typeface="Calibri"/>
                        </a:rPr>
                        <a:t>s’associer aux professionnels de la mer qui conduisent eux-mêmes des actions de collecte des déchets liées aux pratiques maritimes. Le cas échéant, possibilité pour les professionnels de faire appel, en plus de leurs salariés, aux associations de réinsertion par l'emploi pour renforcer les moyens humains lors des opérations de ramassage collectif.</a:t>
                      </a:r>
                      <a:endParaRPr/>
                    </a:p>
                    <a:p>
                      <a:pPr marL="171450" indent="-171450" algn="just">
                        <a:lnSpc>
                          <a:spcPct val="100000"/>
                        </a:lnSpc>
                        <a:buFont typeface="Arial"/>
                        <a:buChar char="•"/>
                        <a:defRPr/>
                      </a:pPr>
                      <a:endParaRPr lang="fr-FR" sz="600" b="0" i="0" u="none" strike="noStrike" cap="none" spc="0">
                        <a:solidFill>
                          <a:srgbClr val="000000"/>
                        </a:solidFill>
                        <a:latin typeface="+mn-lt"/>
                        <a:ea typeface="Calibri"/>
                        <a:cs typeface="Calibri"/>
                      </a:endParaRPr>
                    </a:p>
                    <a:p>
                      <a:pPr marL="313690" indent="-229235" algn="just">
                        <a:lnSpc>
                          <a:spcPct val="100000"/>
                        </a:lnSpc>
                        <a:spcBef>
                          <a:spcPts val="620"/>
                        </a:spcBef>
                        <a:buFont typeface="Wingdings"/>
                        <a:buChar char=""/>
                        <a:tabLst>
                          <a:tab pos="314325" algn="l"/>
                        </a:tabLst>
                        <a:defRPr/>
                      </a:pPr>
                      <a:r>
                        <a:rPr lang="fr-FR" sz="900" b="1" u="sng" spc="-5">
                          <a:latin typeface="+mn-lt"/>
                          <a:cs typeface="Calibri"/>
                        </a:rPr>
                        <a:t>TM6.4</a:t>
                      </a:r>
                      <a:r>
                        <a:rPr lang="fr-FR" sz="900" b="1" u="sng" spc="5">
                          <a:latin typeface="+mn-lt"/>
                          <a:cs typeface="Calibri"/>
                        </a:rPr>
                        <a:t> </a:t>
                      </a:r>
                      <a:r>
                        <a:rPr lang="fr-FR" sz="900" b="1" u="sng">
                          <a:latin typeface="+mn-lt"/>
                          <a:cs typeface="Calibri"/>
                        </a:rPr>
                        <a:t>–</a:t>
                      </a:r>
                      <a:r>
                        <a:rPr lang="fr-FR" sz="900" b="1" u="sng" spc="5">
                          <a:latin typeface="+mn-lt"/>
                          <a:cs typeface="Calibri"/>
                        </a:rPr>
                        <a:t> </a:t>
                      </a:r>
                      <a:r>
                        <a:rPr lang="fr-FR" sz="900" b="1" u="sng" spc="-1">
                          <a:solidFill>
                            <a:srgbClr val="000000"/>
                          </a:solidFill>
                          <a:latin typeface="+mn-lt"/>
                        </a:rPr>
                        <a:t>Encouragement des initiatives de recyclage et de valorisation des déchets </a:t>
                      </a:r>
                      <a:endParaRPr lang="fr-FR" sz="900" b="1" u="none" spc="0">
                        <a:solidFill>
                          <a:schemeClr val="tx1"/>
                        </a:solidFill>
                        <a:latin typeface="+mn-lt"/>
                      </a:endParaRPr>
                    </a:p>
                    <a:p>
                      <a:pPr marL="84455" indent="0" algn="just">
                        <a:lnSpc>
                          <a:spcPct val="100000"/>
                        </a:lnSpc>
                        <a:spcBef>
                          <a:spcPts val="620"/>
                        </a:spcBef>
                        <a:buFont typeface="Wingdings"/>
                        <a:buNone/>
                        <a:tabLst>
                          <a:tab pos="314325" algn="l"/>
                        </a:tabLst>
                        <a:defRPr/>
                      </a:pPr>
                      <a:r>
                        <a:rPr lang="fr-FR" sz="900" spc="-1">
                          <a:solidFill>
                            <a:srgbClr val="000000"/>
                          </a:solidFill>
                          <a:latin typeface="+mn-lt"/>
                        </a:rPr>
                        <a:t>Les organismes de récupération et de recyclage des déchets collectés sur le littoral et en mer sont mis en relation avec les associations et sociétés de ramassage. Ils sont aussi portés à connaissance des groupes professionnels, associatifs et récréatifs générant des déchets pour encourager la création de partenariat et mettre en place des points et des réseaux de collecte d’une partie des déchets recyclables (combinaison néoprène, déchets plastiques, etc.)</a:t>
                      </a:r>
                      <a:endParaRPr/>
                    </a:p>
                  </a:txBody>
                  <a:tcPr marL="72000" marR="72000" marT="80644" marB="0"/>
                </a:tc>
                <a:extLst>
                  <a:ext uri="{0D108BD9-81ED-4DB2-BD59-A6C34878D82A}">
                    <a16:rowId xmlns:a16="http://schemas.microsoft.com/office/drawing/2014/main" val="10003"/>
                  </a:ext>
                </a:extLst>
              </a:tr>
            </a:tbl>
          </a:graphicData>
        </a:graphic>
      </p:graphicFrame>
      <p:sp>
        <p:nvSpPr>
          <p:cNvPr id="11" name="object 10"/>
          <p:cNvSpPr>
            <a:spLocks/>
          </p:cNvSpPr>
          <p:nvPr/>
        </p:nvSpPr>
        <p:spPr bwMode="auto">
          <a:xfrm>
            <a:off x="44578" y="200050"/>
            <a:ext cx="925319" cy="837409"/>
          </a:xfrm>
          <a:prstGeom prst="rect">
            <a:avLst/>
          </a:prstGeom>
        </p:spPr>
        <p:txBody>
          <a:bodyPr vert="horz" wrap="square" lIns="0" tIns="44450" rIns="0" bIns="0" rtlCol="0">
            <a:spAutoFit/>
          </a:bodyPr>
          <a:lstStyle/>
          <a:p>
            <a:pPr marL="12700">
              <a:lnSpc>
                <a:spcPct val="100000"/>
              </a:lnSpc>
              <a:spcBef>
                <a:spcPts val="350"/>
              </a:spcBef>
              <a:defRPr/>
            </a:pPr>
            <a:r>
              <a:rPr sz="1100" spc="-5" dirty="0">
                <a:solidFill>
                  <a:srgbClr val="001F5F"/>
                </a:solidFill>
                <a:latin typeface="Calibri"/>
                <a:cs typeface="Calibri"/>
              </a:rPr>
              <a:t>ZSC</a:t>
            </a:r>
            <a:endParaRPr sz="1100" dirty="0">
              <a:latin typeface="Calibri"/>
              <a:cs typeface="Calibri"/>
            </a:endParaRPr>
          </a:p>
          <a:p>
            <a:pPr marL="12700">
              <a:lnSpc>
                <a:spcPct val="100000"/>
              </a:lnSpc>
              <a:spcBef>
                <a:spcPts val="250"/>
              </a:spcBef>
              <a:defRPr/>
            </a:pPr>
            <a:r>
              <a:rPr sz="1100" b="1" dirty="0">
                <a:solidFill>
                  <a:srgbClr val="001F5F"/>
                </a:solidFill>
                <a:latin typeface="Calibri"/>
                <a:cs typeface="Calibri"/>
              </a:rPr>
              <a:t>FR</a:t>
            </a:r>
            <a:r>
              <a:rPr lang="fr-FR" sz="1100" b="1" dirty="0">
                <a:solidFill>
                  <a:srgbClr val="001F5F"/>
                </a:solidFill>
                <a:latin typeface="Calibri"/>
                <a:cs typeface="Calibri"/>
              </a:rPr>
              <a:t>5300011</a:t>
            </a:r>
          </a:p>
          <a:p>
            <a:pPr marL="12700">
              <a:spcBef>
                <a:spcPts val="250"/>
              </a:spcBef>
              <a:defRPr/>
            </a:pPr>
            <a:r>
              <a:rPr lang="fr-FR" sz="1100" dirty="0"/>
              <a:t>ZPS</a:t>
            </a:r>
            <a:endParaRPr lang="fr-FR" sz="1100" b="1" dirty="0">
              <a:solidFill>
                <a:srgbClr val="001F5F"/>
              </a:solidFill>
              <a:latin typeface="Calibri"/>
              <a:cs typeface="Calibri"/>
            </a:endParaRPr>
          </a:p>
          <a:p>
            <a:pPr marL="12700">
              <a:spcBef>
                <a:spcPts val="250"/>
              </a:spcBef>
              <a:defRPr/>
            </a:pPr>
            <a:r>
              <a:rPr lang="fr-FR" sz="1100" b="1">
                <a:solidFill>
                  <a:srgbClr val="001F5F"/>
                </a:solidFill>
                <a:latin typeface="Calibri"/>
                <a:cs typeface="Calibri"/>
              </a:rPr>
              <a:t>FR5310095</a:t>
            </a:r>
            <a:endParaRPr sz="1100" b="1" dirty="0">
              <a:solidFill>
                <a:srgbClr val="001F5F"/>
              </a:solidFill>
              <a:latin typeface="Calibri"/>
              <a:cs typeface="Calibri"/>
            </a:endParaRPr>
          </a:p>
        </p:txBody>
      </p:sp>
      <p:grpSp>
        <p:nvGrpSpPr>
          <p:cNvPr id="12" name="object 11"/>
          <p:cNvGrpSpPr/>
          <p:nvPr/>
        </p:nvGrpSpPr>
        <p:grpSpPr bwMode="auto">
          <a:xfrm>
            <a:off x="6518084" y="278637"/>
            <a:ext cx="624204" cy="659130"/>
            <a:chOff x="6518084" y="278637"/>
            <a:chExt cx="624204" cy="659130"/>
          </a:xfrm>
        </p:grpSpPr>
        <p:sp>
          <p:nvSpPr>
            <p:cNvPr id="13" name="object 12"/>
            <p:cNvSpPr/>
            <p:nvPr/>
          </p:nvSpPr>
          <p:spPr bwMode="auto">
            <a:xfrm>
              <a:off x="6851903" y="284987"/>
              <a:ext cx="283845" cy="283845"/>
            </a:xfrm>
            <a:custGeom>
              <a:avLst/>
              <a:gdLst/>
              <a:ahLst/>
              <a:cxnLst/>
              <a:rect l="l" t="t" r="r" b="b"/>
              <a:pathLst>
                <a:path w="283845" h="283845" extrusionOk="0">
                  <a:moveTo>
                    <a:pt x="141731" y="0"/>
                  </a:moveTo>
                  <a:lnTo>
                    <a:pt x="96950" y="7229"/>
                  </a:lnTo>
                  <a:lnTo>
                    <a:pt x="58046" y="27358"/>
                  </a:lnTo>
                  <a:lnTo>
                    <a:pt x="27358" y="58046"/>
                  </a:lnTo>
                  <a:lnTo>
                    <a:pt x="7229" y="96950"/>
                  </a:lnTo>
                  <a:lnTo>
                    <a:pt x="0" y="141731"/>
                  </a:lnTo>
                  <a:lnTo>
                    <a:pt x="7229" y="186513"/>
                  </a:lnTo>
                  <a:lnTo>
                    <a:pt x="27358" y="225417"/>
                  </a:lnTo>
                  <a:lnTo>
                    <a:pt x="58046" y="256105"/>
                  </a:lnTo>
                  <a:lnTo>
                    <a:pt x="96950" y="276234"/>
                  </a:lnTo>
                  <a:lnTo>
                    <a:pt x="141731" y="283464"/>
                  </a:lnTo>
                  <a:lnTo>
                    <a:pt x="186513" y="276234"/>
                  </a:lnTo>
                  <a:lnTo>
                    <a:pt x="225417" y="256105"/>
                  </a:lnTo>
                  <a:lnTo>
                    <a:pt x="256105" y="225417"/>
                  </a:lnTo>
                  <a:lnTo>
                    <a:pt x="276234" y="186513"/>
                  </a:lnTo>
                  <a:lnTo>
                    <a:pt x="283464" y="141731"/>
                  </a:lnTo>
                  <a:lnTo>
                    <a:pt x="276234" y="96950"/>
                  </a:lnTo>
                  <a:lnTo>
                    <a:pt x="256105" y="58046"/>
                  </a:lnTo>
                  <a:lnTo>
                    <a:pt x="225417" y="27358"/>
                  </a:lnTo>
                  <a:lnTo>
                    <a:pt x="186513" y="7229"/>
                  </a:lnTo>
                  <a:lnTo>
                    <a:pt x="141731" y="0"/>
                  </a:lnTo>
                  <a:close/>
                </a:path>
              </a:pathLst>
            </a:custGeom>
            <a:solidFill>
              <a:srgbClr val="C55A11"/>
            </a:solidFill>
          </p:spPr>
          <p:txBody>
            <a:bodyPr wrap="square" lIns="0" tIns="0" rIns="0" bIns="0" rtlCol="0"/>
            <a:lstStyle/>
            <a:p>
              <a:pPr>
                <a:defRPr/>
              </a:pPr>
              <a:endParaRPr/>
            </a:p>
          </p:txBody>
        </p:sp>
        <p:sp>
          <p:nvSpPr>
            <p:cNvPr id="14" name="object 13"/>
            <p:cNvSpPr/>
            <p:nvPr/>
          </p:nvSpPr>
          <p:spPr bwMode="auto">
            <a:xfrm>
              <a:off x="6851903" y="284987"/>
              <a:ext cx="283845" cy="283845"/>
            </a:xfrm>
            <a:custGeom>
              <a:avLst/>
              <a:gdLst/>
              <a:ahLst/>
              <a:cxnLst/>
              <a:rect l="l" t="t" r="r" b="b"/>
              <a:pathLst>
                <a:path w="283845" h="283845" extrusionOk="0">
                  <a:moveTo>
                    <a:pt x="0" y="141731"/>
                  </a:moveTo>
                  <a:lnTo>
                    <a:pt x="7229" y="96950"/>
                  </a:lnTo>
                  <a:lnTo>
                    <a:pt x="27358" y="58046"/>
                  </a:lnTo>
                  <a:lnTo>
                    <a:pt x="58046" y="27358"/>
                  </a:lnTo>
                  <a:lnTo>
                    <a:pt x="96950" y="7229"/>
                  </a:lnTo>
                  <a:lnTo>
                    <a:pt x="141731" y="0"/>
                  </a:lnTo>
                  <a:lnTo>
                    <a:pt x="186513" y="7229"/>
                  </a:lnTo>
                  <a:lnTo>
                    <a:pt x="225417" y="27358"/>
                  </a:lnTo>
                  <a:lnTo>
                    <a:pt x="256105" y="58046"/>
                  </a:lnTo>
                  <a:lnTo>
                    <a:pt x="276234" y="96950"/>
                  </a:lnTo>
                  <a:lnTo>
                    <a:pt x="283464" y="141731"/>
                  </a:lnTo>
                  <a:lnTo>
                    <a:pt x="276234" y="186513"/>
                  </a:lnTo>
                  <a:lnTo>
                    <a:pt x="256105" y="225417"/>
                  </a:lnTo>
                  <a:lnTo>
                    <a:pt x="225417" y="256105"/>
                  </a:lnTo>
                  <a:lnTo>
                    <a:pt x="186513" y="276234"/>
                  </a:lnTo>
                  <a:lnTo>
                    <a:pt x="141731" y="283464"/>
                  </a:lnTo>
                  <a:lnTo>
                    <a:pt x="96950" y="276234"/>
                  </a:lnTo>
                  <a:lnTo>
                    <a:pt x="58046" y="256105"/>
                  </a:lnTo>
                  <a:lnTo>
                    <a:pt x="27358" y="225417"/>
                  </a:lnTo>
                  <a:lnTo>
                    <a:pt x="7229" y="186513"/>
                  </a:lnTo>
                  <a:lnTo>
                    <a:pt x="0" y="141731"/>
                  </a:lnTo>
                  <a:close/>
                </a:path>
              </a:pathLst>
            </a:custGeom>
            <a:grpFill/>
            <a:ln w="12192">
              <a:solidFill>
                <a:srgbClr val="525252"/>
              </a:solidFill>
            </a:ln>
          </p:spPr>
          <p:txBody>
            <a:bodyPr wrap="square" lIns="0" tIns="0" rIns="0" bIns="0" rtlCol="0"/>
            <a:lstStyle/>
            <a:p>
              <a:pPr>
                <a:defRPr/>
              </a:pPr>
              <a:endParaRPr/>
            </a:p>
          </p:txBody>
        </p:sp>
        <p:sp>
          <p:nvSpPr>
            <p:cNvPr id="15" name="object 14"/>
            <p:cNvSpPr/>
            <p:nvPr/>
          </p:nvSpPr>
          <p:spPr bwMode="auto">
            <a:xfrm>
              <a:off x="6519671" y="676655"/>
              <a:ext cx="498475" cy="259079"/>
            </a:xfrm>
            <a:custGeom>
              <a:avLst/>
              <a:gdLst/>
              <a:ahLst/>
              <a:cxnLst/>
              <a:rect l="l" t="t" r="r" b="b"/>
              <a:pathLst>
                <a:path w="498475" h="259080" extrusionOk="0">
                  <a:moveTo>
                    <a:pt x="0" y="259079"/>
                  </a:moveTo>
                  <a:lnTo>
                    <a:pt x="498348" y="259079"/>
                  </a:lnTo>
                  <a:lnTo>
                    <a:pt x="498348" y="0"/>
                  </a:lnTo>
                  <a:lnTo>
                    <a:pt x="0" y="0"/>
                  </a:lnTo>
                  <a:lnTo>
                    <a:pt x="0" y="259079"/>
                  </a:lnTo>
                  <a:close/>
                </a:path>
              </a:pathLst>
            </a:custGeom>
            <a:grpFill/>
            <a:ln w="3175">
              <a:solidFill>
                <a:srgbClr val="000000"/>
              </a:solidFill>
            </a:ln>
          </p:spPr>
          <p:txBody>
            <a:bodyPr wrap="square" lIns="0" tIns="0" rIns="0" bIns="0" rtlCol="0"/>
            <a:lstStyle/>
            <a:p>
              <a:pPr>
                <a:defRPr/>
              </a:pPr>
              <a:endParaRPr/>
            </a:p>
          </p:txBody>
        </p:sp>
      </p:grpSp>
      <p:sp>
        <p:nvSpPr>
          <p:cNvPr id="16" name="object 15"/>
          <p:cNvSpPr>
            <a:spLocks/>
          </p:cNvSpPr>
          <p:nvPr/>
        </p:nvSpPr>
        <p:spPr bwMode="auto">
          <a:xfrm>
            <a:off x="6521195" y="678179"/>
            <a:ext cx="493395" cy="255270"/>
          </a:xfrm>
          <a:prstGeom prst="rect">
            <a:avLst/>
          </a:prstGeom>
          <a:solidFill>
            <a:schemeClr val="accent6">
              <a:lumMod val="75000"/>
            </a:schemeClr>
          </a:solidFill>
        </p:spPr>
        <p:txBody>
          <a:bodyPr vert="horz" wrap="square" lIns="0" tIns="36830" rIns="0" bIns="0" rtlCol="0">
            <a:spAutoFit/>
          </a:bodyPr>
          <a:lstStyle/>
          <a:p>
            <a:pPr marL="156210">
              <a:lnSpc>
                <a:spcPct val="100000"/>
              </a:lnSpc>
              <a:spcBef>
                <a:spcPts val="290"/>
              </a:spcBef>
              <a:defRPr/>
            </a:pPr>
            <a:r>
              <a:rPr sz="1100" b="1">
                <a:solidFill>
                  <a:srgbClr val="FFFFFF"/>
                </a:solidFill>
                <a:latin typeface="Calibri"/>
                <a:cs typeface="Calibri"/>
              </a:rPr>
              <a:t>DO</a:t>
            </a:r>
            <a:endParaRPr sz="1100">
              <a:latin typeface="Calibri"/>
              <a:cs typeface="Calibri"/>
            </a:endParaRPr>
          </a:p>
        </p:txBody>
      </p:sp>
      <p:sp>
        <p:nvSpPr>
          <p:cNvPr id="17" name="object 16"/>
          <p:cNvSpPr/>
          <p:nvPr/>
        </p:nvSpPr>
        <p:spPr bwMode="auto">
          <a:xfrm>
            <a:off x="7013447" y="676655"/>
            <a:ext cx="498475" cy="257810"/>
          </a:xfrm>
          <a:custGeom>
            <a:avLst/>
            <a:gdLst/>
            <a:ahLst/>
            <a:cxnLst/>
            <a:rect l="l" t="t" r="r" b="b"/>
            <a:pathLst>
              <a:path w="498475" h="257809" extrusionOk="0">
                <a:moveTo>
                  <a:pt x="0" y="257555"/>
                </a:moveTo>
                <a:lnTo>
                  <a:pt x="498348" y="257555"/>
                </a:lnTo>
                <a:lnTo>
                  <a:pt x="498348" y="0"/>
                </a:lnTo>
                <a:lnTo>
                  <a:pt x="0" y="0"/>
                </a:lnTo>
                <a:lnTo>
                  <a:pt x="0" y="257555"/>
                </a:lnTo>
                <a:close/>
              </a:path>
            </a:pathLst>
          </a:custGeom>
          <a:ln w="3175">
            <a:solidFill>
              <a:srgbClr val="000000"/>
            </a:solidFill>
          </a:ln>
        </p:spPr>
        <p:txBody>
          <a:bodyPr wrap="square" lIns="0" tIns="0" rIns="0" bIns="0" rtlCol="0"/>
          <a:lstStyle/>
          <a:p>
            <a:pPr>
              <a:defRPr/>
            </a:pPr>
            <a:endParaRPr/>
          </a:p>
        </p:txBody>
      </p:sp>
      <p:sp>
        <p:nvSpPr>
          <p:cNvPr id="18" name="object 17"/>
          <p:cNvSpPr>
            <a:spLocks/>
          </p:cNvSpPr>
          <p:nvPr/>
        </p:nvSpPr>
        <p:spPr bwMode="auto">
          <a:xfrm>
            <a:off x="7017257" y="678179"/>
            <a:ext cx="493395" cy="255270"/>
          </a:xfrm>
          <a:prstGeom prst="rect">
            <a:avLst/>
          </a:prstGeom>
          <a:solidFill>
            <a:schemeClr val="accent6">
              <a:lumMod val="75000"/>
            </a:schemeClr>
          </a:solidFill>
        </p:spPr>
        <p:txBody>
          <a:bodyPr vert="horz" wrap="square" lIns="0" tIns="38735" rIns="0" bIns="0" rtlCol="0">
            <a:spAutoFit/>
          </a:bodyPr>
          <a:lstStyle/>
          <a:p>
            <a:pPr marL="93345">
              <a:lnSpc>
                <a:spcPct val="100000"/>
              </a:lnSpc>
              <a:spcBef>
                <a:spcPts val="305"/>
              </a:spcBef>
              <a:defRPr/>
            </a:pPr>
            <a:r>
              <a:rPr sz="1100" b="1">
                <a:solidFill>
                  <a:srgbClr val="FFFFFF"/>
                </a:solidFill>
                <a:latin typeface="Calibri"/>
                <a:cs typeface="Calibri"/>
              </a:rPr>
              <a:t>DHFF</a:t>
            </a:r>
            <a:endParaRPr sz="1100">
              <a:latin typeface="Calibri"/>
              <a:cs typeface="Calibri"/>
            </a:endParaRPr>
          </a:p>
        </p:txBody>
      </p:sp>
      <p:sp>
        <p:nvSpPr>
          <p:cNvPr id="19" name="object 18"/>
          <p:cNvSpPr>
            <a:spLocks/>
          </p:cNvSpPr>
          <p:nvPr/>
        </p:nvSpPr>
        <p:spPr bwMode="auto">
          <a:xfrm>
            <a:off x="6694169" y="0"/>
            <a:ext cx="579755" cy="576580"/>
          </a:xfrm>
          <a:prstGeom prst="rect">
            <a:avLst/>
          </a:prstGeom>
        </p:spPr>
        <p:txBody>
          <a:bodyPr vert="horz" wrap="square" lIns="0" tIns="56515" rIns="0" bIns="0" rtlCol="0">
            <a:spAutoFit/>
          </a:bodyPr>
          <a:lstStyle/>
          <a:p>
            <a:pPr algn="ctr">
              <a:lnSpc>
                <a:spcPct val="100000"/>
              </a:lnSpc>
              <a:spcBef>
                <a:spcPts val="445"/>
              </a:spcBef>
              <a:defRPr/>
            </a:pPr>
            <a:r>
              <a:rPr sz="1400" b="1" spc="-5">
                <a:solidFill>
                  <a:srgbClr val="FFFFFF"/>
                </a:solidFill>
                <a:latin typeface="Calibri"/>
                <a:cs typeface="Calibri"/>
              </a:rPr>
              <a:t>Priorité</a:t>
            </a:r>
            <a:endParaRPr sz="1400">
              <a:latin typeface="Calibri"/>
              <a:cs typeface="Calibri"/>
            </a:endParaRPr>
          </a:p>
          <a:p>
            <a:pPr marL="45085" algn="ctr">
              <a:lnSpc>
                <a:spcPct val="100000"/>
              </a:lnSpc>
              <a:spcBef>
                <a:spcPts val="390"/>
              </a:spcBef>
              <a:defRPr/>
            </a:pPr>
            <a:r>
              <a:rPr sz="1600" b="1" spc="-5">
                <a:solidFill>
                  <a:srgbClr val="FFFFFF"/>
                </a:solidFill>
                <a:latin typeface="Calibri"/>
                <a:cs typeface="Calibri"/>
              </a:rPr>
              <a:t>?</a:t>
            </a:r>
            <a:endParaRPr sz="1600">
              <a:latin typeface="Calibri"/>
              <a:cs typeface="Calibri"/>
            </a:endParaRPr>
          </a:p>
        </p:txBody>
      </p:sp>
      <p:pic>
        <p:nvPicPr>
          <p:cNvPr id="20" name="object 19"/>
          <p:cNvPicPr/>
          <p:nvPr/>
        </p:nvPicPr>
        <p:blipFill>
          <a:blip r:embed="rId2"/>
          <a:stretch/>
        </p:blipFill>
        <p:spPr bwMode="auto">
          <a:xfrm>
            <a:off x="925067" y="56387"/>
            <a:ext cx="499872" cy="507492"/>
          </a:xfrm>
          <a:prstGeom prst="rect">
            <a:avLst/>
          </a:prstGeom>
        </p:spPr>
      </p:pic>
      <p:pic>
        <p:nvPicPr>
          <p:cNvPr id="21" name="Image 20"/>
          <p:cNvPicPr>
            <a:picLocks noChangeAspect="1"/>
          </p:cNvPicPr>
          <p:nvPr/>
        </p:nvPicPr>
        <p:blipFill>
          <a:blip r:embed="rId3"/>
          <a:srcRect l="21969" t="10638" r="20942" b="6382"/>
          <a:stretch/>
        </p:blipFill>
        <p:spPr bwMode="auto">
          <a:xfrm>
            <a:off x="167829" y="2362199"/>
            <a:ext cx="1514475" cy="1238249"/>
          </a:xfrm>
          <a:prstGeom prst="rect">
            <a:avLst/>
          </a:prstGeom>
        </p:spPr>
      </p:pic>
      <p:sp>
        <p:nvSpPr>
          <p:cNvPr id="22" name="Rectangle 21"/>
          <p:cNvSpPr/>
          <p:nvPr/>
        </p:nvSpPr>
        <p:spPr bwMode="auto">
          <a:xfrm>
            <a:off x="473455" y="3488180"/>
            <a:ext cx="1028700" cy="192404"/>
          </a:xfrm>
          <a:prstGeom prst="rect">
            <a:avLst/>
          </a:prstGeom>
          <a:noFill/>
        </p:spPr>
        <p:txBody>
          <a:bodyPr vertOverflow="overflow" horzOverflow="clip" vert="horz" wrap="square" lIns="91440" tIns="45720" rIns="91440" bIns="45720" numCol="1" spcCol="0" rtlCol="0" fromWordArt="0" anchor="t" anchorCtr="0" forceAA="0" compatLnSpc="0">
            <a:noAutofit/>
          </a:bodyPr>
          <a:lstStyle/>
          <a:p>
            <a:pPr algn="l">
              <a:defRPr/>
            </a:pPr>
            <a:r>
              <a:rPr sz="500" b="0" i="0" u="none">
                <a:solidFill>
                  <a:srgbClr val="000000"/>
                </a:solidFill>
                <a:latin typeface="Calibri"/>
                <a:ea typeface="Calibri"/>
                <a:cs typeface="Calibri"/>
              </a:rPr>
              <a:t>© Camille Dégardin, OFB</a:t>
            </a:r>
            <a:endParaRPr sz="5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bwMode="auto">
        <a:xfrm>
          <a:off x="0" y="0"/>
          <a:ext cx="0" cy="0"/>
          <a:chOff x="0" y="0"/>
          <a:chExt cx="0" cy="0"/>
        </a:xfrm>
      </p:grpSpPr>
      <p:sp>
        <p:nvSpPr>
          <p:cNvPr id="4" name="object 2"/>
          <p:cNvSpPr/>
          <p:nvPr/>
        </p:nvSpPr>
        <p:spPr bwMode="auto">
          <a:xfrm>
            <a:off x="5015" y="1308100"/>
            <a:ext cx="7560945" cy="226060"/>
          </a:xfrm>
          <a:custGeom>
            <a:avLst/>
            <a:gdLst/>
            <a:ahLst/>
            <a:cxnLst/>
            <a:rect l="l" t="t" r="r" b="b"/>
            <a:pathLst>
              <a:path w="7560945" h="226060" extrusionOk="0">
                <a:moveTo>
                  <a:pt x="7560564" y="0"/>
                </a:moveTo>
                <a:lnTo>
                  <a:pt x="0" y="0"/>
                </a:lnTo>
                <a:lnTo>
                  <a:pt x="0" y="10668"/>
                </a:lnTo>
                <a:lnTo>
                  <a:pt x="0" y="224028"/>
                </a:lnTo>
                <a:lnTo>
                  <a:pt x="0" y="225552"/>
                </a:lnTo>
                <a:lnTo>
                  <a:pt x="7560564" y="225552"/>
                </a:lnTo>
                <a:lnTo>
                  <a:pt x="7560564" y="224028"/>
                </a:lnTo>
                <a:lnTo>
                  <a:pt x="7560564" y="10668"/>
                </a:lnTo>
                <a:lnTo>
                  <a:pt x="7560564" y="0"/>
                </a:lnTo>
                <a:close/>
              </a:path>
            </a:pathLst>
          </a:custGeom>
          <a:solidFill>
            <a:srgbClr val="01B199"/>
          </a:solidFill>
        </p:spPr>
        <p:txBody>
          <a:bodyPr wrap="square" lIns="0" tIns="0" rIns="0" bIns="0" rtlCol="0"/>
          <a:lstStyle/>
          <a:p>
            <a:pPr>
              <a:defRPr/>
            </a:pPr>
            <a:endParaRPr/>
          </a:p>
        </p:txBody>
      </p:sp>
      <p:sp>
        <p:nvSpPr>
          <p:cNvPr id="5" name="object 3"/>
          <p:cNvSpPr>
            <a:spLocks/>
          </p:cNvSpPr>
          <p:nvPr/>
        </p:nvSpPr>
        <p:spPr bwMode="auto">
          <a:xfrm>
            <a:off x="2964307" y="1311330"/>
            <a:ext cx="1629410" cy="208279"/>
          </a:xfrm>
          <a:prstGeom prst="rect">
            <a:avLst/>
          </a:prstGeom>
        </p:spPr>
        <p:txBody>
          <a:bodyPr vert="horz" wrap="square" lIns="0" tIns="12700" rIns="0" bIns="0" rtlCol="0">
            <a:spAutoFit/>
          </a:bodyPr>
          <a:lstStyle/>
          <a:p>
            <a:pPr marL="12700">
              <a:lnSpc>
                <a:spcPct val="100000"/>
              </a:lnSpc>
              <a:spcBef>
                <a:spcPts val="100"/>
              </a:spcBef>
              <a:defRPr/>
            </a:pPr>
            <a:r>
              <a:rPr sz="1200" b="1" spc="-5">
                <a:solidFill>
                  <a:srgbClr val="FFFFFF"/>
                </a:solidFill>
                <a:latin typeface="Calibri"/>
                <a:cs typeface="Calibri"/>
              </a:rPr>
              <a:t>Indicateurs</a:t>
            </a:r>
            <a:r>
              <a:rPr sz="1200" b="1" spc="-30">
                <a:solidFill>
                  <a:srgbClr val="FFFFFF"/>
                </a:solidFill>
                <a:latin typeface="Calibri"/>
                <a:cs typeface="Calibri"/>
              </a:rPr>
              <a:t> </a:t>
            </a:r>
            <a:r>
              <a:rPr sz="1200" b="1">
                <a:solidFill>
                  <a:srgbClr val="FFFFFF"/>
                </a:solidFill>
                <a:latin typeface="Calibri"/>
                <a:cs typeface="Calibri"/>
              </a:rPr>
              <a:t>de</a:t>
            </a:r>
            <a:r>
              <a:rPr sz="1200" b="1" spc="-25">
                <a:solidFill>
                  <a:srgbClr val="FFFFFF"/>
                </a:solidFill>
                <a:latin typeface="Calibri"/>
                <a:cs typeface="Calibri"/>
              </a:rPr>
              <a:t> </a:t>
            </a:r>
            <a:r>
              <a:rPr sz="1200" b="1" spc="-5">
                <a:solidFill>
                  <a:srgbClr val="FFFFFF"/>
                </a:solidFill>
                <a:latin typeface="Calibri"/>
                <a:cs typeface="Calibri"/>
              </a:rPr>
              <a:t>réalisation</a:t>
            </a:r>
            <a:endParaRPr sz="1200">
              <a:latin typeface="Calibri"/>
              <a:cs typeface="Calibri"/>
            </a:endParaRPr>
          </a:p>
        </p:txBody>
      </p:sp>
      <p:sp>
        <p:nvSpPr>
          <p:cNvPr id="6" name="object 8"/>
          <p:cNvSpPr>
            <a:spLocks/>
          </p:cNvSpPr>
          <p:nvPr/>
        </p:nvSpPr>
        <p:spPr bwMode="auto">
          <a:xfrm>
            <a:off x="68071" y="1616130"/>
            <a:ext cx="7428737" cy="756617"/>
          </a:xfrm>
          <a:prstGeom prst="rect">
            <a:avLst/>
          </a:prstGeom>
        </p:spPr>
        <p:txBody>
          <a:bodyPr vert="horz" wrap="square" lIns="0" tIns="12700" rIns="0" bIns="0" rtlCol="0">
            <a:spAutoFit/>
          </a:bodyPr>
          <a:lstStyle/>
          <a:p>
            <a:pPr marL="73660" indent="-60960">
              <a:lnSpc>
                <a:spcPct val="100000"/>
              </a:lnSpc>
              <a:spcBef>
                <a:spcPts val="100"/>
              </a:spcBef>
              <a:buChar char="-"/>
              <a:tabLst>
                <a:tab pos="73660" algn="l"/>
              </a:tabLst>
              <a:defRPr/>
            </a:pPr>
            <a:r>
              <a:rPr lang="fr-FR" sz="900" spc="-5">
                <a:latin typeface="Calibri"/>
                <a:cs typeface="Calibri"/>
              </a:rPr>
              <a:t>Rencontre et sensibilisation des organisateurs d’actions de ramassage de déchets</a:t>
            </a:r>
            <a:endParaRPr/>
          </a:p>
          <a:p>
            <a:pPr marL="73660" indent="-60960">
              <a:lnSpc>
                <a:spcPct val="100000"/>
              </a:lnSpc>
              <a:spcBef>
                <a:spcPts val="100"/>
              </a:spcBef>
              <a:buChar char="-"/>
              <a:tabLst>
                <a:tab pos="73660" algn="l"/>
              </a:tabLst>
              <a:defRPr/>
            </a:pPr>
            <a:r>
              <a:rPr lang="fr-FR" sz="900" spc="-5">
                <a:latin typeface="Calibri"/>
                <a:cs typeface="Calibri"/>
              </a:rPr>
              <a:t>Expérimentations de collecte de déchets en mer</a:t>
            </a:r>
            <a:endParaRPr/>
          </a:p>
          <a:p>
            <a:pPr marL="73660" indent="-60960">
              <a:lnSpc>
                <a:spcPct val="100000"/>
              </a:lnSpc>
              <a:spcBef>
                <a:spcPts val="100"/>
              </a:spcBef>
              <a:buChar char="-"/>
              <a:tabLst>
                <a:tab pos="73660" algn="l"/>
              </a:tabLst>
              <a:defRPr/>
            </a:pPr>
            <a:r>
              <a:rPr lang="fr-FR" sz="900" spc="-5">
                <a:latin typeface="Calibri"/>
                <a:cs typeface="Calibri"/>
              </a:rPr>
              <a:t>Pérennisation des collectes en mer</a:t>
            </a:r>
          </a:p>
          <a:p>
            <a:pPr marL="73660" indent="-60960">
              <a:lnSpc>
                <a:spcPct val="100000"/>
              </a:lnSpc>
              <a:spcBef>
                <a:spcPts val="100"/>
              </a:spcBef>
              <a:buChar char="-"/>
              <a:tabLst>
                <a:tab pos="73660" algn="l"/>
              </a:tabLst>
              <a:defRPr/>
            </a:pPr>
            <a:r>
              <a:rPr lang="fr-FR" sz="900" spc="-5">
                <a:latin typeface="Calibri"/>
                <a:cs typeface="Calibri"/>
              </a:rPr>
              <a:t>Mise en relation des organismes de recyclage avec les groupements professionnels, associatifs et récréatifs</a:t>
            </a:r>
            <a:endParaRPr/>
          </a:p>
          <a:p>
            <a:pPr marL="73660" indent="-60960">
              <a:lnSpc>
                <a:spcPct val="100000"/>
              </a:lnSpc>
              <a:spcBef>
                <a:spcPts val="100"/>
              </a:spcBef>
              <a:buChar char="-"/>
              <a:tabLst>
                <a:tab pos="73660" algn="l"/>
              </a:tabLst>
              <a:defRPr/>
            </a:pPr>
            <a:endParaRPr sz="900">
              <a:latin typeface="Calibri"/>
              <a:cs typeface="Calibri"/>
            </a:endParaRPr>
          </a:p>
        </p:txBody>
      </p:sp>
      <p:sp>
        <p:nvSpPr>
          <p:cNvPr id="7" name="object 13"/>
          <p:cNvSpPr/>
          <p:nvPr/>
        </p:nvSpPr>
        <p:spPr bwMode="auto">
          <a:xfrm>
            <a:off x="0" y="2451100"/>
            <a:ext cx="7496809" cy="224154"/>
          </a:xfrm>
          <a:custGeom>
            <a:avLst/>
            <a:gdLst/>
            <a:ahLst/>
            <a:cxnLst/>
            <a:rect l="l" t="t" r="r" b="b"/>
            <a:pathLst>
              <a:path w="7496809" h="224154" extrusionOk="0">
                <a:moveTo>
                  <a:pt x="7496556" y="0"/>
                </a:moveTo>
                <a:lnTo>
                  <a:pt x="0" y="0"/>
                </a:lnTo>
                <a:lnTo>
                  <a:pt x="0" y="9144"/>
                </a:lnTo>
                <a:lnTo>
                  <a:pt x="0" y="224028"/>
                </a:lnTo>
                <a:lnTo>
                  <a:pt x="7620" y="224028"/>
                </a:lnTo>
                <a:lnTo>
                  <a:pt x="7427976" y="224028"/>
                </a:lnTo>
                <a:lnTo>
                  <a:pt x="7496556" y="224028"/>
                </a:lnTo>
                <a:lnTo>
                  <a:pt x="7496556" y="9144"/>
                </a:lnTo>
                <a:lnTo>
                  <a:pt x="7496556" y="0"/>
                </a:lnTo>
                <a:close/>
              </a:path>
            </a:pathLst>
          </a:custGeom>
          <a:solidFill>
            <a:srgbClr val="01B199"/>
          </a:solidFill>
        </p:spPr>
        <p:txBody>
          <a:bodyPr wrap="square" lIns="0" tIns="0" rIns="0" bIns="0" rtlCol="0"/>
          <a:lstStyle/>
          <a:p>
            <a:pPr>
              <a:defRPr/>
            </a:pPr>
            <a:endParaRPr/>
          </a:p>
        </p:txBody>
      </p:sp>
      <p:sp>
        <p:nvSpPr>
          <p:cNvPr id="8" name="object 14"/>
          <p:cNvSpPr>
            <a:spLocks/>
          </p:cNvSpPr>
          <p:nvPr/>
        </p:nvSpPr>
        <p:spPr bwMode="auto">
          <a:xfrm>
            <a:off x="3354451" y="2455035"/>
            <a:ext cx="726440" cy="208279"/>
          </a:xfrm>
          <a:prstGeom prst="rect">
            <a:avLst/>
          </a:prstGeom>
        </p:spPr>
        <p:txBody>
          <a:bodyPr vert="horz" wrap="square" lIns="0" tIns="12700" rIns="0" bIns="0" rtlCol="0">
            <a:spAutoFit/>
          </a:bodyPr>
          <a:lstStyle/>
          <a:p>
            <a:pPr marL="12700">
              <a:lnSpc>
                <a:spcPct val="100000"/>
              </a:lnSpc>
              <a:spcBef>
                <a:spcPts val="100"/>
              </a:spcBef>
              <a:defRPr/>
            </a:pPr>
            <a:r>
              <a:rPr sz="1200" b="1" spc="-5">
                <a:solidFill>
                  <a:srgbClr val="FFFFFF"/>
                </a:solidFill>
                <a:latin typeface="Calibri"/>
                <a:cs typeface="Calibri"/>
              </a:rPr>
              <a:t>Références</a:t>
            </a:r>
            <a:endParaRPr sz="1200">
              <a:latin typeface="Calibri"/>
              <a:cs typeface="Calibri"/>
            </a:endParaRPr>
          </a:p>
        </p:txBody>
      </p:sp>
      <p:sp>
        <p:nvSpPr>
          <p:cNvPr id="9" name="object 15"/>
          <p:cNvSpPr/>
          <p:nvPr/>
        </p:nvSpPr>
        <p:spPr bwMode="auto">
          <a:xfrm>
            <a:off x="0" y="2464687"/>
            <a:ext cx="7496809" cy="9525"/>
          </a:xfrm>
          <a:custGeom>
            <a:avLst/>
            <a:gdLst/>
            <a:ahLst/>
            <a:cxnLst/>
            <a:rect l="l" t="t" r="r" b="b"/>
            <a:pathLst>
              <a:path w="7496809" h="9525" extrusionOk="0">
                <a:moveTo>
                  <a:pt x="7496556" y="0"/>
                </a:moveTo>
                <a:lnTo>
                  <a:pt x="0" y="0"/>
                </a:lnTo>
                <a:lnTo>
                  <a:pt x="0" y="9144"/>
                </a:lnTo>
                <a:lnTo>
                  <a:pt x="7496556" y="9144"/>
                </a:lnTo>
                <a:lnTo>
                  <a:pt x="7496556" y="0"/>
                </a:lnTo>
                <a:close/>
              </a:path>
            </a:pathLst>
          </a:custGeom>
          <a:solidFill>
            <a:srgbClr val="01B199"/>
          </a:solidFill>
        </p:spPr>
        <p:txBody>
          <a:bodyPr wrap="square" lIns="0" tIns="0" rIns="0" bIns="0" rtlCol="0"/>
          <a:lstStyle/>
          <a:p>
            <a:pPr>
              <a:defRPr/>
            </a:pPr>
            <a:endParaRPr/>
          </a:p>
        </p:txBody>
      </p:sp>
      <p:sp>
        <p:nvSpPr>
          <p:cNvPr id="10" name="object 16"/>
          <p:cNvSpPr>
            <a:spLocks/>
          </p:cNvSpPr>
          <p:nvPr/>
        </p:nvSpPr>
        <p:spPr bwMode="auto">
          <a:xfrm>
            <a:off x="74168" y="2735070"/>
            <a:ext cx="7422640" cy="1951816"/>
          </a:xfrm>
          <a:prstGeom prst="rect">
            <a:avLst/>
          </a:prstGeom>
        </p:spPr>
        <p:txBody>
          <a:bodyPr vert="horz" wrap="square" lIns="0" tIns="12700" rIns="0" bIns="0" rtlCol="0">
            <a:spAutoFit/>
          </a:bodyPr>
          <a:lstStyle/>
          <a:p>
            <a:pPr>
              <a:defRPr/>
            </a:pPr>
            <a:r>
              <a:rPr lang="fr-FR" sz="900">
                <a:ea typeface="Calibri"/>
                <a:cs typeface="Calibri"/>
              </a:rPr>
              <a:t>Fiche du PdA du DSF NAMO : D10-OE01-AN2</a:t>
            </a:r>
            <a:endParaRPr/>
          </a:p>
          <a:p>
            <a:pPr>
              <a:lnSpc>
                <a:spcPct val="150000"/>
              </a:lnSpc>
              <a:defRPr/>
            </a:pPr>
            <a:r>
              <a:rPr lang="fr-FR" sz="900" u="sng">
                <a:ea typeface="Calibri"/>
                <a:cs typeface="Calibri"/>
                <a:hlinkClick r:id="rId2" tooltip="https://www.ecologie.gouv.fr/dechets-marins"/>
              </a:rPr>
              <a:t>Déchets marins | Ministères Écologie Énergie Territoires (ecologie.gouv.fr) </a:t>
            </a:r>
            <a:endParaRPr lang="fr-FR" sz="900">
              <a:ea typeface="Calibri"/>
              <a:cs typeface="Calibri"/>
            </a:endParaRPr>
          </a:p>
          <a:p>
            <a:pPr>
              <a:lnSpc>
                <a:spcPct val="150000"/>
              </a:lnSpc>
              <a:defRPr/>
            </a:pPr>
            <a:r>
              <a:rPr lang="fr-FR" sz="900" u="sng">
                <a:ea typeface="Calibri"/>
                <a:cs typeface="Calibri"/>
                <a:hlinkClick r:id="rId3" tooltip="https://www.ecologie.gouv.fr/sites/default/files/DGALN_plan-actions-zero-dechet-plastique_web.pdf"/>
              </a:rPr>
              <a:t>DGALN_plan-actions-zero-dechet-plastique_web.pdf (ecologie.gouv.fr)</a:t>
            </a:r>
            <a:endParaRPr lang="fr-FR" sz="900" u="sng">
              <a:ea typeface="Calibri"/>
              <a:cs typeface="Calibri"/>
            </a:endParaRPr>
          </a:p>
          <a:p>
            <a:pPr>
              <a:lnSpc>
                <a:spcPct val="150000"/>
              </a:lnSpc>
              <a:defRPr/>
            </a:pPr>
            <a:r>
              <a:rPr lang="fr-FR" sz="900">
                <a:ea typeface="Calibri"/>
                <a:cs typeface="Calibri"/>
              </a:rPr>
              <a:t> </a:t>
            </a:r>
            <a:r>
              <a:rPr lang="fr-FR" sz="900" u="sng" spc="-1">
                <a:solidFill>
                  <a:srgbClr val="000000"/>
                </a:solidFill>
                <a:hlinkClick r:id="rId4" tooltip="https://www.initiativesoceanes.org/"/>
              </a:rPr>
              <a:t>https://www.initiativesoceanes.org/</a:t>
            </a:r>
            <a:endParaRPr lang="fr-FR" sz="900" spc="-1">
              <a:solidFill>
                <a:srgbClr val="000000"/>
              </a:solidFill>
            </a:endParaRPr>
          </a:p>
          <a:p>
            <a:pPr algn="just" defTabSz="755934">
              <a:lnSpc>
                <a:spcPct val="150000"/>
              </a:lnSpc>
              <a:defRPr/>
            </a:pPr>
            <a:r>
              <a:rPr lang="fr-FR" sz="900" u="sng" spc="-1">
                <a:solidFill>
                  <a:srgbClr val="000000"/>
                </a:solidFill>
                <a:hlinkClick r:id="rId5" tooltip="https://innovations-oceans-sans-plastique.com/innovations/repecher-dechets-plastique/"/>
              </a:rPr>
              <a:t>https://innovations-oceans-sans-plastique.com/innovations/repecher-dechets-plastique/</a:t>
            </a:r>
            <a:endParaRPr lang="fr-FR" sz="900" spc="-1">
              <a:solidFill>
                <a:srgbClr val="000000"/>
              </a:solidFill>
            </a:endParaRPr>
          </a:p>
          <a:p>
            <a:pPr algn="just" defTabSz="755934">
              <a:lnSpc>
                <a:spcPct val="150000"/>
              </a:lnSpc>
              <a:defRPr/>
            </a:pPr>
            <a:r>
              <a:rPr lang="fr-FR" sz="900" u="sng" spc="-1">
                <a:solidFill>
                  <a:srgbClr val="000000"/>
                </a:solidFill>
                <a:hlinkClick r:id="rId6" tooltip="https://www.fil-et-fab.fr/"/>
              </a:rPr>
              <a:t>https://www.fil-et-fab.fr/</a:t>
            </a:r>
            <a:r>
              <a:rPr lang="fr-FR" sz="900" spc="-1">
                <a:solidFill>
                  <a:srgbClr val="000000"/>
                </a:solidFill>
              </a:rPr>
              <a:t>  </a:t>
            </a:r>
            <a:endParaRPr/>
          </a:p>
          <a:p>
            <a:pPr algn="just" defTabSz="755934">
              <a:lnSpc>
                <a:spcPct val="150000"/>
              </a:lnSpc>
              <a:defRPr/>
            </a:pPr>
            <a:r>
              <a:rPr lang="fr-FR" sz="900" u="sng" spc="-1">
                <a:solidFill>
                  <a:srgbClr val="000000"/>
                </a:solidFill>
                <a:hlinkClick r:id="rId7" tooltip="https://preventingplasticpollution.com/"/>
              </a:rPr>
              <a:t>Home - Preventing Plastic Pollution</a:t>
            </a:r>
            <a:endParaRPr lang="fr-FR" sz="900" spc="-1">
              <a:solidFill>
                <a:srgbClr val="000000"/>
              </a:solidFill>
            </a:endParaRPr>
          </a:p>
          <a:p>
            <a:pPr algn="just" defTabSz="755934">
              <a:lnSpc>
                <a:spcPct val="150000"/>
              </a:lnSpc>
              <a:defRPr/>
            </a:pPr>
            <a:r>
              <a:rPr lang="fr-FR" sz="900" u="sng" spc="-1">
                <a:solidFill>
                  <a:srgbClr val="000000"/>
                </a:solidFill>
                <a:hlinkClick r:id="rId8" tooltip="https://sextant.ifremer.fr/geonetwork/srv/api/records/835dd1b2-1728-4eee-982e-a264dc3d2a1f"/>
              </a:rPr>
              <a:t>Suivi des macrodéchets sur les plages selon le protocole OSPAR (ifremer.fr)</a:t>
            </a:r>
            <a:endParaRPr lang="fr-FR" sz="900" spc="-1">
              <a:solidFill>
                <a:srgbClr val="000000"/>
              </a:solidFill>
            </a:endParaRPr>
          </a:p>
          <a:p>
            <a:pPr algn="just" defTabSz="755934">
              <a:lnSpc>
                <a:spcPct val="150000"/>
              </a:lnSpc>
              <a:defRPr/>
            </a:pPr>
            <a:r>
              <a:rPr lang="fr-FR" sz="900" u="sng" spc="-1">
                <a:solidFill>
                  <a:srgbClr val="000000"/>
                </a:solidFill>
                <a:hlinkClick r:id="rId9" tooltip="https://surfwear.sooruz.com/"/>
              </a:rPr>
              <a:t>https://surfwear.sooruz.com/</a:t>
            </a:r>
            <a:endParaRPr lang="fr-FR" sz="900" spc="-1">
              <a:solidFill>
                <a:srgbClr val="000000"/>
              </a:solidFill>
            </a:endParaRPr>
          </a:p>
          <a:p>
            <a:pPr marL="195764" indent="-195764">
              <a:buFont typeface="Arial"/>
              <a:buChar char="–"/>
              <a:defRPr/>
            </a:pPr>
            <a:endParaRPr lang="fr-FR" sz="900">
              <a:ea typeface="Calibri"/>
              <a:cs typeface="Calibri"/>
            </a:endParaRPr>
          </a:p>
        </p:txBody>
      </p:sp>
      <p:graphicFrame>
        <p:nvGraphicFramePr>
          <p:cNvPr id="11" name="object 17"/>
          <p:cNvGraphicFramePr>
            <a:graphicFrameLocks noGrp="1"/>
          </p:cNvGraphicFramePr>
          <p:nvPr/>
        </p:nvGraphicFramePr>
        <p:xfrm>
          <a:off x="0" y="-5840"/>
          <a:ext cx="7554593" cy="1108454"/>
        </p:xfrm>
        <a:graphic>
          <a:graphicData uri="http://schemas.openxmlformats.org/drawingml/2006/table">
            <a:tbl>
              <a:tblPr firstRow="1" bandRow="1">
                <a:tableStyleId>{E40F4459-953D-79B1-1B47-B6767FF51A9D}</a:tableStyleId>
              </a:tblPr>
              <a:tblGrid>
                <a:gridCol w="713105">
                  <a:extLst>
                    <a:ext uri="{9D8B030D-6E8A-4147-A177-3AD203B41FA5}">
                      <a16:colId xmlns:a16="http://schemas.microsoft.com/office/drawing/2014/main" val="20000"/>
                    </a:ext>
                  </a:extLst>
                </a:gridCol>
                <a:gridCol w="3141345">
                  <a:extLst>
                    <a:ext uri="{9D8B030D-6E8A-4147-A177-3AD203B41FA5}">
                      <a16:colId xmlns:a16="http://schemas.microsoft.com/office/drawing/2014/main" val="20001"/>
                    </a:ext>
                  </a:extLst>
                </a:gridCol>
                <a:gridCol w="3700143">
                  <a:extLst>
                    <a:ext uri="{9D8B030D-6E8A-4147-A177-3AD203B41FA5}">
                      <a16:colId xmlns:a16="http://schemas.microsoft.com/office/drawing/2014/main" val="20002"/>
                    </a:ext>
                  </a:extLst>
                </a:gridCol>
              </a:tblGrid>
              <a:tr h="227076">
                <a:tc gridSpan="3">
                  <a:txBody>
                    <a:bodyPr/>
                    <a:lstStyle/>
                    <a:p>
                      <a:pPr algn="ctr">
                        <a:lnSpc>
                          <a:spcPct val="100000"/>
                        </a:lnSpc>
                        <a:spcBef>
                          <a:spcPts val="25"/>
                        </a:spcBef>
                        <a:defRPr/>
                      </a:pPr>
                      <a:r>
                        <a:rPr sz="1200" b="1" spc="-5">
                          <a:solidFill>
                            <a:srgbClr val="FFFFFF"/>
                          </a:solidFill>
                          <a:latin typeface="Calibri"/>
                          <a:cs typeface="Calibri"/>
                        </a:rPr>
                        <a:t>Modalités </a:t>
                      </a:r>
                      <a:r>
                        <a:rPr sz="1200" b="1">
                          <a:solidFill>
                            <a:srgbClr val="FFFFFF"/>
                          </a:solidFill>
                          <a:latin typeface="Calibri"/>
                          <a:cs typeface="Calibri"/>
                        </a:rPr>
                        <a:t>de</a:t>
                      </a:r>
                      <a:r>
                        <a:rPr sz="1200" b="1" spc="-20">
                          <a:solidFill>
                            <a:srgbClr val="FFFFFF"/>
                          </a:solidFill>
                          <a:latin typeface="Calibri"/>
                          <a:cs typeface="Calibri"/>
                        </a:rPr>
                        <a:t> </a:t>
                      </a:r>
                      <a:r>
                        <a:rPr sz="1200" b="1">
                          <a:solidFill>
                            <a:srgbClr val="FFFFFF"/>
                          </a:solidFill>
                          <a:latin typeface="Calibri"/>
                          <a:cs typeface="Calibri"/>
                        </a:rPr>
                        <a:t>mise</a:t>
                      </a:r>
                      <a:r>
                        <a:rPr sz="1200" b="1" spc="-10">
                          <a:solidFill>
                            <a:srgbClr val="FFFFFF"/>
                          </a:solidFill>
                          <a:latin typeface="Calibri"/>
                          <a:cs typeface="Calibri"/>
                        </a:rPr>
                        <a:t> </a:t>
                      </a:r>
                      <a:r>
                        <a:rPr sz="1200" b="1" spc="-5">
                          <a:solidFill>
                            <a:srgbClr val="FFFFFF"/>
                          </a:solidFill>
                          <a:latin typeface="Calibri"/>
                          <a:cs typeface="Calibri"/>
                        </a:rPr>
                        <a:t>en </a:t>
                      </a:r>
                      <a:r>
                        <a:rPr sz="1200" b="1" spc="-10">
                          <a:solidFill>
                            <a:srgbClr val="FFFFFF"/>
                          </a:solidFill>
                          <a:latin typeface="Calibri"/>
                          <a:cs typeface="Calibri"/>
                        </a:rPr>
                        <a:t>œuvre</a:t>
                      </a:r>
                      <a:endParaRPr sz="1200">
                        <a:latin typeface="Calibri"/>
                        <a:cs typeface="Calibri"/>
                      </a:endParaRPr>
                    </a:p>
                  </a:txBody>
                  <a:tcPr marL="0" marR="0" marT="3175" marB="0">
                    <a:lnB w="6350" algn="ctr">
                      <a:solidFill>
                        <a:srgbClr val="C8C8C8"/>
                      </a:solidFill>
                    </a:lnB>
                    <a:solidFill>
                      <a:srgbClr val="01B199"/>
                    </a:solidFill>
                  </a:tcPr>
                </a:tc>
                <a:tc hMerge="1">
                  <a:txBody>
                    <a:bodyPr/>
                    <a:lstStyle/>
                    <a:p>
                      <a:endParaRPr/>
                    </a:p>
                  </a:txBody>
                  <a:tcPr/>
                </a:tc>
                <a:tc hMerge="1">
                  <a:txBody>
                    <a:bodyPr/>
                    <a:lstStyle/>
                    <a:p>
                      <a:endParaRPr/>
                    </a:p>
                  </a:txBody>
                  <a:tcPr/>
                </a:tc>
                <a:extLst>
                  <a:ext uri="{0D108BD9-81ED-4DB2-BD59-A6C34878D82A}">
                    <a16:rowId xmlns:a16="http://schemas.microsoft.com/office/drawing/2014/main" val="10000"/>
                  </a:ext>
                </a:extLst>
              </a:tr>
              <a:tr h="176784">
                <a:tc>
                  <a:txBody>
                    <a:bodyPr/>
                    <a:lstStyle/>
                    <a:p>
                      <a:pPr marL="85090">
                        <a:lnSpc>
                          <a:spcPct val="100000"/>
                        </a:lnSpc>
                        <a:spcBef>
                          <a:spcPts val="45"/>
                        </a:spcBef>
                        <a:defRPr/>
                      </a:pPr>
                      <a:r>
                        <a:rPr sz="900" b="1" spc="-5">
                          <a:latin typeface="Calibri"/>
                          <a:cs typeface="Calibri"/>
                        </a:rPr>
                        <a:t>Sous-action</a:t>
                      </a:r>
                      <a:endParaRPr sz="900">
                        <a:latin typeface="Calibri"/>
                        <a:cs typeface="Calibri"/>
                      </a:endParaRPr>
                    </a:p>
                  </a:txBody>
                  <a:tcPr marL="0" marR="0" marT="5715" marB="0">
                    <a:lnR w="6350" algn="ctr">
                      <a:solidFill>
                        <a:srgbClr val="C8C8C8"/>
                      </a:solidFill>
                    </a:lnR>
                    <a:lnT w="6350" algn="ctr">
                      <a:solidFill>
                        <a:srgbClr val="C8C8C8"/>
                      </a:solidFill>
                    </a:lnT>
                    <a:lnB w="6350" algn="ctr">
                      <a:solidFill>
                        <a:srgbClr val="C8C8C8"/>
                      </a:solidFill>
                    </a:lnB>
                    <a:solidFill>
                      <a:srgbClr val="D4F3E9"/>
                    </a:solidFill>
                  </a:tcPr>
                </a:tc>
                <a:tc>
                  <a:txBody>
                    <a:bodyPr/>
                    <a:lstStyle/>
                    <a:p>
                      <a:pPr marL="83820">
                        <a:lnSpc>
                          <a:spcPct val="100000"/>
                        </a:lnSpc>
                        <a:spcBef>
                          <a:spcPts val="45"/>
                        </a:spcBef>
                        <a:defRPr/>
                      </a:pPr>
                      <a:r>
                        <a:rPr sz="900" b="1" spc="-5">
                          <a:latin typeface="Calibri"/>
                          <a:cs typeface="Calibri"/>
                        </a:rPr>
                        <a:t>Maître(s)</a:t>
                      </a:r>
                      <a:r>
                        <a:rPr sz="900" b="1" spc="-10">
                          <a:latin typeface="Calibri"/>
                          <a:cs typeface="Calibri"/>
                        </a:rPr>
                        <a:t> </a:t>
                      </a:r>
                      <a:r>
                        <a:rPr sz="900" b="1" spc="-5">
                          <a:latin typeface="Calibri"/>
                          <a:cs typeface="Calibri"/>
                        </a:rPr>
                        <a:t>d’ouvrage potentiel(s)</a:t>
                      </a:r>
                      <a:endParaRPr sz="900">
                        <a:latin typeface="Calibri"/>
                        <a:cs typeface="Calibri"/>
                      </a:endParaRPr>
                    </a:p>
                  </a:txBody>
                  <a:tcPr marL="0" marR="0" marT="5715" marB="0">
                    <a:lnL w="6350" algn="ctr">
                      <a:solidFill>
                        <a:srgbClr val="C8C8C8"/>
                      </a:solidFill>
                    </a:lnL>
                    <a:lnR w="6350" algn="ctr">
                      <a:solidFill>
                        <a:srgbClr val="C8C8C8"/>
                      </a:solidFill>
                    </a:lnR>
                    <a:lnT w="6350" algn="ctr">
                      <a:solidFill>
                        <a:srgbClr val="C8C8C8"/>
                      </a:solidFill>
                    </a:lnT>
                    <a:lnB w="6350" algn="ctr">
                      <a:solidFill>
                        <a:srgbClr val="C8C8C8"/>
                      </a:solidFill>
                    </a:lnB>
                    <a:solidFill>
                      <a:srgbClr val="D4F3E9"/>
                    </a:solidFill>
                  </a:tcPr>
                </a:tc>
                <a:tc>
                  <a:txBody>
                    <a:bodyPr/>
                    <a:lstStyle/>
                    <a:p>
                      <a:pPr marL="81915">
                        <a:lnSpc>
                          <a:spcPct val="100000"/>
                        </a:lnSpc>
                        <a:spcBef>
                          <a:spcPts val="45"/>
                        </a:spcBef>
                        <a:defRPr/>
                      </a:pPr>
                      <a:r>
                        <a:rPr sz="900" b="1" spc="-5">
                          <a:latin typeface="Calibri"/>
                          <a:cs typeface="Calibri"/>
                        </a:rPr>
                        <a:t>Partenaires</a:t>
                      </a:r>
                      <a:r>
                        <a:rPr sz="900" b="1" spc="-25">
                          <a:latin typeface="Calibri"/>
                          <a:cs typeface="Calibri"/>
                        </a:rPr>
                        <a:t> </a:t>
                      </a:r>
                      <a:r>
                        <a:rPr sz="900" b="1" spc="-5">
                          <a:latin typeface="Calibri"/>
                          <a:cs typeface="Calibri"/>
                        </a:rPr>
                        <a:t>potentiels</a:t>
                      </a:r>
                      <a:endParaRPr sz="900">
                        <a:latin typeface="Calibri"/>
                        <a:cs typeface="Calibri"/>
                      </a:endParaRPr>
                    </a:p>
                  </a:txBody>
                  <a:tcPr marL="0" marR="0" marT="5715" marB="0">
                    <a:lnL w="6350" algn="ctr">
                      <a:solidFill>
                        <a:srgbClr val="C8C8C8"/>
                      </a:solidFill>
                    </a:lnL>
                    <a:lnT w="6350" algn="ctr">
                      <a:solidFill>
                        <a:srgbClr val="C8C8C8"/>
                      </a:solidFill>
                    </a:lnT>
                    <a:lnB w="6350" algn="ctr">
                      <a:solidFill>
                        <a:srgbClr val="C8C8C8"/>
                      </a:solidFill>
                    </a:lnB>
                    <a:solidFill>
                      <a:srgbClr val="D4F3E9"/>
                    </a:solidFill>
                  </a:tcPr>
                </a:tc>
                <a:extLst>
                  <a:ext uri="{0D108BD9-81ED-4DB2-BD59-A6C34878D82A}">
                    <a16:rowId xmlns:a16="http://schemas.microsoft.com/office/drawing/2014/main" val="10001"/>
                  </a:ext>
                </a:extLst>
              </a:tr>
              <a:tr h="176783">
                <a:tc>
                  <a:txBody>
                    <a:bodyPr/>
                    <a:lstStyle/>
                    <a:p>
                      <a:pPr marL="85090">
                        <a:lnSpc>
                          <a:spcPct val="100000"/>
                        </a:lnSpc>
                        <a:spcBef>
                          <a:spcPts val="45"/>
                        </a:spcBef>
                        <a:defRPr/>
                      </a:pPr>
                      <a:r>
                        <a:rPr sz="900" b="1" spc="-5">
                          <a:latin typeface="Calibri"/>
                          <a:cs typeface="Calibri"/>
                        </a:rPr>
                        <a:t>TM6.1</a:t>
                      </a:r>
                      <a:endParaRPr sz="900">
                        <a:latin typeface="Calibri"/>
                        <a:cs typeface="Calibri"/>
                      </a:endParaRPr>
                    </a:p>
                  </a:txBody>
                  <a:tcPr marL="0" marR="0" marT="5715" marB="0">
                    <a:lnR w="6350" algn="ctr">
                      <a:solidFill>
                        <a:srgbClr val="C8C8C8"/>
                      </a:solidFill>
                    </a:lnR>
                    <a:lnT w="6350" algn="ctr">
                      <a:solidFill>
                        <a:srgbClr val="C8C8C8"/>
                      </a:solidFill>
                    </a:lnT>
                    <a:lnB w="6350" algn="ctr">
                      <a:solidFill>
                        <a:srgbClr val="C8C8C8"/>
                      </a:solidFill>
                    </a:lnB>
                  </a:tcPr>
                </a:tc>
                <a:tc rowSpan="4">
                  <a:txBody>
                    <a:bodyPr/>
                    <a:lstStyle/>
                    <a:p>
                      <a:pPr algn="l">
                        <a:lnSpc>
                          <a:spcPct val="114999"/>
                        </a:lnSpc>
                        <a:spcAft>
                          <a:spcPts val="0"/>
                        </a:spcAft>
                        <a:tabLst>
                          <a:tab pos="1584324" algn="l"/>
                        </a:tabLst>
                        <a:defRPr/>
                      </a:pPr>
                      <a:r>
                        <a:rPr lang="fr-FR" sz="900">
                          <a:latin typeface="Calibri"/>
                          <a:ea typeface="Calibri"/>
                          <a:cs typeface="Times New Roman"/>
                        </a:rPr>
                        <a:t>Animateur(s) du </a:t>
                      </a:r>
                      <a:r>
                        <a:rPr lang="fr-FR" sz="900">
                          <a:solidFill>
                            <a:schemeClr val="tx1"/>
                          </a:solidFill>
                          <a:latin typeface="Calibri"/>
                          <a:ea typeface="Calibri"/>
                          <a:cs typeface="Times New Roman"/>
                        </a:rPr>
                        <a:t>site Natura 2000, c</a:t>
                      </a:r>
                      <a:r>
                        <a:rPr lang="fr-FR" sz="900">
                          <a:solidFill>
                            <a:schemeClr val="tx1"/>
                          </a:solidFill>
                          <a:latin typeface="Calibri"/>
                          <a:ea typeface="DejaVu Sans"/>
                          <a:cs typeface="Times New Roman"/>
                        </a:rPr>
                        <a:t>ollectivités territoriales, gestionnaire</a:t>
                      </a:r>
                      <a:r>
                        <a:rPr lang="fr-FR" sz="900">
                          <a:solidFill>
                            <a:schemeClr val="accent6"/>
                          </a:solidFill>
                          <a:latin typeface="Calibri"/>
                          <a:ea typeface="DejaVu Sans"/>
                          <a:cs typeface="Times New Roman"/>
                        </a:rPr>
                        <a:t> </a:t>
                      </a:r>
                      <a:r>
                        <a:rPr lang="fr-FR" sz="900">
                          <a:solidFill>
                            <a:schemeClr val="tx1"/>
                          </a:solidFill>
                          <a:latin typeface="Calibri"/>
                          <a:ea typeface="DejaVu Sans"/>
                          <a:cs typeface="Times New Roman"/>
                        </a:rPr>
                        <a:t>des espaces naturels protégés, associations</a:t>
                      </a:r>
                      <a:endParaRPr lang="fr-FR" sz="900">
                        <a:solidFill>
                          <a:schemeClr val="tx1"/>
                        </a:solidFill>
                        <a:latin typeface="Calibri"/>
                        <a:cs typeface="Times New Roman"/>
                      </a:endParaRPr>
                    </a:p>
                  </a:txBody>
                  <a:tcPr marL="72000" marR="72000" marT="12065" marB="0">
                    <a:lnL w="6350" algn="ctr">
                      <a:solidFill>
                        <a:srgbClr val="C8C8C8"/>
                      </a:solidFill>
                    </a:lnL>
                    <a:lnR w="6350" algn="ctr">
                      <a:solidFill>
                        <a:srgbClr val="C8C8C8"/>
                      </a:solidFill>
                    </a:lnR>
                    <a:lnT w="6350" algn="ctr">
                      <a:solidFill>
                        <a:srgbClr val="C8C8C8"/>
                      </a:solidFill>
                    </a:lnT>
                    <a:lnB w="12700" algn="ctr">
                      <a:solidFill>
                        <a:schemeClr val="bg1">
                          <a:lumMod val="85000"/>
                        </a:schemeClr>
                      </a:solidFill>
                    </a:lnB>
                  </a:tcPr>
                </a:tc>
                <a:tc rowSpan="4">
                  <a:txBody>
                    <a:bodyPr/>
                    <a:lstStyle/>
                    <a:p>
                      <a:pPr algn="l">
                        <a:buClr>
                          <a:srgbClr val="000000"/>
                        </a:buClr>
                        <a:defRPr/>
                      </a:pPr>
                      <a:r>
                        <a:rPr lang="fr-FR" sz="900" spc="-1">
                          <a:solidFill>
                            <a:srgbClr val="000000"/>
                          </a:solidFill>
                          <a:latin typeface="+mn-lt"/>
                          <a:ea typeface="DejaVu Sans"/>
                        </a:rPr>
                        <a:t>Associations et sociétés de collecte des déchets, associations environnementales, Clubs de plongée, Surfrider Foundation</a:t>
                      </a:r>
                      <a:endParaRPr lang="fr-FR" sz="900"/>
                    </a:p>
                    <a:p>
                      <a:pPr algn="l">
                        <a:buClr>
                          <a:srgbClr val="000000"/>
                        </a:buClr>
                        <a:defRPr/>
                      </a:pPr>
                      <a:r>
                        <a:rPr lang="fr-FR" sz="900" spc="-1">
                          <a:solidFill>
                            <a:srgbClr val="000000"/>
                          </a:solidFill>
                          <a:latin typeface="+mn-lt"/>
                          <a:ea typeface="DejaVu Sans"/>
                        </a:rPr>
                        <a:t>Entreprises de recyclage et de valorisation des déchets de pêche</a:t>
                      </a:r>
                      <a:endParaRPr lang="fr-FR" sz="900"/>
                    </a:p>
                    <a:p>
                      <a:pPr algn="l">
                        <a:buClr>
                          <a:srgbClr val="000000"/>
                        </a:buClr>
                        <a:defRPr/>
                      </a:pPr>
                      <a:r>
                        <a:rPr lang="fr-FR" sz="900" spc="-1">
                          <a:solidFill>
                            <a:srgbClr val="000000"/>
                          </a:solidFill>
                          <a:latin typeface="+mn-lt"/>
                          <a:ea typeface="DejaVu Sans"/>
                        </a:rPr>
                        <a:t>Pêcheurs professionnels et de loisir, Clubs nautiques</a:t>
                      </a:r>
                      <a:endParaRPr lang="fr-FR" sz="900"/>
                    </a:p>
                    <a:p>
                      <a:pPr algn="l">
                        <a:buClr>
                          <a:srgbClr val="000000"/>
                        </a:buClr>
                        <a:defRPr/>
                      </a:pPr>
                      <a:r>
                        <a:rPr lang="fr-FR" sz="900" spc="-1">
                          <a:solidFill>
                            <a:srgbClr val="000000"/>
                          </a:solidFill>
                          <a:latin typeface="+mn-lt"/>
                          <a:ea typeface="DejaVu Sans"/>
                        </a:rPr>
                        <a:t>Gestionnaires de ports</a:t>
                      </a:r>
                      <a:endParaRPr lang="fr-FR" sz="900"/>
                    </a:p>
                  </a:txBody>
                  <a:tcPr marL="72000" marR="72000" marT="0" marB="0">
                    <a:lnL w="6350" algn="ctr">
                      <a:solidFill>
                        <a:srgbClr val="C8C8C8"/>
                      </a:solidFill>
                    </a:lnL>
                    <a:lnT w="6350" algn="ctr">
                      <a:solidFill>
                        <a:srgbClr val="C8C8C8"/>
                      </a:solidFill>
                    </a:lnT>
                    <a:lnB w="12700" algn="ctr">
                      <a:solidFill>
                        <a:schemeClr val="bg1">
                          <a:lumMod val="85000"/>
                        </a:schemeClr>
                      </a:solidFill>
                    </a:lnB>
                  </a:tcPr>
                </a:tc>
                <a:extLst>
                  <a:ext uri="{0D108BD9-81ED-4DB2-BD59-A6C34878D82A}">
                    <a16:rowId xmlns:a16="http://schemas.microsoft.com/office/drawing/2014/main" val="10002"/>
                  </a:ext>
                </a:extLst>
              </a:tr>
              <a:tr h="176783">
                <a:tc>
                  <a:txBody>
                    <a:bodyPr/>
                    <a:lstStyle/>
                    <a:p>
                      <a:pPr marL="85090">
                        <a:lnSpc>
                          <a:spcPct val="100000"/>
                        </a:lnSpc>
                        <a:spcBef>
                          <a:spcPts val="45"/>
                        </a:spcBef>
                        <a:defRPr/>
                      </a:pPr>
                      <a:r>
                        <a:rPr sz="900" b="1" spc="-5">
                          <a:latin typeface="Calibri"/>
                          <a:cs typeface="Calibri"/>
                        </a:rPr>
                        <a:t>TM6.2</a:t>
                      </a:r>
                      <a:endParaRPr sz="900">
                        <a:latin typeface="Calibri"/>
                        <a:cs typeface="Calibri"/>
                      </a:endParaRPr>
                    </a:p>
                  </a:txBody>
                  <a:tcPr marL="0" marR="0" marT="5715" marB="0">
                    <a:lnR w="6350" algn="ctr">
                      <a:solidFill>
                        <a:srgbClr val="C8C8C8"/>
                      </a:solidFill>
                    </a:lnR>
                    <a:lnT w="6350" algn="ctr">
                      <a:solidFill>
                        <a:srgbClr val="C8C8C8"/>
                      </a:solidFill>
                    </a:lnT>
                    <a:lnB w="6350" algn="ctr">
                      <a:solidFill>
                        <a:srgbClr val="C8C8C8"/>
                      </a:solidFill>
                    </a:lnB>
                    <a:solidFill>
                      <a:srgbClr val="F1F1F1"/>
                    </a:solidFill>
                  </a:tcPr>
                </a:tc>
                <a:tc vMerge="1">
                  <a:txBody>
                    <a:bodyPr/>
                    <a:lstStyle/>
                    <a:p>
                      <a:pPr>
                        <a:lnSpc>
                          <a:spcPct val="100000"/>
                        </a:lnSpc>
                        <a:defRPr/>
                      </a:pPr>
                      <a:endParaRPr sz="900">
                        <a:latin typeface="+mj-lt"/>
                        <a:cs typeface="Times New Roman"/>
                      </a:endParaRPr>
                    </a:p>
                  </a:txBody>
                  <a:tcPr marL="72000" marR="72000" marT="0" marB="0">
                    <a:lnL w="6350" algn="ctr">
                      <a:solidFill>
                        <a:srgbClr val="C8C8C8"/>
                      </a:solidFill>
                    </a:lnL>
                    <a:lnR w="6350" algn="ctr">
                      <a:solidFill>
                        <a:srgbClr val="C8C8C8"/>
                      </a:solidFill>
                    </a:lnR>
                    <a:lnT w="6350" algn="ctr">
                      <a:solidFill>
                        <a:srgbClr val="C8C8C8"/>
                      </a:solidFill>
                    </a:lnT>
                    <a:lnB w="6350" algn="ctr">
                      <a:solidFill>
                        <a:srgbClr val="C8C8C8"/>
                      </a:solidFill>
                    </a:lnB>
                    <a:solidFill>
                      <a:srgbClr val="F1F1F1"/>
                    </a:solidFill>
                  </a:tcPr>
                </a:tc>
                <a:tc vMerge="1">
                  <a:txBody>
                    <a:bodyPr/>
                    <a:lstStyle/>
                    <a:p>
                      <a:pPr>
                        <a:lnSpc>
                          <a:spcPct val="100000"/>
                        </a:lnSpc>
                        <a:defRPr/>
                      </a:pPr>
                      <a:endParaRPr sz="900">
                        <a:latin typeface="+mj-lt"/>
                        <a:cs typeface="Times New Roman"/>
                      </a:endParaRPr>
                    </a:p>
                  </a:txBody>
                  <a:tcPr marL="72000" marR="72000" marT="0" marB="0">
                    <a:lnL w="6350" algn="ctr">
                      <a:solidFill>
                        <a:srgbClr val="C8C8C8"/>
                      </a:solidFill>
                    </a:lnL>
                    <a:lnT w="6350" algn="ctr">
                      <a:solidFill>
                        <a:srgbClr val="C8C8C8"/>
                      </a:solidFill>
                    </a:lnT>
                    <a:lnB w="6350" algn="ctr">
                      <a:solidFill>
                        <a:srgbClr val="C8C8C8"/>
                      </a:solidFill>
                    </a:lnB>
                    <a:solidFill>
                      <a:srgbClr val="F1F1F1"/>
                    </a:solidFill>
                  </a:tcPr>
                </a:tc>
                <a:extLst>
                  <a:ext uri="{0D108BD9-81ED-4DB2-BD59-A6C34878D82A}">
                    <a16:rowId xmlns:a16="http://schemas.microsoft.com/office/drawing/2014/main" val="10003"/>
                  </a:ext>
                </a:extLst>
              </a:tr>
              <a:tr h="175514">
                <a:tc>
                  <a:txBody>
                    <a:bodyPr/>
                    <a:lstStyle/>
                    <a:p>
                      <a:pPr marL="85090">
                        <a:lnSpc>
                          <a:spcPct val="100000"/>
                        </a:lnSpc>
                        <a:spcBef>
                          <a:spcPts val="45"/>
                        </a:spcBef>
                        <a:defRPr/>
                      </a:pPr>
                      <a:r>
                        <a:rPr sz="900" b="1" spc="-5">
                          <a:latin typeface="Calibri"/>
                          <a:cs typeface="Calibri"/>
                        </a:rPr>
                        <a:t>TM6.3</a:t>
                      </a:r>
                      <a:endParaRPr sz="900">
                        <a:latin typeface="Calibri"/>
                        <a:cs typeface="Calibri"/>
                      </a:endParaRPr>
                    </a:p>
                  </a:txBody>
                  <a:tcPr marL="0" marR="0" marT="5715" marB="0">
                    <a:lnR w="6350" algn="ctr">
                      <a:solidFill>
                        <a:srgbClr val="C8C8C8"/>
                      </a:solidFill>
                    </a:lnR>
                    <a:lnT w="6350" algn="ctr">
                      <a:solidFill>
                        <a:srgbClr val="C8C8C8"/>
                      </a:solidFill>
                    </a:lnT>
                    <a:lnB w="6350" algn="ctr">
                      <a:solidFill>
                        <a:srgbClr val="C8C8C8"/>
                      </a:solidFill>
                    </a:lnB>
                  </a:tcPr>
                </a:tc>
                <a:tc vMerge="1">
                  <a:txBody>
                    <a:bodyPr/>
                    <a:lstStyle/>
                    <a:p>
                      <a:pPr>
                        <a:lnSpc>
                          <a:spcPct val="100000"/>
                        </a:lnSpc>
                        <a:defRPr/>
                      </a:pPr>
                      <a:endParaRPr sz="900">
                        <a:latin typeface="+mj-lt"/>
                        <a:cs typeface="Times New Roman"/>
                      </a:endParaRPr>
                    </a:p>
                  </a:txBody>
                  <a:tcPr marL="72000" marR="72000" marT="0" marB="0">
                    <a:lnL w="6350" algn="ctr">
                      <a:solidFill>
                        <a:srgbClr val="C8C8C8"/>
                      </a:solidFill>
                    </a:lnL>
                    <a:lnR w="6350" algn="ctr">
                      <a:solidFill>
                        <a:srgbClr val="C8C8C8"/>
                      </a:solidFill>
                    </a:lnR>
                    <a:lnT w="6350" algn="ctr">
                      <a:solidFill>
                        <a:srgbClr val="C8C8C8"/>
                      </a:solidFill>
                    </a:lnT>
                    <a:lnB w="6350" algn="ctr">
                      <a:solidFill>
                        <a:srgbClr val="C8C8C8"/>
                      </a:solidFill>
                    </a:lnB>
                  </a:tcPr>
                </a:tc>
                <a:tc vMerge="1">
                  <a:txBody>
                    <a:bodyPr/>
                    <a:lstStyle/>
                    <a:p>
                      <a:pPr>
                        <a:lnSpc>
                          <a:spcPct val="100000"/>
                        </a:lnSpc>
                        <a:defRPr/>
                      </a:pPr>
                      <a:endParaRPr sz="900">
                        <a:latin typeface="+mj-lt"/>
                        <a:cs typeface="Times New Roman"/>
                      </a:endParaRPr>
                    </a:p>
                  </a:txBody>
                  <a:tcPr marL="72000" marR="72000" marT="0" marB="0">
                    <a:lnL w="6350" algn="ctr">
                      <a:solidFill>
                        <a:srgbClr val="C8C8C8"/>
                      </a:solidFill>
                    </a:lnL>
                    <a:lnT w="6350" algn="ctr">
                      <a:solidFill>
                        <a:srgbClr val="C8C8C8"/>
                      </a:solidFill>
                    </a:lnT>
                    <a:lnB w="6350" algn="ctr">
                      <a:solidFill>
                        <a:srgbClr val="C8C8C8"/>
                      </a:solidFill>
                    </a:lnB>
                  </a:tcPr>
                </a:tc>
                <a:extLst>
                  <a:ext uri="{0D108BD9-81ED-4DB2-BD59-A6C34878D82A}">
                    <a16:rowId xmlns:a16="http://schemas.microsoft.com/office/drawing/2014/main" val="10004"/>
                  </a:ext>
                </a:extLst>
              </a:tr>
              <a:tr h="175514">
                <a:tc>
                  <a:txBody>
                    <a:bodyPr/>
                    <a:lstStyle/>
                    <a:p>
                      <a:pPr marL="85090">
                        <a:lnSpc>
                          <a:spcPct val="100000"/>
                        </a:lnSpc>
                        <a:spcBef>
                          <a:spcPts val="45"/>
                        </a:spcBef>
                        <a:defRPr/>
                      </a:pPr>
                      <a:r>
                        <a:rPr lang="fr-FR" sz="900" b="1">
                          <a:latin typeface="Calibri"/>
                          <a:cs typeface="Calibri"/>
                        </a:rPr>
                        <a:t>TM6.4</a:t>
                      </a:r>
                      <a:endParaRPr sz="900" b="1">
                        <a:latin typeface="Calibri"/>
                        <a:cs typeface="Calibri"/>
                      </a:endParaRPr>
                    </a:p>
                  </a:txBody>
                  <a:tcPr marL="0" marR="0" marT="5715" marB="0">
                    <a:lnR w="6350" algn="ctr">
                      <a:solidFill>
                        <a:srgbClr val="C8C8C8"/>
                      </a:solidFill>
                    </a:lnR>
                    <a:lnT w="6350" algn="ctr">
                      <a:solidFill>
                        <a:srgbClr val="C8C8C8"/>
                      </a:solidFill>
                    </a:lnT>
                    <a:lnB w="12700" algn="ctr">
                      <a:solidFill>
                        <a:schemeClr val="bg1">
                          <a:lumMod val="85000"/>
                        </a:schemeClr>
                      </a:solidFill>
                    </a:lnB>
                    <a:solidFill>
                      <a:schemeClr val="bg1">
                        <a:lumMod val="95000"/>
                      </a:schemeClr>
                    </a:solidFill>
                  </a:tcPr>
                </a:tc>
                <a:tc vMerge="1">
                  <a:txBody>
                    <a:bodyPr/>
                    <a:lstStyle/>
                    <a:p>
                      <a:pPr>
                        <a:lnSpc>
                          <a:spcPct val="100000"/>
                        </a:lnSpc>
                        <a:defRPr/>
                      </a:pPr>
                      <a:endParaRPr sz="900">
                        <a:latin typeface="+mj-lt"/>
                        <a:cs typeface="Times New Roman"/>
                      </a:endParaRPr>
                    </a:p>
                  </a:txBody>
                  <a:tcPr marL="72000" marR="72000" marT="0" marB="0">
                    <a:lnL w="6350" algn="ctr">
                      <a:solidFill>
                        <a:srgbClr val="C8C8C8"/>
                      </a:solidFill>
                    </a:lnL>
                    <a:lnR w="6350" algn="ctr">
                      <a:solidFill>
                        <a:srgbClr val="C8C8C8"/>
                      </a:solidFill>
                    </a:lnR>
                    <a:lnT w="6350" algn="ctr">
                      <a:solidFill>
                        <a:srgbClr val="C8C8C8"/>
                      </a:solidFill>
                    </a:lnT>
                    <a:lnB w="12700" algn="ctr">
                      <a:solidFill>
                        <a:schemeClr val="bg1">
                          <a:lumMod val="85000"/>
                        </a:schemeClr>
                      </a:solidFill>
                    </a:lnB>
                  </a:tcPr>
                </a:tc>
                <a:tc vMerge="1">
                  <a:txBody>
                    <a:bodyPr/>
                    <a:lstStyle/>
                    <a:p>
                      <a:pPr>
                        <a:lnSpc>
                          <a:spcPct val="100000"/>
                        </a:lnSpc>
                        <a:defRPr/>
                      </a:pPr>
                      <a:endParaRPr sz="900">
                        <a:latin typeface="+mj-lt"/>
                        <a:cs typeface="Times New Roman"/>
                      </a:endParaRPr>
                    </a:p>
                  </a:txBody>
                  <a:tcPr marL="72000" marR="72000" marT="0" marB="0">
                    <a:lnL w="6350" algn="ctr">
                      <a:solidFill>
                        <a:srgbClr val="C8C8C8"/>
                      </a:solidFill>
                    </a:lnL>
                    <a:lnT w="6350" algn="ctr">
                      <a:solidFill>
                        <a:srgbClr val="C8C8C8"/>
                      </a:solidFill>
                    </a:lnT>
                    <a:lnB w="12700" algn="ctr">
                      <a:solidFill>
                        <a:schemeClr val="bg1">
                          <a:lumMod val="85000"/>
                        </a:schemeClr>
                      </a:solidFill>
                    </a:lnB>
                  </a:tcPr>
                </a:tc>
                <a:extLst>
                  <a:ext uri="{0D108BD9-81ED-4DB2-BD59-A6C34878D82A}">
                    <a16:rowId xmlns:a16="http://schemas.microsoft.com/office/drawing/2014/main" val="10005"/>
                  </a:ext>
                </a:extLst>
              </a:tr>
            </a:tbl>
          </a:graphicData>
        </a:graphic>
      </p:graphicFrame>
      <p:sp>
        <p:nvSpPr>
          <p:cNvPr id="12" name="object 18"/>
          <p:cNvSpPr/>
          <p:nvPr/>
        </p:nvSpPr>
        <p:spPr bwMode="auto">
          <a:xfrm>
            <a:off x="7551420" y="240791"/>
            <a:ext cx="6350" cy="530860"/>
          </a:xfrm>
          <a:custGeom>
            <a:avLst/>
            <a:gdLst/>
            <a:ahLst/>
            <a:cxnLst/>
            <a:rect l="l" t="t" r="r" b="b"/>
            <a:pathLst>
              <a:path w="6350" h="530860" extrusionOk="0">
                <a:moveTo>
                  <a:pt x="6096" y="0"/>
                </a:moveTo>
                <a:lnTo>
                  <a:pt x="0" y="0"/>
                </a:lnTo>
                <a:lnTo>
                  <a:pt x="0" y="6096"/>
                </a:lnTo>
                <a:lnTo>
                  <a:pt x="0" y="15240"/>
                </a:lnTo>
                <a:lnTo>
                  <a:pt x="0" y="530352"/>
                </a:lnTo>
                <a:lnTo>
                  <a:pt x="6096" y="530352"/>
                </a:lnTo>
                <a:lnTo>
                  <a:pt x="6096" y="6096"/>
                </a:lnTo>
                <a:lnTo>
                  <a:pt x="6096" y="0"/>
                </a:lnTo>
                <a:close/>
              </a:path>
            </a:pathLst>
          </a:custGeom>
          <a:solidFill>
            <a:srgbClr val="C8C8C8"/>
          </a:solidFill>
        </p:spPr>
        <p:txBody>
          <a:bodyPr wrap="square" lIns="0" tIns="0" rIns="0" bIns="0" rtlCol="0"/>
          <a:lstStyle/>
          <a:p>
            <a:pPr>
              <a:defRPr/>
            </a:pPr>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TotalTime>
  <Words>969</Words>
  <Application>Microsoft Office PowerPoint</Application>
  <DocSecurity>0</DocSecurity>
  <PresentationFormat>Personnalisé</PresentationFormat>
  <Paragraphs>74</Paragraphs>
  <Slides>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vt:i4>
      </vt:variant>
    </vt:vector>
  </HeadingPairs>
  <TitlesOfParts>
    <vt:vector size="9" baseType="lpstr">
      <vt:lpstr>Arial</vt:lpstr>
      <vt:lpstr>Calibri</vt:lpstr>
      <vt:lpstr>DejaVu Sans</vt:lpstr>
      <vt:lpstr>Microsoft Sans Serif</vt:lpstr>
      <vt:lpstr>Times New Roman</vt:lpstr>
      <vt:lpstr>Wingdings</vt:lpstr>
      <vt:lpstr>Office Theme</vt:lpstr>
      <vt:lpstr>Présentation PowerPoint</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LE CLOIREC Ophélie</dc:creator>
  <cp:keywords/>
  <dc:description/>
  <cp:lastModifiedBy>BLANCHARD Pauline</cp:lastModifiedBy>
  <cp:revision>28</cp:revision>
  <dcterms:created xsi:type="dcterms:W3CDTF">2022-12-02T15:44:00Z</dcterms:created>
  <dcterms:modified xsi:type="dcterms:W3CDTF">2023-01-26T14:14:57Z</dcterms:modified>
  <cp:category/>
  <dc:identifier/>
  <cp:contentStatus/>
  <dc:language/>
  <cp:version/>
</cp:coreProperties>
</file>