
<file path=[Content_Types].xml><?xml version="1.0" encoding="utf-8"?>
<Types xmlns="http://schemas.openxmlformats.org/package/2006/content-types">
  <Default Extension="wmf" ContentType="image/x-wmf"/>
  <Default Extension="png" ContentType="image/pn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sldMasterIdLst>
    <p:sldMasterId id="2147483648" r:id="rId1"/>
  </p:sldMasterIdLst>
  <p:sldIdLst>
    <p:sldId id="256" r:id="rId3"/>
  </p:sldIdLst>
  <p:sldSz cx="7556500" cy="10693400"/>
  <p:notesSz cx="10693400" cy="7556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2ADA61BB-202A-7307-13E2-8881FE61A416}">
  <a:tblStyle styleId="{2ADA61BB-202A-7307-13E2-8881FE61A416}"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presProps" Target="presProps.xml" /><Relationship Id="rId5" Type="http://schemas.openxmlformats.org/officeDocument/2006/relationships/tableStyles" Target="tableStyles.xml" /><Relationship Id="rId6"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Slide">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ctrTitle" hasCustomPrompt="0"/>
          </p:nvPr>
        </p:nvSpPr>
        <p:spPr bwMode="auto">
          <a:xfrm>
            <a:off x="567213" y="3314954"/>
            <a:ext cx="6428422" cy="2245614"/>
          </a:xfrm>
          <a:prstGeom prst="rect">
            <a:avLst/>
          </a:prstGeom>
        </p:spPr>
        <p:txBody>
          <a:bodyPr wrap="square" lIns="0" tIns="0" rIns="0" bIns="0">
            <a:spAutoFit/>
          </a:bodyPr>
          <a:lstStyle>
            <a:lvl1pPr>
              <a:defRPr/>
            </a:lvl1pPr>
          </a:lstStyle>
          <a:p>
            <a:pPr>
              <a:defRPr/>
            </a:pPr>
            <a:endParaRPr/>
          </a:p>
        </p:txBody>
      </p:sp>
      <p:sp>
        <p:nvSpPr>
          <p:cNvPr id="5" name="Holder 3" hidden="0"/>
          <p:cNvSpPr>
            <a:spLocks noGrp="1"/>
          </p:cNvSpPr>
          <p:nvPr isPhoto="0" userDrawn="0">
            <p:ph type="subTitle" idx="4" hasCustomPrompt="0"/>
          </p:nvPr>
        </p:nvSpPr>
        <p:spPr bwMode="auto">
          <a:xfrm>
            <a:off x="1134427" y="5988303"/>
            <a:ext cx="5293995" cy="2673350"/>
          </a:xfrm>
          <a:prstGeom prst="rect">
            <a:avLst/>
          </a:prstGeom>
        </p:spPr>
        <p:txBody>
          <a:bodyPr wrap="square" lIns="0" tIns="0" rIns="0" bIns="0">
            <a:spAutoFit/>
          </a:bodyPr>
          <a:lstStyle>
            <a:lvl1pPr>
              <a:defRPr/>
            </a:lvl1pPr>
          </a:lstStyle>
          <a:p>
            <a:pPr>
              <a:defRPr/>
            </a:pPr>
            <a:endParaRPr/>
          </a:p>
        </p:txBody>
      </p:sp>
      <p:sp>
        <p:nvSpPr>
          <p:cNvPr id="6" name="Holder 4"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8" name="Holder 6"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and Content">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a:lvl1pPr>
          </a:lstStyle>
          <a:p>
            <a:pPr>
              <a:defRPr/>
            </a:pPr>
            <a:endParaRPr/>
          </a:p>
        </p:txBody>
      </p:sp>
      <p:sp>
        <p:nvSpPr>
          <p:cNvPr id="5" name="Holder 3" hidden="0"/>
          <p:cNvSpPr>
            <a:spLocks noGrp="1"/>
          </p:cNvSpPr>
          <p:nvPr isPhoto="0" userDrawn="0">
            <p:ph type="body" idx="1" hasCustomPrompt="0"/>
          </p:nvPr>
        </p:nvSpPr>
        <p:spPr bwMode="auto"/>
        <p:txBody>
          <a:bodyPr lIns="0" tIns="0" rIns="0" bIns="0"/>
          <a:lstStyle>
            <a:lvl1pPr>
              <a:defRPr/>
            </a:lvl1pPr>
          </a:lstStyle>
          <a:p>
            <a:pPr>
              <a:defRPr/>
            </a:pPr>
            <a:endParaRPr/>
          </a:p>
        </p:txBody>
      </p:sp>
      <p:sp>
        <p:nvSpPr>
          <p:cNvPr id="6" name="Holder 4"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8" name="Holder 6"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wo Content">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a:lvl1pPr>
          </a:lstStyle>
          <a:p>
            <a:pPr>
              <a:defRPr/>
            </a:pPr>
            <a:endParaRPr/>
          </a:p>
        </p:txBody>
      </p:sp>
      <p:sp>
        <p:nvSpPr>
          <p:cNvPr id="5" name="Holder 3" hidden="0"/>
          <p:cNvSpPr>
            <a:spLocks noGrp="1"/>
          </p:cNvSpPr>
          <p:nvPr isPhoto="0" userDrawn="0">
            <p:ph sz="half" idx="2" hasCustomPrompt="0"/>
          </p:nvPr>
        </p:nvSpPr>
        <p:spPr bwMode="auto">
          <a:xfrm>
            <a:off x="378142" y="2459482"/>
            <a:ext cx="3289839" cy="7057644"/>
          </a:xfrm>
          <a:prstGeom prst="rect">
            <a:avLst/>
          </a:prstGeom>
        </p:spPr>
        <p:txBody>
          <a:bodyPr wrap="square" lIns="0" tIns="0" rIns="0" bIns="0">
            <a:spAutoFit/>
          </a:bodyPr>
          <a:lstStyle>
            <a:lvl1pPr>
              <a:defRPr/>
            </a:lvl1pPr>
          </a:lstStyle>
          <a:p>
            <a:pPr>
              <a:defRPr/>
            </a:pPr>
            <a:endParaRPr/>
          </a:p>
        </p:txBody>
      </p:sp>
      <p:sp>
        <p:nvSpPr>
          <p:cNvPr id="6" name="Holder 4" hidden="0"/>
          <p:cNvSpPr>
            <a:spLocks noGrp="1"/>
          </p:cNvSpPr>
          <p:nvPr isPhoto="0" userDrawn="0">
            <p:ph sz="half" idx="3" hasCustomPrompt="0"/>
          </p:nvPr>
        </p:nvSpPr>
        <p:spPr bwMode="auto">
          <a:xfrm>
            <a:off x="3894867" y="2459482"/>
            <a:ext cx="3289839" cy="7057644"/>
          </a:xfrm>
          <a:prstGeom prst="rect">
            <a:avLst/>
          </a:prstGeom>
        </p:spPr>
        <p:txBody>
          <a:bodyPr wrap="square" lIns="0" tIns="0" rIns="0" bIns="0">
            <a:spAutoFit/>
          </a:bodyPr>
          <a:lstStyle>
            <a:lvl1pPr>
              <a:defRPr/>
            </a:lvl1pPr>
          </a:lstStyle>
          <a:p>
            <a:pPr>
              <a:defRPr/>
            </a:pPr>
            <a:endParaRPr/>
          </a:p>
        </p:txBody>
      </p:sp>
      <p:sp>
        <p:nvSpPr>
          <p:cNvPr id="7" name="Holder 5"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8" name="Holder 6"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9" name="Holder 7"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Only">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a:lvl1pPr>
          </a:lstStyle>
          <a:p>
            <a:pPr>
              <a:defRPr/>
            </a:pPr>
            <a:endParaRPr/>
          </a:p>
        </p:txBody>
      </p:sp>
      <p:sp>
        <p:nvSpPr>
          <p:cNvPr id="5" name="Holder 3"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4"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7" name="Holder 5"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Blank">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3"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6" name="Holder 4"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chemeClr val="bg1"/>
        </a:solidFill>
      </p:bgPr>
    </p:bg>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a:xfrm>
            <a:off x="378142" y="427736"/>
            <a:ext cx="6806565" cy="1710944"/>
          </a:xfrm>
          <a:prstGeom prst="rect">
            <a:avLst/>
          </a:prstGeom>
        </p:spPr>
        <p:txBody>
          <a:bodyPr wrap="square" lIns="0" tIns="0" rIns="0" bIns="0">
            <a:spAutoFit/>
          </a:bodyPr>
          <a:lstStyle>
            <a:lvl1pPr>
              <a:defRPr/>
            </a:lvl1pPr>
          </a:lstStyle>
          <a:p>
            <a:pPr>
              <a:defRPr/>
            </a:pPr>
            <a:endParaRPr/>
          </a:p>
        </p:txBody>
      </p:sp>
      <p:sp>
        <p:nvSpPr>
          <p:cNvPr id="5" name="Holder 3" hidden="0"/>
          <p:cNvSpPr>
            <a:spLocks noGrp="1"/>
          </p:cNvSpPr>
          <p:nvPr isPhoto="0" userDrawn="0">
            <p:ph type="body" idx="1" hasCustomPrompt="0"/>
          </p:nvPr>
        </p:nvSpPr>
        <p:spPr bwMode="auto">
          <a:xfrm>
            <a:off x="378142" y="2459482"/>
            <a:ext cx="6806565" cy="7057644"/>
          </a:xfrm>
          <a:prstGeom prst="rect">
            <a:avLst/>
          </a:prstGeom>
        </p:spPr>
        <p:txBody>
          <a:bodyPr wrap="square" lIns="0" tIns="0" rIns="0" bIns="0">
            <a:spAutoFit/>
          </a:bodyPr>
          <a:lstStyle>
            <a:lvl1pPr>
              <a:defRPr/>
            </a:lvl1pPr>
          </a:lstStyle>
          <a:p>
            <a:pPr>
              <a:defRPr/>
            </a:pPr>
            <a:endParaRPr/>
          </a:p>
        </p:txBody>
      </p:sp>
      <p:sp>
        <p:nvSpPr>
          <p:cNvPr id="6" name="Holder 4" hidden="0"/>
          <p:cNvSpPr>
            <a:spLocks noGrp="1"/>
          </p:cNvSpPr>
          <p:nvPr isPhoto="0" userDrawn="0">
            <p:ph type="ftr" sz="quarter" idx="5" hasCustomPrompt="0"/>
          </p:nvPr>
        </p:nvSpPr>
        <p:spPr bwMode="auto">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7" name="Holder 5" hidden="0"/>
          <p:cNvSpPr>
            <a:spLocks noGrp="1"/>
          </p:cNvSpPr>
          <p:nvPr isPhoto="0" userDrawn="0">
            <p:ph type="dt" sz="half" idx="6" hasCustomPrompt="0"/>
          </p:nvPr>
        </p:nvSpPr>
        <p:spPr bwMode="auto">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8" name="Holder 6" hidden="0"/>
          <p:cNvSpPr>
            <a:spLocks noGrp="1"/>
          </p:cNvSpPr>
          <p:nvPr isPhoto="0" userDrawn="0">
            <p:ph type="sldNum" sz="quarter" idx="7" hasCustomPrompt="0"/>
          </p:nvPr>
        </p:nvSpPr>
        <p:spPr bwMode="auto">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
            </a:fld>
            <a:endParaRPr/>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hyperlink" Target="https://www.ports-propres.org/certification-ports-propres/" TargetMode="External"/><Relationship Id="rId5" Type="http://schemas.openxmlformats.org/officeDocument/2006/relationships/hyperlink" Target="https://borea.mnhn.fr/fr/programme-recherche/marineff"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MasterSp="0" show="1">
  <p:cSld name="">
    <p:spTree>
      <p:nvGrpSpPr>
        <p:cNvPr id="1" name="" hidden="0"/>
        <p:cNvGrpSpPr/>
        <p:nvPr isPhoto="0" userDrawn="0"/>
      </p:nvGrpSpPr>
      <p:grpSpPr bwMode="auto">
        <a:xfrm>
          <a:off x="0" y="0"/>
          <a:ext cx="0" cy="0"/>
          <a:chOff x="0" y="0"/>
          <a:chExt cx="0" cy="0"/>
        </a:xfrm>
      </p:grpSpPr>
      <p:grpSp>
        <p:nvGrpSpPr>
          <p:cNvPr id="4" name="object 2" hidden="0"/>
          <p:cNvGrpSpPr/>
          <p:nvPr isPhoto="0" userDrawn="0"/>
        </p:nvGrpSpPr>
        <p:grpSpPr bwMode="auto">
          <a:xfrm>
            <a:off x="158242" y="0"/>
            <a:ext cx="7409180" cy="959485"/>
            <a:chOff x="158242" y="0"/>
            <a:chExt cx="7409180" cy="959485"/>
          </a:xfrm>
        </p:grpSpPr>
        <p:sp>
          <p:nvSpPr>
            <p:cNvPr id="5" name="object 3" hidden="0"/>
            <p:cNvSpPr/>
            <p:nvPr isPhoto="0" userDrawn="0"/>
          </p:nvSpPr>
          <p:spPr bwMode="auto">
            <a:xfrm>
              <a:off x="164592" y="4570"/>
              <a:ext cx="7396480" cy="946785"/>
            </a:xfrm>
            <a:custGeom>
              <a:avLst/>
              <a:gdLst/>
              <a:ahLst/>
              <a:cxnLst/>
              <a:rect l="l" t="t" r="r" b="b"/>
              <a:pathLst>
                <a:path w="7396480" h="946785" fill="norm" stroke="1" extrusionOk="0">
                  <a:moveTo>
                    <a:pt x="7395972" y="0"/>
                  </a:moveTo>
                  <a:lnTo>
                    <a:pt x="0" y="0"/>
                  </a:lnTo>
                  <a:lnTo>
                    <a:pt x="74764" y="58144"/>
                  </a:lnTo>
                  <a:lnTo>
                    <a:pt x="186195" y="143509"/>
                  </a:lnTo>
                  <a:lnTo>
                    <a:pt x="246906" y="188821"/>
                  </a:lnTo>
                  <a:lnTo>
                    <a:pt x="310925" y="235455"/>
                  </a:lnTo>
                  <a:lnTo>
                    <a:pt x="344168" y="259165"/>
                  </a:lnTo>
                  <a:lnTo>
                    <a:pt x="378233" y="283085"/>
                  </a:lnTo>
                  <a:lnTo>
                    <a:pt x="413115" y="307173"/>
                  </a:lnTo>
                  <a:lnTo>
                    <a:pt x="448814" y="331388"/>
                  </a:lnTo>
                  <a:lnTo>
                    <a:pt x="485327" y="355691"/>
                  </a:lnTo>
                  <a:lnTo>
                    <a:pt x="522652" y="380040"/>
                  </a:lnTo>
                  <a:lnTo>
                    <a:pt x="560786" y="404395"/>
                  </a:lnTo>
                  <a:lnTo>
                    <a:pt x="599728" y="428716"/>
                  </a:lnTo>
                  <a:lnTo>
                    <a:pt x="639475" y="452963"/>
                  </a:lnTo>
                  <a:lnTo>
                    <a:pt x="680026" y="477093"/>
                  </a:lnTo>
                  <a:lnTo>
                    <a:pt x="721377" y="501068"/>
                  </a:lnTo>
                  <a:lnTo>
                    <a:pt x="763528" y="524847"/>
                  </a:lnTo>
                  <a:lnTo>
                    <a:pt x="806476" y="548388"/>
                  </a:lnTo>
                  <a:lnTo>
                    <a:pt x="850218" y="571652"/>
                  </a:lnTo>
                  <a:lnTo>
                    <a:pt x="894753" y="594598"/>
                  </a:lnTo>
                  <a:lnTo>
                    <a:pt x="940078" y="617186"/>
                  </a:lnTo>
                  <a:lnTo>
                    <a:pt x="986192" y="639375"/>
                  </a:lnTo>
                  <a:lnTo>
                    <a:pt x="1033091" y="661124"/>
                  </a:lnTo>
                  <a:lnTo>
                    <a:pt x="1080775" y="682393"/>
                  </a:lnTo>
                  <a:lnTo>
                    <a:pt x="1129241" y="703141"/>
                  </a:lnTo>
                  <a:lnTo>
                    <a:pt x="1178487" y="723329"/>
                  </a:lnTo>
                  <a:lnTo>
                    <a:pt x="1228510" y="742915"/>
                  </a:lnTo>
                  <a:lnTo>
                    <a:pt x="1279308" y="761858"/>
                  </a:lnTo>
                  <a:lnTo>
                    <a:pt x="1330880" y="780120"/>
                  </a:lnTo>
                  <a:lnTo>
                    <a:pt x="1383223" y="797658"/>
                  </a:lnTo>
                  <a:lnTo>
                    <a:pt x="1436335" y="814432"/>
                  </a:lnTo>
                  <a:lnTo>
                    <a:pt x="1490214" y="830402"/>
                  </a:lnTo>
                  <a:lnTo>
                    <a:pt x="1544858" y="845528"/>
                  </a:lnTo>
                  <a:lnTo>
                    <a:pt x="1600264" y="859768"/>
                  </a:lnTo>
                  <a:lnTo>
                    <a:pt x="1656431" y="873083"/>
                  </a:lnTo>
                  <a:lnTo>
                    <a:pt x="1713357" y="885432"/>
                  </a:lnTo>
                  <a:lnTo>
                    <a:pt x="1771038" y="896773"/>
                  </a:lnTo>
                  <a:lnTo>
                    <a:pt x="1829474" y="907068"/>
                  </a:lnTo>
                  <a:lnTo>
                    <a:pt x="1888661" y="916275"/>
                  </a:lnTo>
                  <a:lnTo>
                    <a:pt x="1948598" y="924353"/>
                  </a:lnTo>
                  <a:lnTo>
                    <a:pt x="2009283" y="931263"/>
                  </a:lnTo>
                  <a:lnTo>
                    <a:pt x="2070714" y="936963"/>
                  </a:lnTo>
                  <a:lnTo>
                    <a:pt x="2132887" y="941414"/>
                  </a:lnTo>
                  <a:lnTo>
                    <a:pt x="2195802" y="944574"/>
                  </a:lnTo>
                  <a:lnTo>
                    <a:pt x="2259457" y="946403"/>
                  </a:lnTo>
                  <a:lnTo>
                    <a:pt x="7395972" y="946403"/>
                  </a:lnTo>
                  <a:lnTo>
                    <a:pt x="7395972" y="0"/>
                  </a:lnTo>
                  <a:close/>
                </a:path>
              </a:pathLst>
            </a:custGeom>
            <a:solidFill>
              <a:srgbClr val="018775"/>
            </a:solidFill>
          </p:spPr>
          <p:txBody>
            <a:bodyPr wrap="square" lIns="0" tIns="0" rIns="0" bIns="0" rtlCol="0"/>
            <a:lstStyle/>
            <a:p>
              <a:pPr>
                <a:defRPr/>
              </a:pPr>
              <a:endParaRPr/>
            </a:p>
          </p:txBody>
        </p:sp>
        <p:sp>
          <p:nvSpPr>
            <p:cNvPr id="6" name="object 4" hidden="0"/>
            <p:cNvSpPr/>
            <p:nvPr isPhoto="0" userDrawn="0"/>
          </p:nvSpPr>
          <p:spPr bwMode="auto">
            <a:xfrm>
              <a:off x="164592" y="4570"/>
              <a:ext cx="7396480" cy="946785"/>
            </a:xfrm>
            <a:custGeom>
              <a:avLst/>
              <a:gdLst/>
              <a:ahLst/>
              <a:cxnLst/>
              <a:rect l="l" t="t" r="r" b="b"/>
              <a:pathLst>
                <a:path w="7396480" h="946785" fill="norm" stroke="1" extrusionOk="0">
                  <a:moveTo>
                    <a:pt x="7395972" y="946403"/>
                  </a:moveTo>
                  <a:lnTo>
                    <a:pt x="2259457" y="946403"/>
                  </a:lnTo>
                  <a:lnTo>
                    <a:pt x="2195802" y="944574"/>
                  </a:lnTo>
                  <a:lnTo>
                    <a:pt x="2132887" y="941414"/>
                  </a:lnTo>
                  <a:lnTo>
                    <a:pt x="2070714" y="936963"/>
                  </a:lnTo>
                  <a:lnTo>
                    <a:pt x="2009283" y="931263"/>
                  </a:lnTo>
                  <a:lnTo>
                    <a:pt x="1948598" y="924353"/>
                  </a:lnTo>
                  <a:lnTo>
                    <a:pt x="1888661" y="916275"/>
                  </a:lnTo>
                  <a:lnTo>
                    <a:pt x="1829474" y="907068"/>
                  </a:lnTo>
                  <a:lnTo>
                    <a:pt x="1771038" y="896773"/>
                  </a:lnTo>
                  <a:lnTo>
                    <a:pt x="1713357" y="885432"/>
                  </a:lnTo>
                  <a:lnTo>
                    <a:pt x="1656431" y="873083"/>
                  </a:lnTo>
                  <a:lnTo>
                    <a:pt x="1600264" y="859768"/>
                  </a:lnTo>
                  <a:lnTo>
                    <a:pt x="1544858" y="845528"/>
                  </a:lnTo>
                  <a:lnTo>
                    <a:pt x="1490214" y="830402"/>
                  </a:lnTo>
                  <a:lnTo>
                    <a:pt x="1436335" y="814432"/>
                  </a:lnTo>
                  <a:lnTo>
                    <a:pt x="1383223" y="797658"/>
                  </a:lnTo>
                  <a:lnTo>
                    <a:pt x="1330880" y="780120"/>
                  </a:lnTo>
                  <a:lnTo>
                    <a:pt x="1279308" y="761858"/>
                  </a:lnTo>
                  <a:lnTo>
                    <a:pt x="1228510" y="742915"/>
                  </a:lnTo>
                  <a:lnTo>
                    <a:pt x="1178487" y="723329"/>
                  </a:lnTo>
                  <a:lnTo>
                    <a:pt x="1129241" y="703141"/>
                  </a:lnTo>
                  <a:lnTo>
                    <a:pt x="1080775" y="682393"/>
                  </a:lnTo>
                  <a:lnTo>
                    <a:pt x="1033091" y="661124"/>
                  </a:lnTo>
                  <a:lnTo>
                    <a:pt x="986192" y="639375"/>
                  </a:lnTo>
                  <a:lnTo>
                    <a:pt x="940078" y="617186"/>
                  </a:lnTo>
                  <a:lnTo>
                    <a:pt x="894753" y="594598"/>
                  </a:lnTo>
                  <a:lnTo>
                    <a:pt x="850218" y="571652"/>
                  </a:lnTo>
                  <a:lnTo>
                    <a:pt x="806476" y="548388"/>
                  </a:lnTo>
                  <a:lnTo>
                    <a:pt x="763528" y="524847"/>
                  </a:lnTo>
                  <a:lnTo>
                    <a:pt x="721377" y="501068"/>
                  </a:lnTo>
                  <a:lnTo>
                    <a:pt x="680026" y="477093"/>
                  </a:lnTo>
                  <a:lnTo>
                    <a:pt x="639475" y="452963"/>
                  </a:lnTo>
                  <a:lnTo>
                    <a:pt x="599728" y="428716"/>
                  </a:lnTo>
                  <a:lnTo>
                    <a:pt x="560786" y="404395"/>
                  </a:lnTo>
                  <a:lnTo>
                    <a:pt x="522652" y="380040"/>
                  </a:lnTo>
                  <a:lnTo>
                    <a:pt x="485327" y="355691"/>
                  </a:lnTo>
                  <a:lnTo>
                    <a:pt x="448814" y="331388"/>
                  </a:lnTo>
                  <a:lnTo>
                    <a:pt x="413115" y="307173"/>
                  </a:lnTo>
                  <a:lnTo>
                    <a:pt x="378233" y="283085"/>
                  </a:lnTo>
                  <a:lnTo>
                    <a:pt x="344168" y="259165"/>
                  </a:lnTo>
                  <a:lnTo>
                    <a:pt x="310925" y="235455"/>
                  </a:lnTo>
                  <a:lnTo>
                    <a:pt x="278503" y="211993"/>
                  </a:lnTo>
                  <a:lnTo>
                    <a:pt x="246906" y="188821"/>
                  </a:lnTo>
                  <a:lnTo>
                    <a:pt x="216136" y="165980"/>
                  </a:lnTo>
                  <a:lnTo>
                    <a:pt x="157086" y="121450"/>
                  </a:lnTo>
                  <a:lnTo>
                    <a:pt x="101368" y="78727"/>
                  </a:lnTo>
                  <a:lnTo>
                    <a:pt x="49000" y="38135"/>
                  </a:lnTo>
                  <a:lnTo>
                    <a:pt x="0" y="0"/>
                  </a:lnTo>
                  <a:lnTo>
                    <a:pt x="7395972" y="0"/>
                  </a:lnTo>
                </a:path>
              </a:pathLst>
            </a:custGeom>
            <a:grpFill/>
            <a:ln w="12192">
              <a:solidFill>
                <a:srgbClr val="525252"/>
              </a:solidFill>
            </a:ln>
          </p:spPr>
          <p:txBody>
            <a:bodyPr wrap="square" lIns="0" tIns="0" rIns="0" bIns="0" rtlCol="0"/>
            <a:lstStyle/>
            <a:p>
              <a:pPr>
                <a:defRPr/>
              </a:pPr>
              <a:endParaRPr/>
            </a:p>
          </p:txBody>
        </p:sp>
      </p:grpSp>
      <p:sp>
        <p:nvSpPr>
          <p:cNvPr id="7" name="object 5" hidden="0"/>
          <p:cNvSpPr/>
          <p:nvPr isPhoto="0" userDrawn="0"/>
        </p:nvSpPr>
        <p:spPr bwMode="auto">
          <a:xfrm>
            <a:off x="1481068" y="129028"/>
            <a:ext cx="4932243" cy="228268"/>
          </a:xfrm>
          <a:prstGeom prst="rect">
            <a:avLst/>
          </a:prstGeom>
        </p:spPr>
        <p:txBody>
          <a:bodyPr vert="horz" wrap="square" lIns="0" tIns="12700" rIns="0" bIns="0" rtlCol="0">
            <a:spAutoFit/>
          </a:bodyPr>
          <a:lstStyle/>
          <a:p>
            <a:pPr marL="12700">
              <a:lnSpc>
                <a:spcPct val="100000"/>
              </a:lnSpc>
              <a:spcBef>
                <a:spcPts val="100"/>
              </a:spcBef>
              <a:defRPr/>
            </a:pPr>
            <a:r>
              <a:rPr sz="1400" b="1" spc="-5">
                <a:solidFill>
                  <a:srgbClr val="FFFFFF"/>
                </a:solidFill>
                <a:latin typeface="Calibri"/>
                <a:cs typeface="Calibri"/>
              </a:rPr>
              <a:t>TM</a:t>
            </a:r>
            <a:r>
              <a:rPr lang="fr-FR" sz="1400" b="1" spc="-35">
                <a:solidFill>
                  <a:srgbClr val="FFFFFF"/>
                </a:solidFill>
                <a:latin typeface="Calibri"/>
                <a:cs typeface="Calibri"/>
              </a:rPr>
              <a:t>4</a:t>
            </a:r>
            <a:r>
              <a:rPr sz="1400" b="1" spc="-35">
                <a:solidFill>
                  <a:srgbClr val="FFFFFF"/>
                </a:solidFill>
                <a:latin typeface="Calibri"/>
                <a:cs typeface="Calibri"/>
              </a:rPr>
              <a:t> </a:t>
            </a:r>
            <a:r>
              <a:rPr sz="1400" b="1">
                <a:solidFill>
                  <a:srgbClr val="FFFFFF"/>
                </a:solidFill>
                <a:latin typeface="Calibri"/>
                <a:cs typeface="Calibri"/>
              </a:rPr>
              <a:t>–</a:t>
            </a:r>
            <a:r>
              <a:rPr sz="1400" b="1" spc="-30">
                <a:solidFill>
                  <a:srgbClr val="FFFFFF"/>
                </a:solidFill>
                <a:latin typeface="Calibri"/>
                <a:cs typeface="Calibri"/>
              </a:rPr>
              <a:t> </a:t>
            </a:r>
            <a:r>
              <a:rPr lang="fr-FR" sz="1400" b="1" spc="-30">
                <a:solidFill>
                  <a:srgbClr val="FFFFFF"/>
                </a:solidFill>
                <a:latin typeface="Calibri"/>
                <a:cs typeface="Calibri"/>
              </a:rPr>
              <a:t>ENCOURAGEMENT DE LA CERTIFICATION PORT PROPRE</a:t>
            </a:r>
            <a:endParaRPr sz="1400">
              <a:latin typeface="Calibri"/>
              <a:cs typeface="Calibri"/>
            </a:endParaRPr>
          </a:p>
        </p:txBody>
      </p:sp>
      <p:graphicFrame>
        <p:nvGraphicFramePr>
          <p:cNvPr id="8" name="object 6" hidden="0"/>
          <p:cNvGraphicFramePr>
            <a:graphicFrameLocks xmlns:a="http://schemas.openxmlformats.org/drawingml/2006/main" noGrp="1"/>
          </p:cNvGraphicFramePr>
          <p:nvPr isPhoto="0" userDrawn="0"/>
        </p:nvGraphicFramePr>
        <p:xfrm>
          <a:off x="0" y="1103375"/>
          <a:ext cx="7538717" cy="966725"/>
        </p:xfrm>
        <a:graphic>
          <a:graphicData uri="http://schemas.openxmlformats.org/drawingml/2006/table">
            <a:tbl>
              <a:tblPr firstRow="1" firstCol="0" lastRow="0" lastCol="0" bandRow="1" bandCol="0">
                <a:tableStyleId>{2ADA61BB-202A-7307-13E2-8881FE61A416}</a:tableStyleId>
              </a:tblPr>
              <a:tblGrid>
                <a:gridCol w="1690018"/>
                <a:gridCol w="2240632"/>
                <a:gridCol w="3608068"/>
              </a:tblGrid>
              <a:tr h="353779">
                <a:tc>
                  <a:txBody>
                    <a:bodyPr/>
                    <a:p>
                      <a:pPr marL="62230" marR="259715">
                        <a:lnSpc>
                          <a:spcPct val="101699"/>
                        </a:lnSpc>
                        <a:spcBef>
                          <a:spcPts val="40"/>
                        </a:spcBef>
                        <a:defRPr/>
                      </a:pPr>
                      <a:r>
                        <a:rPr sz="900" b="1" spc="-5">
                          <a:latin typeface="Calibri"/>
                          <a:cs typeface="Calibri"/>
                        </a:rPr>
                        <a:t>Habitats</a:t>
                      </a:r>
                      <a:r>
                        <a:rPr sz="900" b="1" spc="-40">
                          <a:latin typeface="Calibri"/>
                          <a:cs typeface="Calibri"/>
                        </a:rPr>
                        <a:t> </a:t>
                      </a:r>
                      <a:r>
                        <a:rPr sz="900" b="1" spc="-5">
                          <a:latin typeface="Calibri"/>
                          <a:cs typeface="Calibri"/>
                        </a:rPr>
                        <a:t>d’intérêt</a:t>
                      </a:r>
                      <a:r>
                        <a:rPr sz="900" b="1" spc="-5">
                          <a:latin typeface="Calibri"/>
                          <a:cs typeface="Calibri"/>
                        </a:rPr>
                        <a: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concernés</a:t>
                      </a:r>
                      <a:endParaRPr sz="900">
                        <a:latin typeface="Calibri"/>
                        <a:cs typeface="Calibri"/>
                      </a:endParaRPr>
                    </a:p>
                  </a:txBody>
                  <a:tcPr marL="0" marR="0" marT="5080"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4F3E9"/>
                    </a:solidFill>
                  </a:tcPr>
                </a:tc>
                <a:tc gridSpan="2">
                  <a:txBody>
                    <a:bodyPr/>
                    <a:p>
                      <a:pPr marL="63500">
                        <a:lnSpc>
                          <a:spcPct val="100000"/>
                        </a:lnSpc>
                        <a:spcBef>
                          <a:spcPts val="60"/>
                        </a:spcBef>
                        <a:defRPr/>
                      </a:pPr>
                      <a:r>
                        <a:rPr lang="fr-FR" sz="900" b="0" spc="-5">
                          <a:latin typeface="Calibri"/>
                          <a:cs typeface="Calibri"/>
                        </a:rPr>
                        <a:t>L’ensemble de l’écosystème marin</a:t>
                      </a:r>
                      <a:r>
                        <a:rPr lang="fr-FR" sz="900" b="0" spc="-5">
                          <a:latin typeface="Calibri"/>
                          <a:cs typeface="Calibri"/>
                        </a:rPr>
                        <a:t> et littoral</a:t>
                      </a:r>
                      <a:endParaRPr sz="900" b="0">
                        <a:latin typeface="Calibri"/>
                        <a:cs typeface="Calibri"/>
                      </a:endParaRPr>
                    </a:p>
                  </a:txBody>
                  <a:tcPr marL="0" marR="0" marT="762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4F3E9"/>
                    </a:solidFill>
                  </a:tcPr>
                </a:tc>
                <a:tc hMerge="1">
                  <a:txBody>
                    <a:bodyPr/>
                    <a:p>
                      <a:endParaRPr/>
                    </a:p>
                  </a:txBody>
                </a:tc>
              </a:tr>
              <a:tr h="377430">
                <a:tc>
                  <a:txBody>
                    <a:bodyPr/>
                    <a:p>
                      <a:pPr marL="62230" marR="287020">
                        <a:lnSpc>
                          <a:spcPct val="101699"/>
                        </a:lnSpc>
                        <a:spcBef>
                          <a:spcPts val="25"/>
                        </a:spcBef>
                        <a:defRPr/>
                      </a:pPr>
                      <a:r>
                        <a:rPr sz="900" b="1" spc="-5">
                          <a:latin typeface="Calibri"/>
                          <a:cs typeface="Calibri"/>
                        </a:rPr>
                        <a:t>Espèces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concernées</a:t>
                      </a:r>
                      <a:endParaRPr sz="900">
                        <a:latin typeface="Calibri"/>
                        <a:cs typeface="Calibri"/>
                      </a:endParaRPr>
                    </a:p>
                  </a:txBody>
                  <a:tcPr marL="0" marR="0" marT="3175" marB="0">
                    <a:lnL w="3175" algn="ctr">
                      <a:solidFill>
                        <a:srgbClr val="7A7A7A"/>
                      </a:solidFill>
                    </a:lnL>
                    <a:lnR w="6350" algn="ctr">
                      <a:solidFill>
                        <a:srgbClr val="7A7A7A"/>
                      </a:solidFill>
                    </a:lnR>
                    <a:lnT w="6350" algn="ctr">
                      <a:solidFill>
                        <a:srgbClr val="7A7A7A"/>
                      </a:solidFill>
                    </a:lnT>
                    <a:lnB w="6350" algn="ctr">
                      <a:solidFill>
                        <a:srgbClr val="7A7A7A"/>
                      </a:solidFill>
                    </a:lnB>
                  </a:tcPr>
                </a:tc>
                <a:tc>
                  <a:txBody>
                    <a:bodyPr/>
                    <a:p>
                      <a:pPr marL="63500">
                        <a:lnSpc>
                          <a:spcPct val="100000"/>
                        </a:lnSpc>
                        <a:spcBef>
                          <a:spcPts val="60"/>
                        </a:spcBef>
                        <a:defRPr/>
                      </a:pPr>
                      <a:r>
                        <a:rPr lang="fr-FR" sz="900" b="0" spc="-5">
                          <a:latin typeface="+mn-lt"/>
                          <a:cs typeface="Calibri"/>
                        </a:rPr>
                        <a:t>L’ensemble de l’écosystème marin</a:t>
                      </a:r>
                      <a:r>
                        <a:rPr lang="fr-FR" sz="900" b="0" spc="-5">
                          <a:latin typeface="+mn-lt"/>
                          <a:cs typeface="Calibri"/>
                        </a:rPr>
                        <a:t> et littoral</a:t>
                      </a:r>
                      <a:endParaRPr lang="fr-FR" sz="900" b="0">
                        <a:latin typeface="+mn-lt"/>
                        <a:cs typeface="Calibri"/>
                      </a:endParaRPr>
                    </a:p>
                  </a:txBody>
                  <a:tcPr marL="0" marR="0" marT="5715" marB="0">
                    <a:lnL w="6350" algn="ctr">
                      <a:solidFill>
                        <a:srgbClr val="7A7A7A"/>
                      </a:solidFill>
                    </a:lnL>
                    <a:lnT w="6350" algn="ctr">
                      <a:solidFill>
                        <a:srgbClr val="7A7A7A"/>
                      </a:solidFill>
                    </a:lnT>
                    <a:lnB w="6350" algn="ctr">
                      <a:solidFill>
                        <a:srgbClr val="7A7A7A"/>
                      </a:solidFill>
                    </a:lnB>
                  </a:tcPr>
                </a:tc>
                <a:tc>
                  <a:txBody>
                    <a:bodyPr/>
                    <a:p>
                      <a:pPr marL="1020444">
                        <a:lnSpc>
                          <a:spcPct val="100000"/>
                        </a:lnSpc>
                        <a:spcBef>
                          <a:spcPts val="45"/>
                        </a:spcBef>
                        <a:defRPr/>
                      </a:pPr>
                      <a:endParaRPr sz="900">
                        <a:latin typeface="Calibri"/>
                        <a:cs typeface="Calibri"/>
                      </a:endParaRPr>
                    </a:p>
                  </a:txBody>
                  <a:tcPr marL="0" marR="0" marT="5715" marB="0">
                    <a:lnR w="6350" algn="ctr">
                      <a:solidFill>
                        <a:srgbClr val="7A7A7A"/>
                      </a:solidFill>
                    </a:lnR>
                    <a:lnT w="6350" algn="ctr">
                      <a:solidFill>
                        <a:srgbClr val="7A7A7A"/>
                      </a:solidFill>
                    </a:lnT>
                    <a:lnB w="6350" algn="ctr">
                      <a:solidFill>
                        <a:srgbClr val="7A7A7A"/>
                      </a:solidFill>
                    </a:lnB>
                  </a:tcPr>
                </a:tc>
              </a:tr>
              <a:tr h="235516">
                <a:tc>
                  <a:txBody>
                    <a:bodyPr/>
                    <a:p>
                      <a:pPr marL="62230">
                        <a:lnSpc>
                          <a:spcPct val="100000"/>
                        </a:lnSpc>
                        <a:spcBef>
                          <a:spcPts val="45"/>
                        </a:spcBef>
                        <a:defRPr/>
                      </a:pPr>
                      <a:r>
                        <a:rPr sz="900" b="1" spc="-5">
                          <a:latin typeface="Calibri"/>
                          <a:cs typeface="Calibri"/>
                        </a:rPr>
                        <a:t>Secteur</a:t>
                      </a:r>
                      <a:r>
                        <a:rPr sz="900" b="1" spc="-25">
                          <a:latin typeface="Calibri"/>
                          <a:cs typeface="Calibri"/>
                        </a:rPr>
                        <a:t> </a:t>
                      </a:r>
                      <a:r>
                        <a:rPr sz="900" b="1" spc="-5">
                          <a:latin typeface="Calibri"/>
                          <a:cs typeface="Calibri"/>
                        </a:rPr>
                        <a:t>concerné</a:t>
                      </a:r>
                      <a:endParaRPr sz="900">
                        <a:latin typeface="Calibri"/>
                        <a:cs typeface="Calibri"/>
                      </a:endParaRPr>
                    </a:p>
                  </a:txBody>
                  <a:tcPr marL="0" marR="0" marT="5715"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4F3E9"/>
                    </a:solidFill>
                  </a:tcPr>
                </a:tc>
                <a:tc gridSpan="2">
                  <a:txBody>
                    <a:bodyPr/>
                    <a:p>
                      <a:pPr marL="63500">
                        <a:lnSpc>
                          <a:spcPct val="100000"/>
                        </a:lnSpc>
                        <a:spcBef>
                          <a:spcPts val="45"/>
                        </a:spcBef>
                        <a:defRPr/>
                      </a:pPr>
                      <a:r>
                        <a:rPr lang="fr-FR" sz="900" b="0" spc="-5">
                          <a:latin typeface="+mn-lt"/>
                          <a:cs typeface="Calibri"/>
                        </a:rPr>
                        <a:t>Partie marine et</a:t>
                      </a:r>
                      <a:r>
                        <a:rPr lang="fr-FR" sz="900" b="0" spc="-5">
                          <a:latin typeface="+mn-lt"/>
                          <a:cs typeface="Calibri"/>
                        </a:rPr>
                        <a:t> littorale du site Natura 2000, ports</a:t>
                      </a:r>
                      <a:endParaRPr lang="fr-FR" sz="900" b="0">
                        <a:latin typeface="+mn-lt"/>
                        <a:cs typeface="Calibri"/>
                      </a:endParaRPr>
                    </a:p>
                  </a:txBody>
                  <a:tcPr marL="0" marR="0" marT="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4F3E9"/>
                    </a:solidFill>
                  </a:tcPr>
                </a:tc>
                <a:tc hMerge="1">
                  <a:txBody>
                    <a:bodyPr/>
                    <a:p>
                      <a:endParaRPr/>
                    </a:p>
                  </a:txBody>
                </a:tc>
              </a:tr>
            </a:tbl>
          </a:graphicData>
        </a:graphic>
      </p:graphicFrame>
      <p:graphicFrame>
        <p:nvGraphicFramePr>
          <p:cNvPr id="9" name="object 7" hidden="0"/>
          <p:cNvGraphicFramePr>
            <a:graphicFrameLocks xmlns:a="http://schemas.openxmlformats.org/drawingml/2006/main" noGrp="1"/>
          </p:cNvGraphicFramePr>
          <p:nvPr isPhoto="0" userDrawn="0"/>
        </p:nvGraphicFramePr>
        <p:xfrm>
          <a:off x="0" y="2174832"/>
          <a:ext cx="7554595" cy="1371668"/>
        </p:xfrm>
        <a:graphic>
          <a:graphicData uri="http://schemas.openxmlformats.org/drawingml/2006/table">
            <a:tbl>
              <a:tblPr firstRow="1" firstCol="0" lastRow="0" lastCol="0" bandRow="1" bandCol="0">
                <a:tableStyleId>{2ADA61BB-202A-7307-13E2-8881FE61A416}</a:tableStyleId>
              </a:tblPr>
              <a:tblGrid>
                <a:gridCol w="1978050"/>
                <a:gridCol w="5576545"/>
              </a:tblGrid>
              <a:tr h="196282">
                <a:tc gridSpan="2">
                  <a:txBody>
                    <a:bodyPr/>
                    <a:p>
                      <a:pPr marL="68580" algn="ctr">
                        <a:lnSpc>
                          <a:spcPts val="1420"/>
                        </a:lnSpc>
                        <a:defRPr/>
                      </a:pPr>
                      <a:r>
                        <a:rPr sz="1200" b="1" spc="-5">
                          <a:solidFill>
                            <a:srgbClr val="FFFFFF"/>
                          </a:solidFill>
                          <a:latin typeface="Calibri"/>
                          <a:cs typeface="Calibri"/>
                        </a:rPr>
                        <a:t>Lien</a:t>
                      </a:r>
                      <a:r>
                        <a:rPr sz="1200" b="1" spc="5">
                          <a:solidFill>
                            <a:srgbClr val="FFFFFF"/>
                          </a:solidFill>
                          <a:latin typeface="Calibri"/>
                          <a:cs typeface="Calibri"/>
                        </a:rPr>
                        <a:t> </a:t>
                      </a:r>
                      <a:r>
                        <a:rPr sz="1200" b="1" spc="-5">
                          <a:solidFill>
                            <a:srgbClr val="FFFFFF"/>
                          </a:solidFill>
                          <a:latin typeface="Calibri"/>
                          <a:cs typeface="Calibri"/>
                        </a:rPr>
                        <a:t>avec</a:t>
                      </a:r>
                      <a:r>
                        <a:rPr sz="1200" b="1">
                          <a:solidFill>
                            <a:srgbClr val="FFFFFF"/>
                          </a:solidFill>
                          <a:latin typeface="Calibri"/>
                          <a:cs typeface="Calibri"/>
                        </a:rPr>
                        <a:t> </a:t>
                      </a:r>
                      <a:r>
                        <a:rPr sz="1200" b="1" spc="-5">
                          <a:solidFill>
                            <a:srgbClr val="FFFFFF"/>
                          </a:solidFill>
                          <a:latin typeface="Calibri"/>
                          <a:cs typeface="Calibri"/>
                        </a:rPr>
                        <a:t>les</a:t>
                      </a:r>
                      <a:r>
                        <a:rPr sz="1200" b="1" spc="5">
                          <a:solidFill>
                            <a:srgbClr val="FFFFFF"/>
                          </a:solidFill>
                          <a:latin typeface="Calibri"/>
                          <a:cs typeface="Calibri"/>
                        </a:rPr>
                        <a:t> </a:t>
                      </a:r>
                      <a:r>
                        <a:rPr sz="1200" b="1" spc="-5">
                          <a:solidFill>
                            <a:srgbClr val="FFFFFF"/>
                          </a:solidFill>
                          <a:latin typeface="Calibri"/>
                          <a:cs typeface="Calibri"/>
                        </a:rPr>
                        <a:t>objectifs</a:t>
                      </a:r>
                      <a:r>
                        <a:rPr sz="1200" b="1">
                          <a:solidFill>
                            <a:srgbClr val="FFFFFF"/>
                          </a:solidFill>
                          <a:latin typeface="Calibri"/>
                          <a:cs typeface="Calibri"/>
                        </a:rPr>
                        <a:t> </a:t>
                      </a:r>
                      <a:r>
                        <a:rPr sz="1200" b="1" spc="-5">
                          <a:solidFill>
                            <a:srgbClr val="FFFFFF"/>
                          </a:solidFill>
                          <a:latin typeface="Calibri"/>
                          <a:cs typeface="Calibri"/>
                        </a:rPr>
                        <a:t>opérationnels</a:t>
                      </a:r>
                      <a:r>
                        <a:rPr sz="1200" b="1" spc="5">
                          <a:solidFill>
                            <a:srgbClr val="FFFFFF"/>
                          </a:solidFill>
                          <a:latin typeface="Calibri"/>
                          <a:cs typeface="Calibri"/>
                        </a:rPr>
                        <a:t> </a:t>
                      </a:r>
                      <a:r>
                        <a:rPr sz="1200" b="1" spc="-5">
                          <a:solidFill>
                            <a:srgbClr val="FFFFFF"/>
                          </a:solidFill>
                          <a:latin typeface="Calibri"/>
                          <a:cs typeface="Calibri"/>
                        </a:rPr>
                        <a:t>et les</a:t>
                      </a:r>
                      <a:r>
                        <a:rPr sz="1200" b="1" spc="15">
                          <a:solidFill>
                            <a:srgbClr val="FFFFFF"/>
                          </a:solidFill>
                          <a:latin typeface="Calibri"/>
                          <a:cs typeface="Calibri"/>
                        </a:rPr>
                        <a:t> </a:t>
                      </a:r>
                      <a:r>
                        <a:rPr sz="1200" b="1" spc="-5">
                          <a:solidFill>
                            <a:srgbClr val="FFFFFF"/>
                          </a:solidFill>
                          <a:latin typeface="Calibri"/>
                          <a:cs typeface="Calibri"/>
                        </a:rPr>
                        <a:t>autres</a:t>
                      </a:r>
                      <a:r>
                        <a:rPr sz="1200" b="1" spc="10">
                          <a:solidFill>
                            <a:srgbClr val="FFFFFF"/>
                          </a:solidFill>
                          <a:latin typeface="Calibri"/>
                          <a:cs typeface="Calibri"/>
                        </a:rPr>
                        <a:t> </a:t>
                      </a:r>
                      <a:r>
                        <a:rPr sz="1200" b="1" spc="-5">
                          <a:solidFill>
                            <a:srgbClr val="FFFFFF"/>
                          </a:solidFill>
                          <a:latin typeface="Calibri"/>
                          <a:cs typeface="Calibri"/>
                        </a:rPr>
                        <a:t>mesures</a:t>
                      </a:r>
                      <a:endParaRPr sz="1200">
                        <a:latin typeface="Calibri"/>
                        <a:cs typeface="Calibri"/>
                      </a:endParaRPr>
                    </a:p>
                  </a:txBody>
                  <a:tcPr marL="0" marR="0" marT="0" marB="0">
                    <a:solidFill>
                      <a:srgbClr val="01B199"/>
                    </a:solidFill>
                  </a:tcPr>
                </a:tc>
                <a:tc hMerge="1">
                  <a:txBody>
                    <a:bodyPr/>
                    <a:p>
                      <a:endParaRPr/>
                    </a:p>
                  </a:txBody>
                </a:tc>
              </a:tr>
              <a:tr h="1175386">
                <a:tc>
                  <a:txBody>
                    <a:bodyPr/>
                    <a:p>
                      <a:pPr>
                        <a:lnSpc>
                          <a:spcPct val="100000"/>
                        </a:lnSpc>
                        <a:defRPr/>
                      </a:pPr>
                      <a:endParaRPr sz="1000">
                        <a:latin typeface="Calibri"/>
                        <a:cs typeface="Calibri"/>
                      </a:endParaRPr>
                    </a:p>
                  </a:txBody>
                  <a:tcPr marL="0" marR="0" marT="0" marB="0"/>
                </a:tc>
                <a:tc>
                  <a:txBody>
                    <a:bodyPr/>
                    <a:p>
                      <a:pPr marL="68580">
                        <a:lnSpc>
                          <a:spcPct val="100000"/>
                        </a:lnSpc>
                        <a:spcBef>
                          <a:spcPts val="20"/>
                        </a:spcBef>
                        <a:defRPr/>
                      </a:pPr>
                      <a:r>
                        <a:rPr sz="1000" b="1" spc="-5">
                          <a:latin typeface="Calibri"/>
                          <a:cs typeface="Calibri"/>
                        </a:rPr>
                        <a:t>Objectifs</a:t>
                      </a:r>
                      <a:r>
                        <a:rPr sz="1000" b="1" spc="-20">
                          <a:latin typeface="Calibri"/>
                          <a:cs typeface="Calibri"/>
                        </a:rPr>
                        <a:t> </a:t>
                      </a:r>
                      <a:r>
                        <a:rPr sz="1000" b="1" spc="-5">
                          <a:latin typeface="Calibri"/>
                          <a:cs typeface="Calibri"/>
                        </a:rPr>
                        <a:t>opérationnels</a:t>
                      </a:r>
                      <a:r>
                        <a:rPr sz="1000" b="1" spc="-15">
                          <a:latin typeface="Calibri"/>
                          <a:cs typeface="Calibri"/>
                        </a:rPr>
                        <a:t> </a:t>
                      </a:r>
                      <a:r>
                        <a:rPr sz="1000" b="1" spc="-5">
                          <a:latin typeface="Calibri"/>
                          <a:cs typeface="Calibri"/>
                        </a:rPr>
                        <a:t>:</a:t>
                      </a:r>
                      <a:endParaRPr sz="1000">
                        <a:latin typeface="Calibri"/>
                        <a:cs typeface="Calibri"/>
                      </a:endParaRPr>
                    </a:p>
                    <a:p>
                      <a:pPr marL="129539" indent="-90170">
                        <a:lnSpc>
                          <a:spcPct val="100000"/>
                        </a:lnSpc>
                        <a:spcBef>
                          <a:spcPts val="204"/>
                        </a:spcBef>
                        <a:buFont typeface="Microsoft Sans Serif"/>
                        <a:buChar char="-"/>
                        <a:tabLst>
                          <a:tab pos="129539" algn="l"/>
                        </a:tabLst>
                        <a:defRPr/>
                      </a:pPr>
                      <a:r>
                        <a:rPr lang="fr-FR" sz="900" spc="-5">
                          <a:latin typeface="+mn-lt"/>
                          <a:cs typeface="Calibri"/>
                        </a:rPr>
                        <a:t>Réduire les apports de contaminants dus aux apports pluviaux de agglos littorales et des ports*</a:t>
                      </a:r>
                      <a:endParaRPr/>
                    </a:p>
                    <a:p>
                      <a:pPr marL="129539" indent="-90170">
                        <a:lnSpc>
                          <a:spcPct val="100000"/>
                        </a:lnSpc>
                        <a:spcBef>
                          <a:spcPts val="204"/>
                        </a:spcBef>
                        <a:buFont typeface="Microsoft Sans Serif"/>
                        <a:buChar char="-"/>
                        <a:tabLst>
                          <a:tab pos="129539" algn="l"/>
                        </a:tabLst>
                        <a:defRPr/>
                      </a:pPr>
                      <a:r>
                        <a:rPr lang="fr-FR" sz="900" spc="-5">
                          <a:latin typeface="+mn-lt"/>
                          <a:cs typeface="Calibri"/>
                        </a:rPr>
                        <a:t>Réduire les apports et la présence de déchets d’origine terrestre retrouvés en mer et sur le littoral*</a:t>
                      </a:r>
                      <a:endParaRPr/>
                    </a:p>
                    <a:p>
                      <a:pPr>
                        <a:lnSpc>
                          <a:spcPct val="100000"/>
                        </a:lnSpc>
                        <a:spcBef>
                          <a:spcPts val="10"/>
                        </a:spcBef>
                        <a:buFont typeface="Microsoft Sans Serif"/>
                        <a:buChar char="-"/>
                        <a:defRPr/>
                      </a:pPr>
                      <a:endParaRPr sz="500">
                        <a:latin typeface="Calibri"/>
                        <a:cs typeface="Calibri"/>
                      </a:endParaRPr>
                    </a:p>
                    <a:p>
                      <a:pPr marL="68580">
                        <a:lnSpc>
                          <a:spcPct val="100000"/>
                        </a:lnSpc>
                        <a:spcBef>
                          <a:spcPts val="5"/>
                        </a:spcBef>
                        <a:defRPr/>
                      </a:pPr>
                      <a:r>
                        <a:rPr sz="1000" b="1" spc="-5">
                          <a:latin typeface="Calibri"/>
                          <a:cs typeface="Calibri"/>
                        </a:rPr>
                        <a:t>Mesures</a:t>
                      </a:r>
                      <a:r>
                        <a:rPr sz="1000" b="1" spc="-25">
                          <a:latin typeface="Calibri"/>
                          <a:cs typeface="Calibri"/>
                        </a:rPr>
                        <a:t> </a:t>
                      </a:r>
                      <a:r>
                        <a:rPr sz="1000" b="1" spc="-5">
                          <a:latin typeface="Calibri"/>
                          <a:cs typeface="Calibri"/>
                        </a:rPr>
                        <a:t>:</a:t>
                      </a:r>
                      <a:endParaRPr sz="1000" b="1" spc="-4">
                        <a:latin typeface="Calibri"/>
                        <a:cs typeface="Calibri"/>
                      </a:endParaRPr>
                    </a:p>
                    <a:p>
                      <a:pPr marL="129539" marR="0" indent="-90170" defTabSz="914400">
                        <a:lnSpc>
                          <a:spcPct val="100000"/>
                        </a:lnSpc>
                        <a:spcBef>
                          <a:spcPts val="204"/>
                        </a:spcBef>
                        <a:spcAft>
                          <a:spcPts val="0"/>
                        </a:spcAft>
                        <a:buClrTx/>
                        <a:buSzTx/>
                        <a:buFont typeface="Microsoft Sans Serif"/>
                        <a:buChar char="-"/>
                        <a:tabLst>
                          <a:tab pos="129539" algn="l"/>
                        </a:tabLst>
                        <a:defRPr/>
                      </a:pPr>
                      <a:r>
                        <a:rPr lang="fr-FR" sz="900" spc="-5">
                          <a:latin typeface="+mn-lt"/>
                          <a:cs typeface="Calibri"/>
                        </a:rPr>
                        <a:t>TM2 –</a:t>
                      </a:r>
                      <a:r>
                        <a:rPr lang="fr-FR" sz="900" spc="-5">
                          <a:latin typeface="+mn-lt"/>
                          <a:cs typeface="Calibri"/>
                        </a:rPr>
                        <a:t> </a:t>
                      </a:r>
                      <a:r>
                        <a:rPr lang="fr-FR" sz="900" spc="-5">
                          <a:latin typeface="+mn-lt"/>
                          <a:cs typeface="Calibri"/>
                        </a:rPr>
                        <a:t>Eaux noires et eaux grises :</a:t>
                      </a:r>
                      <a:r>
                        <a:rPr lang="fr-FR" sz="900" spc="-5">
                          <a:latin typeface="+mn-lt"/>
                          <a:cs typeface="Calibri"/>
                        </a:rPr>
                        <a:t> é</a:t>
                      </a:r>
                      <a:r>
                        <a:rPr lang="fr-FR" sz="900" spc="-5">
                          <a:latin typeface="+mn-lt"/>
                          <a:cs typeface="Calibri"/>
                        </a:rPr>
                        <a:t>quipement et sensibilisation</a:t>
                      </a:r>
                      <a:endParaRPr/>
                    </a:p>
                    <a:p>
                      <a:pPr marL="129539" marR="0" indent="-90170" defTabSz="914400">
                        <a:lnSpc>
                          <a:spcPct val="100000"/>
                        </a:lnSpc>
                        <a:spcBef>
                          <a:spcPts val="204"/>
                        </a:spcBef>
                        <a:spcAft>
                          <a:spcPts val="0"/>
                        </a:spcAft>
                        <a:buClrTx/>
                        <a:buSzTx/>
                        <a:buFont typeface="Microsoft Sans Serif"/>
                        <a:buChar char="-"/>
                        <a:tabLst>
                          <a:tab pos="129539" algn="l"/>
                        </a:tabLst>
                        <a:defRPr/>
                      </a:pPr>
                      <a:r>
                        <a:rPr lang="fr-FR" sz="900">
                          <a:latin typeface="+mn-lt"/>
                          <a:cs typeface="Calibri"/>
                        </a:rPr>
                        <a:t>TM3 – Promotion d’un carénage éco responsable</a:t>
                      </a:r>
                      <a:endParaRPr/>
                    </a:p>
                  </a:txBody>
                  <a:tcPr marL="0" marR="0" marT="2540" marB="0">
                    <a:noFill/>
                  </a:tcPr>
                </a:tc>
              </a:tr>
            </a:tbl>
          </a:graphicData>
        </a:graphic>
      </p:graphicFrame>
      <p:graphicFrame>
        <p:nvGraphicFramePr>
          <p:cNvPr id="10" name="object 8" hidden="0"/>
          <p:cNvGraphicFramePr>
            <a:graphicFrameLocks xmlns:a="http://schemas.openxmlformats.org/drawingml/2006/main" noGrp="1"/>
          </p:cNvGraphicFramePr>
          <p:nvPr isPhoto="0" userDrawn="0"/>
        </p:nvGraphicFramePr>
        <p:xfrm>
          <a:off x="0" y="3474492"/>
          <a:ext cx="7554595" cy="3814060"/>
        </p:xfrm>
        <a:graphic>
          <a:graphicData uri="http://schemas.openxmlformats.org/drawingml/2006/table">
            <a:tbl>
              <a:tblPr firstRow="1" firstCol="0" lastRow="0" lastCol="0" bandRow="1" bandCol="0">
                <a:tableStyleId>{2ADA61BB-202A-7307-13E2-8881FE61A416}</a:tableStyleId>
              </a:tblPr>
              <a:tblGrid>
                <a:gridCol w="7554595"/>
              </a:tblGrid>
              <a:tr h="49970">
                <a:tc>
                  <a:txBody>
                    <a:bodyPr/>
                    <a:p>
                      <a:pPr marR="2884170" algn="r">
                        <a:lnSpc>
                          <a:spcPct val="100000"/>
                        </a:lnSpc>
                        <a:spcBef>
                          <a:spcPts val="10"/>
                        </a:spcBef>
                        <a:defRPr/>
                      </a:pPr>
                      <a:r>
                        <a:rPr sz="1200" b="1" spc="-5">
                          <a:solidFill>
                            <a:srgbClr val="FFFFFF"/>
                          </a:solidFill>
                          <a:latin typeface="Calibri"/>
                          <a:cs typeface="Calibri"/>
                        </a:rPr>
                        <a:t>Contexte</a:t>
                      </a:r>
                      <a:r>
                        <a:rPr sz="1200" b="1" spc="-15">
                          <a:solidFill>
                            <a:srgbClr val="FFFFFF"/>
                          </a:solidFill>
                          <a:latin typeface="Calibri"/>
                          <a:cs typeface="Calibri"/>
                        </a:rPr>
                        <a:t> </a:t>
                      </a:r>
                      <a:r>
                        <a:rPr sz="1200" b="1" spc="-5">
                          <a:solidFill>
                            <a:srgbClr val="FFFFFF"/>
                          </a:solidFill>
                          <a:latin typeface="Calibri"/>
                          <a:cs typeface="Calibri"/>
                        </a:rPr>
                        <a:t>et</a:t>
                      </a:r>
                      <a:r>
                        <a:rPr sz="1200" b="1" spc="-10">
                          <a:solidFill>
                            <a:srgbClr val="FFFFFF"/>
                          </a:solidFill>
                          <a:latin typeface="Calibri"/>
                          <a:cs typeface="Calibri"/>
                        </a:rPr>
                        <a:t> </a:t>
                      </a:r>
                      <a:r>
                        <a:rPr sz="1200" b="1" spc="-5">
                          <a:solidFill>
                            <a:srgbClr val="FFFFFF"/>
                          </a:solidFill>
                          <a:latin typeface="Calibri"/>
                          <a:cs typeface="Calibri"/>
                        </a:rPr>
                        <a:t>problématiques</a:t>
                      </a:r>
                      <a:endParaRPr sz="1200">
                        <a:latin typeface="Calibri"/>
                        <a:cs typeface="Calibri"/>
                      </a:endParaRPr>
                    </a:p>
                  </a:txBody>
                  <a:tcPr marL="0" marR="0" marT="1270" marB="0">
                    <a:solidFill>
                      <a:srgbClr val="01B199"/>
                    </a:solidFill>
                  </a:tcPr>
                </a:tc>
              </a:tr>
              <a:tr h="1982373">
                <a:tc>
                  <a:txBody>
                    <a:bodyPr/>
                    <a:p>
                      <a:pPr algn="just">
                        <a:defRPr/>
                      </a:pPr>
                      <a:r>
                        <a:rPr lang="fr-FR" sz="900">
                          <a:latin typeface="Calibri"/>
                          <a:cs typeface="Calibri"/>
                        </a:rPr>
                        <a:t>Le SDAGE Loire-Bretagne préconise dans son chapitre 10, disposition 10-B3 « Afin d’améliorer la qualité des eaux et des sédiments des ports et prioriser les actions de reconquête, il est fortement recommandé pour les ports qui ne l’ont pas déjà fait, d'établir des plans d'actions sur le fondement d'études diagnostiques environnementales à une échelle pertinente. »</a:t>
                      </a:r>
                      <a:endParaRPr/>
                    </a:p>
                    <a:p>
                      <a:pPr algn="just">
                        <a:defRPr/>
                      </a:pPr>
                      <a:endParaRPr lang="fr-FR" sz="900">
                        <a:latin typeface="Calibri"/>
                        <a:cs typeface="Calibri"/>
                      </a:endParaRPr>
                    </a:p>
                    <a:p>
                      <a:pPr algn="just">
                        <a:defRPr/>
                      </a:pPr>
                      <a:r>
                        <a:rPr lang="fr-FR" sz="900">
                          <a:latin typeface="Calibri"/>
                          <a:cs typeface="Calibri"/>
                        </a:rPr>
                        <a:t>La certification européenne Port Propre (déjà obtenue pour les ports de Saint-Cast) permet aux ports de plaisance d’attester de la bonne gestion de leurs déchets et de leurs effluents issus de leurs activités et des pollutions accidentelles.</a:t>
                      </a:r>
                      <a:endParaRPr/>
                    </a:p>
                    <a:p>
                      <a:pPr algn="just">
                        <a:defRPr/>
                      </a:pPr>
                      <a:r>
                        <a:rPr lang="fr-FR" sz="900">
                          <a:latin typeface="Calibri"/>
                          <a:cs typeface="Calibri"/>
                        </a:rPr>
                        <a:t>Les ports souhaitant être certifiés doivent réaliser une démarche en 5 étapes permettant de répondre aux objectifs susvisés, et intégrant la sensibilisation des usagers et la formation du personnel. Cette démarche, basée sur une étude diagnostique, peut induire des investissements (mise aux normes de l’existant ou nouveaux équipements : point propre, conteneurs, effluents, aire de carénage avec système de récupération des eaux, pompes à eaux usées et eaux de fond de cale, station d’avitaillement, blocs sanitaires, matériel de dépollution, etc.). Une signalétique adaptée complète le dispositif. La démarche finalisée, le port, s’il le souhaite, passe un audit de certification par l’intermédiaire d’AFNOR où un auditeur vérifie s’il répond favorablement aux critères inscrits dans le référentiel AC-J81-030 : « Propreté des ports de plaisance — lignes directrices ». </a:t>
                      </a:r>
                      <a:endParaRPr/>
                    </a:p>
                    <a:p>
                      <a:pPr algn="just">
                        <a:defRPr/>
                      </a:pPr>
                      <a:r>
                        <a:rPr lang="fr-FR" sz="900">
                          <a:latin typeface="Calibri"/>
                          <a:cs typeface="Calibri"/>
                        </a:rPr>
                        <a:t>La durée de validité de cette certification est de 3 ans avec un audit de contrôle tous les ans.</a:t>
                      </a:r>
                      <a:endParaRPr/>
                    </a:p>
                    <a:p>
                      <a:pPr algn="just">
                        <a:defRPr/>
                      </a:pPr>
                      <a:endParaRPr lang="fr-FR" sz="900"/>
                    </a:p>
                  </a:txBody>
                  <a:tcPr marL="72000" marR="72000" marT="80644" marB="0"/>
                </a:tc>
              </a:tr>
              <a:tr h="222503">
                <a:tc>
                  <a:txBody>
                    <a:bodyPr/>
                    <a:p>
                      <a:pPr marR="2870200" algn="r">
                        <a:lnSpc>
                          <a:spcPct val="100000"/>
                        </a:lnSpc>
                        <a:spcBef>
                          <a:spcPts val="10"/>
                        </a:spcBef>
                        <a:defRPr/>
                      </a:pPr>
                      <a:r>
                        <a:rPr sz="1200" b="1" spc="-5">
                          <a:solidFill>
                            <a:srgbClr val="FFFFFF"/>
                          </a:solidFill>
                          <a:latin typeface="Calibri"/>
                          <a:cs typeface="Calibri"/>
                        </a:rPr>
                        <a:t>Description</a:t>
                      </a:r>
                      <a:r>
                        <a:rPr sz="1200" b="1" spc="-10">
                          <a:solidFill>
                            <a:srgbClr val="FFFFFF"/>
                          </a:solidFill>
                          <a:latin typeface="Calibri"/>
                          <a:cs typeface="Calibri"/>
                        </a:rPr>
                        <a:t> </a:t>
                      </a:r>
                      <a:r>
                        <a:rPr sz="1200" b="1" spc="-5">
                          <a:solidFill>
                            <a:srgbClr val="FFFFFF"/>
                          </a:solidFill>
                          <a:latin typeface="Calibri"/>
                          <a:cs typeface="Calibri"/>
                        </a:rPr>
                        <a:t>des sous-actions</a:t>
                      </a:r>
                      <a:endParaRPr sz="1200">
                        <a:latin typeface="Calibri"/>
                        <a:cs typeface="Calibri"/>
                      </a:endParaRPr>
                    </a:p>
                  </a:txBody>
                  <a:tcPr marL="0" marR="0" marT="1270" marB="0">
                    <a:solidFill>
                      <a:srgbClr val="01B199"/>
                    </a:solidFill>
                  </a:tcPr>
                </a:tc>
              </a:tr>
              <a:tr h="1313307">
                <a:tc>
                  <a:txBody>
                    <a:bodyPr/>
                    <a:p>
                      <a:pPr marL="313690" marR="0" indent="-229235" algn="just" defTabSz="914400">
                        <a:lnSpc>
                          <a:spcPct val="100000"/>
                        </a:lnSpc>
                        <a:spcBef>
                          <a:spcPts val="620"/>
                        </a:spcBef>
                        <a:spcAft>
                          <a:spcPts val="0"/>
                        </a:spcAft>
                        <a:buClrTx/>
                        <a:buSzTx/>
                        <a:buFont typeface="Wingdings"/>
                        <a:buChar char=""/>
                        <a:tabLst>
                          <a:tab pos="314325" algn="l"/>
                        </a:tabLst>
                        <a:defRPr/>
                      </a:pPr>
                      <a:r>
                        <a:rPr lang="fr-FR" sz="900" b="1" u="sng" spc="-5">
                          <a:latin typeface="+mn-lt"/>
                          <a:cs typeface="Calibri"/>
                        </a:rPr>
                        <a:t>TM4.1</a:t>
                      </a:r>
                      <a:r>
                        <a:rPr lang="fr-FR" sz="900" b="1" u="sng" spc="-15">
                          <a:latin typeface="+mn-lt"/>
                          <a:cs typeface="Calibri"/>
                        </a:rPr>
                        <a:t> </a:t>
                      </a:r>
                      <a:r>
                        <a:rPr lang="fr-FR" sz="900" b="1" u="sng">
                          <a:latin typeface="+mn-lt"/>
                          <a:cs typeface="Calibri"/>
                        </a:rPr>
                        <a:t>–</a:t>
                      </a:r>
                      <a:r>
                        <a:rPr lang="fr-FR" sz="900" b="1" u="sng" spc="-20">
                          <a:latin typeface="+mn-lt"/>
                          <a:cs typeface="Calibri"/>
                        </a:rPr>
                        <a:t> </a:t>
                      </a:r>
                      <a:r>
                        <a:rPr lang="fr-FR" sz="900" b="1" u="sng" spc="-20">
                          <a:latin typeface="+mn-lt"/>
                          <a:cs typeface="Calibri"/>
                        </a:rPr>
                        <a:t>Accroissement</a:t>
                      </a:r>
                      <a:r>
                        <a:rPr lang="fr-FR" sz="900" b="1" u="sng" spc="-20">
                          <a:latin typeface="+mn-lt"/>
                          <a:cs typeface="Calibri"/>
                        </a:rPr>
                        <a:t> du</a:t>
                      </a:r>
                      <a:r>
                        <a:rPr lang="fr-FR" sz="900" b="1" u="sng" spc="-20">
                          <a:latin typeface="+mn-lt"/>
                          <a:cs typeface="Calibri"/>
                        </a:rPr>
                        <a:t> nombre de ports</a:t>
                      </a:r>
                      <a:r>
                        <a:rPr lang="fr-FR" sz="900" b="1" u="sng" spc="-20">
                          <a:latin typeface="+mn-lt"/>
                          <a:cs typeface="Calibri"/>
                        </a:rPr>
                        <a:t> de plaisance certifiés Port Propre dans le site Natura 2000</a:t>
                      </a:r>
                      <a:endParaRPr lang="fr-FR" sz="900" u="sng"/>
                    </a:p>
                    <a:p>
                      <a:pPr marL="576000" marR="0" lvl="0" indent="-171450" algn="just" defTabSz="914400">
                        <a:lnSpc>
                          <a:spcPct val="100000"/>
                        </a:lnSpc>
                        <a:spcBef>
                          <a:spcPts val="620"/>
                        </a:spcBef>
                        <a:spcAft>
                          <a:spcPts val="0"/>
                        </a:spcAft>
                        <a:buClrTx/>
                        <a:buSzTx/>
                        <a:buFont typeface="Arial"/>
                        <a:buChar char="•"/>
                        <a:tabLst>
                          <a:tab pos="314325" algn="l"/>
                        </a:tabLst>
                        <a:defRPr/>
                      </a:pPr>
                      <a:r>
                        <a:rPr lang="fr-FR" sz="900" spc="0">
                          <a:solidFill>
                            <a:srgbClr val="000000"/>
                          </a:solidFill>
                          <a:latin typeface="+mn-lt"/>
                        </a:rPr>
                        <a:t>accompagner les ports de plaisance dans la réalisation des engagements nécessaires à l’obtention de la certification Port Propre</a:t>
                      </a:r>
                      <a:r>
                        <a:rPr lang="fr-FR" sz="900" spc="0">
                          <a:solidFill>
                            <a:srgbClr val="000000"/>
                          </a:solidFill>
                          <a:latin typeface="+mn-lt"/>
                        </a:rPr>
                        <a:t> </a:t>
                      </a:r>
                      <a:r>
                        <a:rPr lang="fr-FR" sz="900" spc="0">
                          <a:solidFill>
                            <a:srgbClr val="000000"/>
                          </a:solidFill>
                          <a:latin typeface="+mn-lt"/>
                        </a:rPr>
                        <a:t>;</a:t>
                      </a:r>
                      <a:endParaRPr/>
                    </a:p>
                    <a:p>
                      <a:pPr marL="576000" marR="0" lvl="0" indent="-171450" algn="just" defTabSz="914400">
                        <a:lnSpc>
                          <a:spcPct val="100000"/>
                        </a:lnSpc>
                        <a:spcBef>
                          <a:spcPts val="620"/>
                        </a:spcBef>
                        <a:spcAft>
                          <a:spcPts val="0"/>
                        </a:spcAft>
                        <a:buClrTx/>
                        <a:buSzTx/>
                        <a:buFont typeface="Arial"/>
                        <a:buChar char="•"/>
                        <a:tabLst>
                          <a:tab pos="314325" algn="l"/>
                        </a:tabLst>
                        <a:defRPr/>
                      </a:pPr>
                      <a:r>
                        <a:rPr lang="fr-FR" sz="900" spc="0">
                          <a:solidFill>
                            <a:srgbClr val="000000"/>
                          </a:solidFill>
                          <a:latin typeface="+mn-lt"/>
                        </a:rPr>
                        <a:t>organiser un suivi des engagements menés par les</a:t>
                      </a:r>
                      <a:r>
                        <a:rPr lang="fr-FR" sz="900" spc="0">
                          <a:solidFill>
                            <a:srgbClr val="000000"/>
                          </a:solidFill>
                          <a:latin typeface="+mn-lt"/>
                        </a:rPr>
                        <a:t> ports certifiés, notamment concernant la réduction des déchets marins.</a:t>
                      </a:r>
                      <a:endParaRPr lang="fr-FR" sz="900" spc="0">
                        <a:solidFill>
                          <a:schemeClr val="tx1"/>
                        </a:solidFill>
                        <a:latin typeface="+mn-lt"/>
                      </a:endParaRPr>
                    </a:p>
                    <a:p>
                      <a:pPr marL="576000" marR="0" lvl="0" indent="-171450" algn="just" defTabSz="914400">
                        <a:lnSpc>
                          <a:spcPct val="100000"/>
                        </a:lnSpc>
                        <a:spcBef>
                          <a:spcPts val="0"/>
                        </a:spcBef>
                        <a:spcAft>
                          <a:spcPts val="0"/>
                        </a:spcAft>
                        <a:buClrTx/>
                        <a:buSzTx/>
                        <a:buFont typeface="Arial"/>
                        <a:buChar char="•"/>
                        <a:tabLst>
                          <a:tab pos="314325" algn="l"/>
                        </a:tabLst>
                        <a:defRPr/>
                      </a:pPr>
                      <a:endParaRPr lang="fr-FR" sz="400"/>
                    </a:p>
                    <a:p>
                      <a:pPr marL="313690" indent="-229235" algn="just">
                        <a:lnSpc>
                          <a:spcPct val="100000"/>
                        </a:lnSpc>
                        <a:spcBef>
                          <a:spcPts val="620"/>
                        </a:spcBef>
                        <a:buFont typeface="Wingdings"/>
                        <a:buChar char=""/>
                        <a:tabLst>
                          <a:tab pos="314325" algn="l"/>
                        </a:tabLst>
                        <a:defRPr/>
                      </a:pPr>
                      <a:r>
                        <a:rPr lang="fr-FR" sz="900" b="1" u="sng" spc="-5">
                          <a:latin typeface="+mn-lt"/>
                          <a:cs typeface="Calibri"/>
                        </a:rPr>
                        <a:t>TM4.2</a:t>
                      </a:r>
                      <a:r>
                        <a:rPr lang="fr-FR" sz="900" b="1" u="sng" spc="5">
                          <a:latin typeface="+mn-lt"/>
                          <a:cs typeface="Calibri"/>
                        </a:rPr>
                        <a:t> </a:t>
                      </a:r>
                      <a:r>
                        <a:rPr lang="fr-FR" sz="900" b="1" u="sng">
                          <a:latin typeface="+mn-lt"/>
                          <a:cs typeface="Calibri"/>
                        </a:rPr>
                        <a:t>–</a:t>
                      </a:r>
                      <a:r>
                        <a:rPr lang="fr-FR" sz="900" b="1" u="sng" spc="5">
                          <a:latin typeface="+mn-lt"/>
                          <a:cs typeface="Calibri"/>
                        </a:rPr>
                        <a:t> </a:t>
                      </a:r>
                      <a:r>
                        <a:rPr lang="fr-FR" sz="900" b="1" u="sng" spc="-1">
                          <a:solidFill>
                            <a:srgbClr val="000000"/>
                          </a:solidFill>
                          <a:latin typeface="+mn-lt"/>
                          <a:ea typeface="DejaVu Sans"/>
                        </a:rPr>
                        <a:t>Intégration de l’écoconception des ouvrages dans les constructions nouvelles ou lors des restaurations d’ouvrages</a:t>
                      </a:r>
                      <a:endParaRPr lang="fr-FR" sz="900" b="1" u="none" spc="0">
                        <a:solidFill>
                          <a:schemeClr val="tx1"/>
                        </a:solidFill>
                        <a:latin typeface="+mn-lt"/>
                        <a:ea typeface="+mn-ea"/>
                      </a:endParaRPr>
                    </a:p>
                    <a:p>
                      <a:pPr marL="84455" marR="0" lvl="0" indent="0" algn="just" defTabSz="914400">
                        <a:lnSpc>
                          <a:spcPct val="100000"/>
                        </a:lnSpc>
                        <a:spcBef>
                          <a:spcPts val="565"/>
                        </a:spcBef>
                        <a:spcAft>
                          <a:spcPts val="0"/>
                        </a:spcAft>
                        <a:buClrTx/>
                        <a:buSzTx/>
                        <a:buFont typeface="Wingdings"/>
                        <a:buNone/>
                        <a:tabLst>
                          <a:tab pos="313690" algn="l"/>
                          <a:tab pos="314325" algn="l"/>
                        </a:tabLst>
                        <a:defRPr/>
                      </a:pPr>
                      <a:r>
                        <a:rPr lang="fr-FR" sz="900" spc="-1">
                          <a:solidFill>
                            <a:srgbClr val="000000"/>
                          </a:solidFill>
                          <a:latin typeface="+mn-lt"/>
                        </a:rPr>
                        <a:t>Elaborer des préconisations en la matière à partir d’un retour d’expérience des ouvrages déjà réalisés et identifier les techniques existantes. Ces préconisations peuvent ensuite utilement être intégrées dans le cadre </a:t>
                      </a:r>
                      <a:r>
                        <a:rPr lang="fr-FR" sz="900" spc="0">
                          <a:solidFill>
                            <a:schemeClr val="tx1"/>
                          </a:solidFill>
                          <a:latin typeface="+mn-lt"/>
                        </a:rPr>
                        <a:t>de l</a:t>
                      </a:r>
                      <a:r>
                        <a:rPr lang="fr-FR" sz="900" spc="0">
                          <a:solidFill>
                            <a:srgbClr val="000000"/>
                          </a:solidFill>
                          <a:latin typeface="+mn-lt"/>
                        </a:rPr>
                        <a:t>a définition des projets de travaux portuaires. Ce travail sera à conduire avec les partenaires du programme MARINEFF.</a:t>
                      </a:r>
                      <a:endParaRPr lang="fr-FR" sz="900"/>
                    </a:p>
                  </a:txBody>
                  <a:tcPr marL="72000" marR="72000" marT="80644" marB="0"/>
                </a:tc>
              </a:tr>
            </a:tbl>
          </a:graphicData>
        </a:graphic>
      </p:graphicFrame>
      <p:sp>
        <p:nvSpPr>
          <p:cNvPr id="11" name="object 10" hidden="0"/>
          <p:cNvSpPr/>
          <p:nvPr isPhoto="0" userDrawn="0"/>
        </p:nvSpPr>
        <p:spPr bwMode="auto">
          <a:xfrm>
            <a:off x="61976" y="335381"/>
            <a:ext cx="411480" cy="424815"/>
          </a:xfrm>
          <a:prstGeom prst="rect">
            <a:avLst/>
          </a:prstGeom>
        </p:spPr>
        <p:txBody>
          <a:bodyPr vert="horz" wrap="square" lIns="0" tIns="44450" rIns="0" bIns="0" rtlCol="0">
            <a:spAutoFit/>
          </a:bodyPr>
          <a:lstStyle/>
          <a:p>
            <a:pPr marL="12700">
              <a:lnSpc>
                <a:spcPct val="100000"/>
              </a:lnSpc>
              <a:spcBef>
                <a:spcPts val="350"/>
              </a:spcBef>
              <a:defRPr/>
            </a:pPr>
            <a:r>
              <a:rPr sz="1100" spc="-5">
                <a:solidFill>
                  <a:srgbClr val="001F5F"/>
                </a:solidFill>
                <a:latin typeface="Calibri"/>
                <a:cs typeface="Calibri"/>
              </a:rPr>
              <a:t>ZSC</a:t>
            </a:r>
            <a:endParaRPr sz="1100">
              <a:latin typeface="Calibri"/>
              <a:cs typeface="Calibri"/>
            </a:endParaRPr>
          </a:p>
          <a:p>
            <a:pPr marL="12700">
              <a:lnSpc>
                <a:spcPct val="100000"/>
              </a:lnSpc>
              <a:spcBef>
                <a:spcPts val="250"/>
              </a:spcBef>
              <a:defRPr/>
            </a:pPr>
            <a:r>
              <a:rPr sz="1100" b="1">
                <a:solidFill>
                  <a:srgbClr val="001F5F"/>
                </a:solidFill>
                <a:latin typeface="Calibri"/>
                <a:cs typeface="Calibri"/>
              </a:rPr>
              <a:t>FR53…</a:t>
            </a:r>
            <a:endParaRPr sz="1100">
              <a:latin typeface="Calibri"/>
              <a:cs typeface="Calibri"/>
            </a:endParaRPr>
          </a:p>
        </p:txBody>
      </p:sp>
      <p:grpSp>
        <p:nvGrpSpPr>
          <p:cNvPr id="12" name="object 11" hidden="0"/>
          <p:cNvGrpSpPr/>
          <p:nvPr isPhoto="0" userDrawn="0"/>
        </p:nvGrpSpPr>
        <p:grpSpPr bwMode="auto">
          <a:xfrm>
            <a:off x="6518084" y="278637"/>
            <a:ext cx="624204" cy="659130"/>
            <a:chOff x="6518084" y="278637"/>
            <a:chExt cx="624204" cy="659130"/>
          </a:xfrm>
        </p:grpSpPr>
        <p:sp>
          <p:nvSpPr>
            <p:cNvPr id="13" name="object 12" hidden="0"/>
            <p:cNvSpPr/>
            <p:nvPr isPhoto="0" userDrawn="0"/>
          </p:nvSpPr>
          <p:spPr bwMode="auto">
            <a:xfrm>
              <a:off x="6851903" y="284987"/>
              <a:ext cx="283845" cy="283845"/>
            </a:xfrm>
            <a:custGeom>
              <a:avLst/>
              <a:gdLst/>
              <a:ahLst/>
              <a:cxnLst/>
              <a:rect l="l" t="t" r="r" b="b"/>
              <a:pathLst>
                <a:path w="283845" h="283845" fill="norm" stroke="1" extrusionOk="0">
                  <a:moveTo>
                    <a:pt x="141731" y="0"/>
                  </a:moveTo>
                  <a:lnTo>
                    <a:pt x="96950" y="7229"/>
                  </a:lnTo>
                  <a:lnTo>
                    <a:pt x="58046" y="27358"/>
                  </a:lnTo>
                  <a:lnTo>
                    <a:pt x="27358" y="58046"/>
                  </a:lnTo>
                  <a:lnTo>
                    <a:pt x="7229" y="96950"/>
                  </a:lnTo>
                  <a:lnTo>
                    <a:pt x="0" y="141731"/>
                  </a:lnTo>
                  <a:lnTo>
                    <a:pt x="7229" y="186513"/>
                  </a:lnTo>
                  <a:lnTo>
                    <a:pt x="27358" y="225417"/>
                  </a:lnTo>
                  <a:lnTo>
                    <a:pt x="58046" y="256105"/>
                  </a:lnTo>
                  <a:lnTo>
                    <a:pt x="96950" y="276234"/>
                  </a:lnTo>
                  <a:lnTo>
                    <a:pt x="141731" y="283464"/>
                  </a:lnTo>
                  <a:lnTo>
                    <a:pt x="186513" y="276234"/>
                  </a:lnTo>
                  <a:lnTo>
                    <a:pt x="225417" y="256105"/>
                  </a:lnTo>
                  <a:lnTo>
                    <a:pt x="256105" y="225417"/>
                  </a:lnTo>
                  <a:lnTo>
                    <a:pt x="276234" y="186513"/>
                  </a:lnTo>
                  <a:lnTo>
                    <a:pt x="283464" y="141731"/>
                  </a:lnTo>
                  <a:lnTo>
                    <a:pt x="276234" y="96950"/>
                  </a:lnTo>
                  <a:lnTo>
                    <a:pt x="256105" y="58046"/>
                  </a:lnTo>
                  <a:lnTo>
                    <a:pt x="225417" y="27358"/>
                  </a:lnTo>
                  <a:lnTo>
                    <a:pt x="186513" y="7229"/>
                  </a:lnTo>
                  <a:lnTo>
                    <a:pt x="141731" y="0"/>
                  </a:lnTo>
                  <a:close/>
                </a:path>
              </a:pathLst>
            </a:custGeom>
            <a:solidFill>
              <a:srgbClr val="C55A11"/>
            </a:solidFill>
          </p:spPr>
          <p:txBody>
            <a:bodyPr wrap="square" lIns="0" tIns="0" rIns="0" bIns="0" rtlCol="0"/>
            <a:lstStyle/>
            <a:p>
              <a:pPr>
                <a:defRPr/>
              </a:pPr>
              <a:endParaRPr/>
            </a:p>
          </p:txBody>
        </p:sp>
        <p:sp>
          <p:nvSpPr>
            <p:cNvPr id="14" name="object 13" hidden="0"/>
            <p:cNvSpPr/>
            <p:nvPr isPhoto="0" userDrawn="0"/>
          </p:nvSpPr>
          <p:spPr bwMode="auto">
            <a:xfrm>
              <a:off x="6851903" y="284987"/>
              <a:ext cx="283845" cy="283845"/>
            </a:xfrm>
            <a:custGeom>
              <a:avLst/>
              <a:gdLst/>
              <a:ahLst/>
              <a:cxnLst/>
              <a:rect l="l" t="t" r="r" b="b"/>
              <a:pathLst>
                <a:path w="283845" h="283845" fill="norm" stroke="1" extrusionOk="0">
                  <a:moveTo>
                    <a:pt x="0" y="141731"/>
                  </a:moveTo>
                  <a:lnTo>
                    <a:pt x="7229" y="96950"/>
                  </a:lnTo>
                  <a:lnTo>
                    <a:pt x="27358" y="58046"/>
                  </a:lnTo>
                  <a:lnTo>
                    <a:pt x="58046" y="27358"/>
                  </a:lnTo>
                  <a:lnTo>
                    <a:pt x="96950" y="7229"/>
                  </a:lnTo>
                  <a:lnTo>
                    <a:pt x="141731" y="0"/>
                  </a:lnTo>
                  <a:lnTo>
                    <a:pt x="186513" y="7229"/>
                  </a:lnTo>
                  <a:lnTo>
                    <a:pt x="225417" y="27358"/>
                  </a:lnTo>
                  <a:lnTo>
                    <a:pt x="256105" y="58046"/>
                  </a:lnTo>
                  <a:lnTo>
                    <a:pt x="276234" y="96950"/>
                  </a:lnTo>
                  <a:lnTo>
                    <a:pt x="283464" y="141731"/>
                  </a:lnTo>
                  <a:lnTo>
                    <a:pt x="276234" y="186513"/>
                  </a:lnTo>
                  <a:lnTo>
                    <a:pt x="256105" y="225417"/>
                  </a:lnTo>
                  <a:lnTo>
                    <a:pt x="225417" y="256105"/>
                  </a:lnTo>
                  <a:lnTo>
                    <a:pt x="186513" y="276234"/>
                  </a:lnTo>
                  <a:lnTo>
                    <a:pt x="141731" y="283464"/>
                  </a:lnTo>
                  <a:lnTo>
                    <a:pt x="96950" y="276234"/>
                  </a:lnTo>
                  <a:lnTo>
                    <a:pt x="58046" y="256105"/>
                  </a:lnTo>
                  <a:lnTo>
                    <a:pt x="27358" y="225417"/>
                  </a:lnTo>
                  <a:lnTo>
                    <a:pt x="7229" y="186513"/>
                  </a:lnTo>
                  <a:lnTo>
                    <a:pt x="0" y="141731"/>
                  </a:lnTo>
                  <a:close/>
                </a:path>
              </a:pathLst>
            </a:custGeom>
            <a:grpFill/>
            <a:ln w="12192">
              <a:solidFill>
                <a:srgbClr val="525252"/>
              </a:solidFill>
            </a:ln>
          </p:spPr>
          <p:txBody>
            <a:bodyPr wrap="square" lIns="0" tIns="0" rIns="0" bIns="0" rtlCol="0"/>
            <a:lstStyle/>
            <a:p>
              <a:pPr>
                <a:defRPr/>
              </a:pPr>
              <a:endParaRPr/>
            </a:p>
          </p:txBody>
        </p:sp>
        <p:sp>
          <p:nvSpPr>
            <p:cNvPr id="15" name="object 14" hidden="0"/>
            <p:cNvSpPr/>
            <p:nvPr isPhoto="0" userDrawn="0"/>
          </p:nvSpPr>
          <p:spPr bwMode="auto">
            <a:xfrm>
              <a:off x="6519671" y="676655"/>
              <a:ext cx="498475" cy="259079"/>
            </a:xfrm>
            <a:custGeom>
              <a:avLst/>
              <a:gdLst/>
              <a:ahLst/>
              <a:cxnLst/>
              <a:rect l="l" t="t" r="r" b="b"/>
              <a:pathLst>
                <a:path w="498475" h="259080" fill="norm" stroke="1" extrusionOk="0">
                  <a:moveTo>
                    <a:pt x="0" y="259079"/>
                  </a:moveTo>
                  <a:lnTo>
                    <a:pt x="498348" y="259079"/>
                  </a:lnTo>
                  <a:lnTo>
                    <a:pt x="498348" y="0"/>
                  </a:lnTo>
                  <a:lnTo>
                    <a:pt x="0" y="0"/>
                  </a:lnTo>
                  <a:lnTo>
                    <a:pt x="0" y="259079"/>
                  </a:lnTo>
                  <a:close/>
                </a:path>
              </a:pathLst>
            </a:custGeom>
            <a:grpFill/>
            <a:ln w="3175">
              <a:solidFill>
                <a:srgbClr val="000000"/>
              </a:solidFill>
            </a:ln>
          </p:spPr>
          <p:txBody>
            <a:bodyPr wrap="square" lIns="0" tIns="0" rIns="0" bIns="0" rtlCol="0"/>
            <a:lstStyle/>
            <a:p>
              <a:pPr>
                <a:defRPr/>
              </a:pPr>
              <a:endParaRPr/>
            </a:p>
          </p:txBody>
        </p:sp>
      </p:grpSp>
      <p:sp>
        <p:nvSpPr>
          <p:cNvPr id="16" name="object 15" hidden="0"/>
          <p:cNvSpPr/>
          <p:nvPr isPhoto="0" userDrawn="0"/>
        </p:nvSpPr>
        <p:spPr bwMode="auto">
          <a:xfrm>
            <a:off x="6521195" y="678179"/>
            <a:ext cx="493395" cy="255270"/>
          </a:xfrm>
          <a:prstGeom prst="rect">
            <a:avLst/>
          </a:prstGeom>
          <a:solidFill>
            <a:schemeClr val="accent6">
              <a:lumMod val="75000"/>
            </a:schemeClr>
          </a:solidFill>
        </p:spPr>
        <p:txBody>
          <a:bodyPr vert="horz" wrap="square" lIns="0" tIns="36830" rIns="0" bIns="0" rtlCol="0">
            <a:spAutoFit/>
          </a:bodyPr>
          <a:lstStyle/>
          <a:p>
            <a:pPr marL="156210">
              <a:lnSpc>
                <a:spcPct val="100000"/>
              </a:lnSpc>
              <a:spcBef>
                <a:spcPts val="290"/>
              </a:spcBef>
              <a:defRPr/>
            </a:pPr>
            <a:r>
              <a:rPr sz="1100" b="1">
                <a:solidFill>
                  <a:srgbClr val="FFFFFF"/>
                </a:solidFill>
                <a:latin typeface="Calibri"/>
                <a:cs typeface="Calibri"/>
              </a:rPr>
              <a:t>DO</a:t>
            </a:r>
            <a:endParaRPr sz="1100">
              <a:latin typeface="Calibri"/>
              <a:cs typeface="Calibri"/>
            </a:endParaRPr>
          </a:p>
        </p:txBody>
      </p:sp>
      <p:sp>
        <p:nvSpPr>
          <p:cNvPr id="17" name="object 16" hidden="0"/>
          <p:cNvSpPr/>
          <p:nvPr isPhoto="0" userDrawn="0"/>
        </p:nvSpPr>
        <p:spPr bwMode="auto">
          <a:xfrm>
            <a:off x="7013447" y="676655"/>
            <a:ext cx="498475" cy="257810"/>
          </a:xfrm>
          <a:custGeom>
            <a:avLst/>
            <a:gdLst/>
            <a:ahLst/>
            <a:cxnLst/>
            <a:rect l="l" t="t" r="r" b="b"/>
            <a:pathLst>
              <a:path w="498475" h="257809" fill="norm" stroke="1" extrusionOk="0">
                <a:moveTo>
                  <a:pt x="0" y="257555"/>
                </a:moveTo>
                <a:lnTo>
                  <a:pt x="498348" y="257555"/>
                </a:lnTo>
                <a:lnTo>
                  <a:pt x="498348" y="0"/>
                </a:lnTo>
                <a:lnTo>
                  <a:pt x="0" y="0"/>
                </a:lnTo>
                <a:lnTo>
                  <a:pt x="0" y="257555"/>
                </a:lnTo>
                <a:close/>
              </a:path>
            </a:pathLst>
          </a:custGeom>
          <a:ln w="3175">
            <a:solidFill>
              <a:srgbClr val="000000"/>
            </a:solidFill>
          </a:ln>
        </p:spPr>
        <p:txBody>
          <a:bodyPr wrap="square" lIns="0" tIns="0" rIns="0" bIns="0" rtlCol="0"/>
          <a:lstStyle/>
          <a:p>
            <a:pPr>
              <a:defRPr/>
            </a:pPr>
            <a:endParaRPr/>
          </a:p>
        </p:txBody>
      </p:sp>
      <p:sp>
        <p:nvSpPr>
          <p:cNvPr id="18" name="object 17" hidden="0"/>
          <p:cNvSpPr/>
          <p:nvPr isPhoto="0" userDrawn="0"/>
        </p:nvSpPr>
        <p:spPr bwMode="auto">
          <a:xfrm>
            <a:off x="7017257" y="678179"/>
            <a:ext cx="493395" cy="255270"/>
          </a:xfrm>
          <a:prstGeom prst="rect">
            <a:avLst/>
          </a:prstGeom>
          <a:solidFill>
            <a:schemeClr val="accent6">
              <a:lumMod val="75000"/>
            </a:schemeClr>
          </a:solidFill>
        </p:spPr>
        <p:txBody>
          <a:bodyPr vert="horz" wrap="square" lIns="0" tIns="38735" rIns="0" bIns="0" rtlCol="0">
            <a:spAutoFit/>
          </a:bodyPr>
          <a:lstStyle/>
          <a:p>
            <a:pPr marL="93345">
              <a:lnSpc>
                <a:spcPct val="100000"/>
              </a:lnSpc>
              <a:spcBef>
                <a:spcPts val="305"/>
              </a:spcBef>
              <a:defRPr/>
            </a:pPr>
            <a:r>
              <a:rPr sz="1100" b="1">
                <a:solidFill>
                  <a:srgbClr val="FFFFFF"/>
                </a:solidFill>
                <a:latin typeface="Calibri"/>
                <a:cs typeface="Calibri"/>
              </a:rPr>
              <a:t>DHFF</a:t>
            </a:r>
            <a:endParaRPr sz="1100">
              <a:latin typeface="Calibri"/>
              <a:cs typeface="Calibri"/>
            </a:endParaRPr>
          </a:p>
        </p:txBody>
      </p:sp>
      <p:sp>
        <p:nvSpPr>
          <p:cNvPr id="19" name="object 18" hidden="0"/>
          <p:cNvSpPr/>
          <p:nvPr isPhoto="0" userDrawn="0"/>
        </p:nvSpPr>
        <p:spPr bwMode="auto">
          <a:xfrm>
            <a:off x="6694169" y="0"/>
            <a:ext cx="579755" cy="576580"/>
          </a:xfrm>
          <a:prstGeom prst="rect">
            <a:avLst/>
          </a:prstGeom>
        </p:spPr>
        <p:txBody>
          <a:bodyPr vert="horz" wrap="square" lIns="0" tIns="56515" rIns="0" bIns="0" rtlCol="0">
            <a:spAutoFit/>
          </a:bodyPr>
          <a:lstStyle/>
          <a:p>
            <a:pPr algn="ctr">
              <a:lnSpc>
                <a:spcPct val="100000"/>
              </a:lnSpc>
              <a:spcBef>
                <a:spcPts val="445"/>
              </a:spcBef>
              <a:defRPr/>
            </a:pPr>
            <a:r>
              <a:rPr sz="1400" b="1" spc="-5">
                <a:solidFill>
                  <a:srgbClr val="FFFFFF"/>
                </a:solidFill>
                <a:latin typeface="Calibri"/>
                <a:cs typeface="Calibri"/>
              </a:rPr>
              <a:t>Priorité</a:t>
            </a:r>
            <a:endParaRPr sz="1400">
              <a:latin typeface="Calibri"/>
              <a:cs typeface="Calibri"/>
            </a:endParaRPr>
          </a:p>
          <a:p>
            <a:pPr marL="45085" algn="ctr">
              <a:lnSpc>
                <a:spcPct val="100000"/>
              </a:lnSpc>
              <a:spcBef>
                <a:spcPts val="390"/>
              </a:spcBef>
              <a:defRPr/>
            </a:pPr>
            <a:r>
              <a:rPr sz="1600" b="1" spc="-5">
                <a:solidFill>
                  <a:srgbClr val="FFFFFF"/>
                </a:solidFill>
                <a:latin typeface="Calibri"/>
                <a:cs typeface="Calibri"/>
              </a:rPr>
              <a:t>?</a:t>
            </a:r>
            <a:endParaRPr sz="1600">
              <a:latin typeface="Calibri"/>
              <a:cs typeface="Calibri"/>
            </a:endParaRPr>
          </a:p>
        </p:txBody>
      </p:sp>
      <p:pic>
        <p:nvPicPr>
          <p:cNvPr id="20" name="Image 21" hidden="0"/>
          <p:cNvPicPr>
            <a:picLocks noChangeAspect="1"/>
          </p:cNvPicPr>
          <p:nvPr isPhoto="0" userDrawn="0"/>
        </p:nvPicPr>
        <p:blipFill>
          <a:blip r:embed="rId2"/>
          <a:stretch/>
        </p:blipFill>
        <p:spPr bwMode="auto">
          <a:xfrm>
            <a:off x="978477" y="116400"/>
            <a:ext cx="425181" cy="430366"/>
          </a:xfrm>
          <a:prstGeom prst="rect">
            <a:avLst/>
          </a:prstGeom>
        </p:spPr>
      </p:pic>
      <p:pic>
        <p:nvPicPr>
          <p:cNvPr id="21" name="Image 22" hidden="0"/>
          <p:cNvPicPr>
            <a:picLocks noChangeAspect="1"/>
          </p:cNvPicPr>
          <p:nvPr isPhoto="0" userDrawn="0"/>
        </p:nvPicPr>
        <p:blipFill>
          <a:blip r:embed="rId3"/>
          <a:stretch/>
        </p:blipFill>
        <p:spPr bwMode="auto">
          <a:xfrm>
            <a:off x="61976" y="2606880"/>
            <a:ext cx="1810675" cy="508182"/>
          </a:xfrm>
          <a:prstGeom prst="rect">
            <a:avLst/>
          </a:prstGeom>
        </p:spPr>
      </p:pic>
      <p:sp>
        <p:nvSpPr>
          <p:cNvPr id="22" name="object 2" hidden="0"/>
          <p:cNvSpPr/>
          <p:nvPr isPhoto="0" userDrawn="0"/>
        </p:nvSpPr>
        <p:spPr bwMode="auto">
          <a:xfrm>
            <a:off x="5015" y="8448218"/>
            <a:ext cx="7560945" cy="226060"/>
          </a:xfrm>
          <a:custGeom>
            <a:avLst/>
            <a:gdLst/>
            <a:ahLst/>
            <a:cxnLst/>
            <a:rect l="l" t="t" r="r" b="b"/>
            <a:pathLst>
              <a:path w="7560945" h="226060" fill="norm" stroke="1" extrusionOk="0">
                <a:moveTo>
                  <a:pt x="7560564" y="0"/>
                </a:moveTo>
                <a:lnTo>
                  <a:pt x="0" y="0"/>
                </a:lnTo>
                <a:lnTo>
                  <a:pt x="0" y="10668"/>
                </a:lnTo>
                <a:lnTo>
                  <a:pt x="0" y="224028"/>
                </a:lnTo>
                <a:lnTo>
                  <a:pt x="0" y="225552"/>
                </a:lnTo>
                <a:lnTo>
                  <a:pt x="7560564" y="225552"/>
                </a:lnTo>
                <a:lnTo>
                  <a:pt x="7560564" y="224028"/>
                </a:lnTo>
                <a:lnTo>
                  <a:pt x="7560564" y="10668"/>
                </a:lnTo>
                <a:lnTo>
                  <a:pt x="7560564" y="0"/>
                </a:lnTo>
                <a:close/>
              </a:path>
            </a:pathLst>
          </a:custGeom>
          <a:solidFill>
            <a:srgbClr val="01B199"/>
          </a:solidFill>
        </p:spPr>
        <p:txBody>
          <a:bodyPr wrap="square" lIns="0" tIns="0" rIns="0" bIns="0" rtlCol="0"/>
          <a:lstStyle/>
          <a:p>
            <a:pPr>
              <a:defRPr/>
            </a:pPr>
            <a:endParaRPr/>
          </a:p>
        </p:txBody>
      </p:sp>
      <p:sp>
        <p:nvSpPr>
          <p:cNvPr id="23" name="object 3" hidden="0"/>
          <p:cNvSpPr/>
          <p:nvPr isPhoto="0" userDrawn="0"/>
        </p:nvSpPr>
        <p:spPr bwMode="auto">
          <a:xfrm>
            <a:off x="2964307" y="8451448"/>
            <a:ext cx="1629410" cy="208279"/>
          </a:xfrm>
          <a:prstGeom prst="rect">
            <a:avLst/>
          </a:prstGeom>
        </p:spPr>
        <p:txBody>
          <a:bodyPr vert="horz" wrap="square" lIns="0" tIns="12700" rIns="0" bIns="0" rtlCol="0">
            <a:spAutoFit/>
          </a:bodyPr>
          <a:lstStyle/>
          <a:p>
            <a:pPr marL="12700">
              <a:lnSpc>
                <a:spcPct val="100000"/>
              </a:lnSpc>
              <a:spcBef>
                <a:spcPts val="100"/>
              </a:spcBef>
              <a:defRPr/>
            </a:pPr>
            <a:r>
              <a:rPr sz="1200" b="1" spc="-5">
                <a:solidFill>
                  <a:srgbClr val="FFFFFF"/>
                </a:solidFill>
                <a:latin typeface="Calibri"/>
                <a:cs typeface="Calibri"/>
              </a:rPr>
              <a:t>Indicateurs</a:t>
            </a:r>
            <a:r>
              <a:rPr sz="1200" b="1" spc="-30">
                <a:solidFill>
                  <a:srgbClr val="FFFFFF"/>
                </a:solidFill>
                <a:latin typeface="Calibri"/>
                <a:cs typeface="Calibri"/>
              </a:rPr>
              <a:t> </a:t>
            </a:r>
            <a:r>
              <a:rPr sz="1200" b="1">
                <a:solidFill>
                  <a:srgbClr val="FFFFFF"/>
                </a:solidFill>
                <a:latin typeface="Calibri"/>
                <a:cs typeface="Calibri"/>
              </a:rPr>
              <a:t>de</a:t>
            </a:r>
            <a:r>
              <a:rPr sz="1200" b="1" spc="-25">
                <a:solidFill>
                  <a:srgbClr val="FFFFFF"/>
                </a:solidFill>
                <a:latin typeface="Calibri"/>
                <a:cs typeface="Calibri"/>
              </a:rPr>
              <a:t> </a:t>
            </a:r>
            <a:r>
              <a:rPr sz="1200" b="1" spc="-5">
                <a:solidFill>
                  <a:srgbClr val="FFFFFF"/>
                </a:solidFill>
                <a:latin typeface="Calibri"/>
                <a:cs typeface="Calibri"/>
              </a:rPr>
              <a:t>réalisation</a:t>
            </a:r>
            <a:endParaRPr sz="1200">
              <a:latin typeface="Calibri"/>
              <a:cs typeface="Calibri"/>
            </a:endParaRPr>
          </a:p>
        </p:txBody>
      </p:sp>
      <p:sp>
        <p:nvSpPr>
          <p:cNvPr id="24" name="object 8" hidden="0"/>
          <p:cNvSpPr/>
          <p:nvPr isPhoto="0" userDrawn="0"/>
        </p:nvSpPr>
        <p:spPr bwMode="auto">
          <a:xfrm>
            <a:off x="68071" y="8756248"/>
            <a:ext cx="7428737" cy="302647"/>
          </a:xfrm>
          <a:prstGeom prst="rect">
            <a:avLst/>
          </a:prstGeom>
        </p:spPr>
        <p:txBody>
          <a:bodyPr vert="horz" wrap="square" lIns="0" tIns="12700" rIns="0" bIns="0" rtlCol="0">
            <a:spAutoFit/>
          </a:bodyPr>
          <a:lstStyle/>
          <a:p>
            <a:pPr marL="171450" indent="-171450" algn="just">
              <a:lnSpc>
                <a:spcPct val="100000"/>
              </a:lnSpc>
              <a:buFontTx/>
              <a:buChar char="-"/>
              <a:defRPr/>
            </a:pPr>
            <a:r>
              <a:rPr lang="fr-FR" sz="900" spc="-1">
                <a:solidFill>
                  <a:srgbClr val="000000"/>
                </a:solidFill>
              </a:rPr>
              <a:t>Nombre </a:t>
            </a:r>
            <a:r>
              <a:rPr lang="fr-FR" sz="900" spc="-1">
                <a:solidFill>
                  <a:srgbClr val="000000"/>
                </a:solidFill>
              </a:rPr>
              <a:t>de ports </a:t>
            </a:r>
            <a:r>
              <a:rPr lang="fr-FR" sz="900" spc="-1"/>
              <a:t>certifiés port</a:t>
            </a:r>
            <a:r>
              <a:rPr lang="fr-FR" sz="900"/>
              <a:t>s propres et/ou ports propres actifs en biodiversité </a:t>
            </a:r>
            <a:r>
              <a:rPr lang="fr-FR" sz="900">
                <a:solidFill>
                  <a:srgbClr val="000000"/>
                </a:solidFill>
              </a:rPr>
              <a:t>dans le site </a:t>
            </a:r>
            <a:r>
              <a:rPr lang="fr-FR" sz="900">
                <a:solidFill>
                  <a:srgbClr val="000000"/>
                </a:solidFill>
              </a:rPr>
              <a:t>Natura 2000</a:t>
            </a:r>
            <a:endParaRPr lang="fr-FR" sz="900">
              <a:solidFill>
                <a:srgbClr val="000000"/>
              </a:solidFill>
            </a:endParaRPr>
          </a:p>
          <a:p>
            <a:pPr marL="73660" indent="-60960">
              <a:lnSpc>
                <a:spcPct val="100000"/>
              </a:lnSpc>
              <a:spcBef>
                <a:spcPts val="100"/>
              </a:spcBef>
              <a:buChar char="-"/>
              <a:tabLst>
                <a:tab pos="73660" algn="l"/>
              </a:tabLst>
              <a:defRPr/>
            </a:pPr>
            <a:endParaRPr sz="900">
              <a:latin typeface="Calibri"/>
              <a:cs typeface="Calibri"/>
            </a:endParaRPr>
          </a:p>
        </p:txBody>
      </p:sp>
      <p:sp>
        <p:nvSpPr>
          <p:cNvPr id="25" name="object 13" hidden="0"/>
          <p:cNvSpPr/>
          <p:nvPr isPhoto="0" userDrawn="0"/>
        </p:nvSpPr>
        <p:spPr bwMode="auto">
          <a:xfrm>
            <a:off x="0" y="9240306"/>
            <a:ext cx="7557770" cy="224154"/>
          </a:xfrm>
          <a:custGeom>
            <a:avLst/>
            <a:gdLst/>
            <a:ahLst/>
            <a:cxnLst/>
            <a:rect l="l" t="t" r="r" b="b"/>
            <a:pathLst>
              <a:path w="7496809" h="224154" fill="norm" stroke="1" extrusionOk="0">
                <a:moveTo>
                  <a:pt x="7496556" y="0"/>
                </a:moveTo>
                <a:lnTo>
                  <a:pt x="0" y="0"/>
                </a:lnTo>
                <a:lnTo>
                  <a:pt x="0" y="9144"/>
                </a:lnTo>
                <a:lnTo>
                  <a:pt x="0" y="224028"/>
                </a:lnTo>
                <a:lnTo>
                  <a:pt x="7620" y="224028"/>
                </a:lnTo>
                <a:lnTo>
                  <a:pt x="7427976" y="224028"/>
                </a:lnTo>
                <a:lnTo>
                  <a:pt x="7496556" y="224028"/>
                </a:lnTo>
                <a:lnTo>
                  <a:pt x="7496556" y="9144"/>
                </a:lnTo>
                <a:lnTo>
                  <a:pt x="7496556" y="0"/>
                </a:lnTo>
                <a:close/>
              </a:path>
            </a:pathLst>
          </a:custGeom>
          <a:solidFill>
            <a:srgbClr val="01B199"/>
          </a:solidFill>
        </p:spPr>
        <p:txBody>
          <a:bodyPr wrap="square" lIns="0" tIns="0" rIns="0" bIns="0" rtlCol="0"/>
          <a:lstStyle/>
          <a:p>
            <a:pPr>
              <a:defRPr/>
            </a:pPr>
            <a:endParaRPr/>
          </a:p>
        </p:txBody>
      </p:sp>
      <p:sp>
        <p:nvSpPr>
          <p:cNvPr id="26" name="object 14" hidden="0"/>
          <p:cNvSpPr/>
          <p:nvPr isPhoto="0" userDrawn="0"/>
        </p:nvSpPr>
        <p:spPr bwMode="auto">
          <a:xfrm>
            <a:off x="3354451" y="9244241"/>
            <a:ext cx="726440" cy="208279"/>
          </a:xfrm>
          <a:prstGeom prst="rect">
            <a:avLst/>
          </a:prstGeom>
        </p:spPr>
        <p:txBody>
          <a:bodyPr vert="horz" wrap="square" lIns="0" tIns="12700" rIns="0" bIns="0" rtlCol="0">
            <a:spAutoFit/>
          </a:bodyPr>
          <a:lstStyle/>
          <a:p>
            <a:pPr marL="12700">
              <a:lnSpc>
                <a:spcPct val="100000"/>
              </a:lnSpc>
              <a:spcBef>
                <a:spcPts val="100"/>
              </a:spcBef>
              <a:defRPr/>
            </a:pPr>
            <a:r>
              <a:rPr sz="1200" b="1" spc="-5">
                <a:solidFill>
                  <a:srgbClr val="FFFFFF"/>
                </a:solidFill>
                <a:latin typeface="Calibri"/>
                <a:cs typeface="Calibri"/>
              </a:rPr>
              <a:t>Références</a:t>
            </a:r>
            <a:endParaRPr sz="1200">
              <a:latin typeface="Calibri"/>
              <a:cs typeface="Calibri"/>
            </a:endParaRPr>
          </a:p>
        </p:txBody>
      </p:sp>
      <p:sp>
        <p:nvSpPr>
          <p:cNvPr id="27" name="object 16" hidden="0"/>
          <p:cNvSpPr/>
          <p:nvPr isPhoto="0" userDrawn="0"/>
        </p:nvSpPr>
        <p:spPr bwMode="auto">
          <a:xfrm>
            <a:off x="74168" y="9532406"/>
            <a:ext cx="7422640" cy="566822"/>
          </a:xfrm>
          <a:prstGeom prst="rect">
            <a:avLst/>
          </a:prstGeom>
        </p:spPr>
        <p:txBody>
          <a:bodyPr vert="horz" wrap="square" lIns="0" tIns="12700" rIns="0" bIns="0" rtlCol="0">
            <a:spAutoFit/>
          </a:bodyPr>
          <a:lstStyle/>
          <a:p>
            <a:pPr marL="171450" indent="-171450">
              <a:buFontTx/>
              <a:buChar char="-"/>
              <a:defRPr/>
            </a:pPr>
            <a:r>
              <a:rPr lang="fr-FR" sz="900">
                <a:cs typeface="Calibri"/>
              </a:rPr>
              <a:t>Fiche du </a:t>
            </a:r>
            <a:r>
              <a:rPr lang="fr-FR" sz="900">
                <a:cs typeface="Calibri"/>
              </a:rPr>
              <a:t>PdA</a:t>
            </a:r>
            <a:r>
              <a:rPr lang="fr-FR" sz="900">
                <a:cs typeface="Calibri"/>
              </a:rPr>
              <a:t> du DSF NAMO : D10-OE02-AN2</a:t>
            </a:r>
            <a:endParaRPr lang="fr-FR" sz="900"/>
          </a:p>
          <a:p>
            <a:pPr marL="171450" indent="-171450">
              <a:buFontTx/>
              <a:buChar char="-"/>
              <a:defRPr/>
            </a:pPr>
            <a:r>
              <a:rPr lang="fr-FR" sz="900" u="sng">
                <a:cs typeface="Calibri"/>
                <a:hlinkClick r:id="rId4" tooltip="https://www.ports-propres.org/certification-ports-propres/"/>
              </a:rPr>
              <a:t>Certification Ports Propres – Ports Propres (ports-propres.org)</a:t>
            </a:r>
            <a:endParaRPr lang="fr-FR" sz="900">
              <a:cs typeface="Calibri"/>
            </a:endParaRPr>
          </a:p>
          <a:p>
            <a:pPr marL="171450" indent="-171450">
              <a:buFontTx/>
              <a:buChar char="-"/>
              <a:defRPr/>
            </a:pPr>
            <a:r>
              <a:rPr lang="fr-FR" sz="900">
                <a:cs typeface="Calibri"/>
              </a:rPr>
              <a:t>Projet MARINEFF </a:t>
            </a:r>
            <a:r>
              <a:rPr lang="fr-FR" sz="900" u="sng">
                <a:cs typeface="Calibri"/>
                <a:hlinkClick r:id="rId5" tooltip="https://borea.mnhn.fr/fr/programme-recherche/marineff"/>
              </a:rPr>
              <a:t>MARINEFF</a:t>
            </a:r>
            <a:r>
              <a:rPr lang="fr-FR" sz="900" u="sng">
                <a:cs typeface="Calibri"/>
                <a:hlinkClick r:id="rId5" tooltip="https://borea.mnhn.fr/fr/programme-recherche/marineff"/>
              </a:rPr>
              <a:t> | Laboratoire de biologie des organismes et des écosystèmes aquatiques (mnhn.fr)</a:t>
            </a:r>
            <a:r>
              <a:rPr lang="fr-FR" sz="900"/>
              <a:t> </a:t>
            </a:r>
            <a:endParaRPr/>
          </a:p>
          <a:p>
            <a:pPr marL="195764" indent="-195764">
              <a:buFont typeface="Arial"/>
              <a:buChar char="–"/>
              <a:defRPr/>
            </a:pPr>
            <a:endParaRPr lang="fr-FR" sz="900">
              <a:ea typeface="Calibri"/>
              <a:cs typeface="Calibri"/>
            </a:endParaRPr>
          </a:p>
        </p:txBody>
      </p:sp>
      <p:graphicFrame>
        <p:nvGraphicFramePr>
          <p:cNvPr id="28" name="object 17" hidden="0"/>
          <p:cNvGraphicFramePr>
            <a:graphicFrameLocks xmlns:a="http://schemas.openxmlformats.org/drawingml/2006/main" noGrp="1"/>
          </p:cNvGraphicFramePr>
          <p:nvPr isPhoto="0" userDrawn="0"/>
        </p:nvGraphicFramePr>
        <p:xfrm>
          <a:off x="0" y="7449529"/>
          <a:ext cx="7554593" cy="757426"/>
        </p:xfrm>
        <a:graphic>
          <a:graphicData uri="http://schemas.openxmlformats.org/drawingml/2006/table">
            <a:tbl>
              <a:tblPr firstRow="1" firstCol="0" lastRow="0" lastCol="0" bandRow="1" bandCol="0">
                <a:tableStyleId>{2ADA61BB-202A-7307-13E2-8881FE61A416}</a:tableStyleId>
              </a:tblPr>
              <a:tblGrid>
                <a:gridCol w="713105"/>
                <a:gridCol w="3141345"/>
                <a:gridCol w="3700143"/>
              </a:tblGrid>
              <a:tr h="227076">
                <a:tc gridSpan="3">
                  <a:txBody>
                    <a:bodyPr/>
                    <a:p>
                      <a:pPr algn="ctr">
                        <a:lnSpc>
                          <a:spcPct val="100000"/>
                        </a:lnSpc>
                        <a:spcBef>
                          <a:spcPts val="25"/>
                        </a:spcBef>
                        <a:defRPr/>
                      </a:pPr>
                      <a:r>
                        <a:rPr sz="1200" b="1" spc="-5">
                          <a:solidFill>
                            <a:srgbClr val="FFFFFF"/>
                          </a:solidFill>
                          <a:latin typeface="Calibri"/>
                          <a:cs typeface="Calibri"/>
                        </a:rPr>
                        <a:t>Modalités</a:t>
                      </a:r>
                      <a:r>
                        <a:rPr sz="1200" b="1" spc="-5">
                          <a:solidFill>
                            <a:srgbClr val="FFFFFF"/>
                          </a:solidFill>
                          <a:latin typeface="Calibri"/>
                          <a:cs typeface="Calibri"/>
                        </a:rPr>
                        <a:t> </a:t>
                      </a:r>
                      <a:r>
                        <a:rPr sz="1200" b="1">
                          <a:solidFill>
                            <a:srgbClr val="FFFFFF"/>
                          </a:solidFill>
                          <a:latin typeface="Calibri"/>
                          <a:cs typeface="Calibri"/>
                        </a:rPr>
                        <a:t>de</a:t>
                      </a:r>
                      <a:r>
                        <a:rPr sz="1200" b="1" spc="-20">
                          <a:solidFill>
                            <a:srgbClr val="FFFFFF"/>
                          </a:solidFill>
                          <a:latin typeface="Calibri"/>
                          <a:cs typeface="Calibri"/>
                        </a:rPr>
                        <a:t> </a:t>
                      </a:r>
                      <a:r>
                        <a:rPr sz="1200" b="1">
                          <a:solidFill>
                            <a:srgbClr val="FFFFFF"/>
                          </a:solidFill>
                          <a:latin typeface="Calibri"/>
                          <a:cs typeface="Calibri"/>
                        </a:rPr>
                        <a:t>mise</a:t>
                      </a:r>
                      <a:r>
                        <a:rPr sz="1200" b="1" spc="-10">
                          <a:solidFill>
                            <a:srgbClr val="FFFFFF"/>
                          </a:solidFill>
                          <a:latin typeface="Calibri"/>
                          <a:cs typeface="Calibri"/>
                        </a:rPr>
                        <a:t> </a:t>
                      </a:r>
                      <a:r>
                        <a:rPr sz="1200" b="1" spc="-5">
                          <a:solidFill>
                            <a:srgbClr val="FFFFFF"/>
                          </a:solidFill>
                          <a:latin typeface="Calibri"/>
                          <a:cs typeface="Calibri"/>
                        </a:rPr>
                        <a:t>en </a:t>
                      </a:r>
                      <a:r>
                        <a:rPr sz="1200" b="1" spc="-10">
                          <a:solidFill>
                            <a:srgbClr val="FFFFFF"/>
                          </a:solidFill>
                          <a:latin typeface="Calibri"/>
                          <a:cs typeface="Calibri"/>
                        </a:rPr>
                        <a:t>œuvre</a:t>
                      </a:r>
                      <a:endParaRPr sz="1200">
                        <a:latin typeface="Calibri"/>
                        <a:cs typeface="Calibri"/>
                      </a:endParaRPr>
                    </a:p>
                  </a:txBody>
                  <a:tcPr marL="0" marR="0" marT="3175" marB="0">
                    <a:lnB w="6350" algn="ctr">
                      <a:solidFill>
                        <a:srgbClr val="C8C8C8"/>
                      </a:solidFill>
                    </a:lnB>
                    <a:solidFill>
                      <a:srgbClr val="01B199"/>
                    </a:solidFill>
                  </a:tcPr>
                </a:tc>
                <a:tc hMerge="1">
                  <a:txBody>
                    <a:bodyPr/>
                    <a:p>
                      <a:endParaRPr/>
                    </a:p>
                  </a:txBody>
                </a:tc>
                <a:tc hMerge="1">
                  <a:txBody>
                    <a:bodyPr/>
                    <a:p>
                      <a:endParaRPr/>
                    </a:p>
                  </a:txBody>
                </a:tc>
              </a:tr>
              <a:tr h="176784">
                <a:tc>
                  <a:txBody>
                    <a:bodyPr/>
                    <a:p>
                      <a:pPr marL="85090">
                        <a:lnSpc>
                          <a:spcPct val="100000"/>
                        </a:lnSpc>
                        <a:spcBef>
                          <a:spcPts val="45"/>
                        </a:spcBef>
                        <a:defRPr/>
                      </a:pPr>
                      <a:r>
                        <a:rPr sz="900" b="1" spc="-5">
                          <a:latin typeface="Calibri"/>
                          <a:cs typeface="Calibri"/>
                        </a:rPr>
                        <a:t>Sous-action</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solidFill>
                      <a:srgbClr val="D4F3E9"/>
                    </a:solidFill>
                  </a:tcPr>
                </a:tc>
                <a:tc>
                  <a:txBody>
                    <a:bodyPr/>
                    <a:p>
                      <a:pPr marL="83820">
                        <a:lnSpc>
                          <a:spcPct val="100000"/>
                        </a:lnSpc>
                        <a:spcBef>
                          <a:spcPts val="45"/>
                        </a:spcBef>
                        <a:defRPr/>
                      </a:pPr>
                      <a:r>
                        <a:rPr sz="900" b="1" spc="-5">
                          <a:latin typeface="Calibri"/>
                          <a:cs typeface="Calibri"/>
                        </a:rPr>
                        <a:t>Maître(s)</a:t>
                      </a:r>
                      <a:r>
                        <a:rPr sz="900" b="1" spc="-10">
                          <a:latin typeface="Calibri"/>
                          <a:cs typeface="Calibri"/>
                        </a:rPr>
                        <a:t> </a:t>
                      </a:r>
                      <a:r>
                        <a:rPr sz="900" b="1" spc="-5">
                          <a:latin typeface="Calibri"/>
                          <a:cs typeface="Calibri"/>
                        </a:rPr>
                        <a:t>d’ouvrage potentiel(s)</a:t>
                      </a:r>
                      <a:endParaRPr sz="900">
                        <a:latin typeface="Calibri"/>
                        <a:cs typeface="Calibri"/>
                      </a:endParaRPr>
                    </a:p>
                  </a:txBody>
                  <a:tcPr marL="0" marR="0" marT="5715" marB="0">
                    <a:lnL w="6350" algn="ctr">
                      <a:solidFill>
                        <a:srgbClr val="C8C8C8"/>
                      </a:solidFill>
                    </a:lnL>
                    <a:lnR w="6350" algn="ctr">
                      <a:solidFill>
                        <a:srgbClr val="C8C8C8"/>
                      </a:solidFill>
                    </a:lnR>
                    <a:lnT w="6350" algn="ctr">
                      <a:solidFill>
                        <a:srgbClr val="C8C8C8"/>
                      </a:solidFill>
                    </a:lnT>
                    <a:lnB w="6350" algn="ctr">
                      <a:solidFill>
                        <a:srgbClr val="C8C8C8"/>
                      </a:solidFill>
                    </a:lnB>
                    <a:solidFill>
                      <a:srgbClr val="D4F3E9"/>
                    </a:solidFill>
                  </a:tcPr>
                </a:tc>
                <a:tc>
                  <a:txBody>
                    <a:bodyPr/>
                    <a:p>
                      <a:pPr marL="81915">
                        <a:lnSpc>
                          <a:spcPct val="100000"/>
                        </a:lnSpc>
                        <a:spcBef>
                          <a:spcPts val="45"/>
                        </a:spcBef>
                        <a:defRPr/>
                      </a:pPr>
                      <a:r>
                        <a:rPr sz="900" b="1" spc="-5">
                          <a:latin typeface="Calibri"/>
                          <a:cs typeface="Calibri"/>
                        </a:rPr>
                        <a:t>Partenaires</a:t>
                      </a:r>
                      <a:r>
                        <a:rPr sz="900" b="1" spc="-25">
                          <a:latin typeface="Calibri"/>
                          <a:cs typeface="Calibri"/>
                        </a:rPr>
                        <a:t> </a:t>
                      </a:r>
                      <a:r>
                        <a:rPr sz="900" b="1" spc="-5">
                          <a:latin typeface="Calibri"/>
                          <a:cs typeface="Calibri"/>
                        </a:rPr>
                        <a:t>potentiels</a:t>
                      </a:r>
                      <a:endParaRPr sz="900">
                        <a:latin typeface="Calibri"/>
                        <a:cs typeface="Calibri"/>
                      </a:endParaRPr>
                    </a:p>
                  </a:txBody>
                  <a:tcPr marL="0" marR="0" marT="5715" marB="0">
                    <a:lnL w="6350" algn="ctr">
                      <a:solidFill>
                        <a:srgbClr val="C8C8C8"/>
                      </a:solidFill>
                    </a:lnL>
                    <a:lnT w="6350" algn="ctr">
                      <a:solidFill>
                        <a:srgbClr val="C8C8C8"/>
                      </a:solidFill>
                    </a:lnT>
                    <a:lnB w="6350" algn="ctr">
                      <a:solidFill>
                        <a:srgbClr val="C8C8C8"/>
                      </a:solidFill>
                    </a:lnB>
                    <a:solidFill>
                      <a:srgbClr val="D4F3E9"/>
                    </a:solidFill>
                  </a:tcPr>
                </a:tc>
              </a:tr>
              <a:tr h="176783">
                <a:tc>
                  <a:txBody>
                    <a:bodyPr/>
                    <a:p>
                      <a:pPr marL="85090">
                        <a:lnSpc>
                          <a:spcPct val="100000"/>
                        </a:lnSpc>
                        <a:spcBef>
                          <a:spcPts val="45"/>
                        </a:spcBef>
                        <a:defRPr/>
                      </a:pPr>
                      <a:r>
                        <a:rPr sz="900" b="1" spc="-5">
                          <a:latin typeface="Calibri"/>
                          <a:cs typeface="Calibri"/>
                        </a:rPr>
                        <a:t>TM</a:t>
                      </a:r>
                      <a:r>
                        <a:rPr lang="fr-FR" sz="900" b="1" spc="-5">
                          <a:latin typeface="Calibri"/>
                          <a:cs typeface="Calibri"/>
                        </a:rPr>
                        <a:t>4</a:t>
                      </a:r>
                      <a:r>
                        <a:rPr sz="900" b="1" spc="-5">
                          <a:latin typeface="Calibri"/>
                          <a:cs typeface="Calibri"/>
                        </a:rPr>
                        <a:t>.1</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tcPr>
                </a:tc>
                <a:tc rowSpan="2">
                  <a:txBody>
                    <a:bodyPr/>
                    <a:p>
                      <a:pPr marL="0" marR="0" lvl="0" indent="0" algn="l" defTabSz="685800">
                        <a:lnSpc>
                          <a:spcPct val="100000"/>
                        </a:lnSpc>
                        <a:spcBef>
                          <a:spcPts val="300"/>
                        </a:spcBef>
                        <a:spcAft>
                          <a:spcPts val="0"/>
                        </a:spcAft>
                        <a:buClrTx/>
                        <a:buSzTx/>
                        <a:buFontTx/>
                        <a:buNone/>
                        <a:defRPr/>
                      </a:pPr>
                      <a:r>
                        <a:rPr lang="fr-FR" sz="900">
                          <a:latin typeface="+mn-lt"/>
                          <a:cs typeface="Calibri"/>
                        </a:rPr>
                        <a:t>Gestionnaires de ports</a:t>
                      </a:r>
                      <a:endParaRPr lang="fr-FR" sz="900" spc="-1">
                        <a:solidFill>
                          <a:srgbClr val="000000"/>
                        </a:solidFill>
                        <a:latin typeface="+mn-lt"/>
                        <a:ea typeface="DejaVu Sans"/>
                        <a:cs typeface="Calibri"/>
                      </a:endParaRPr>
                    </a:p>
                  </a:txBody>
                  <a:tcPr marL="72000" marR="72000" marT="12065" marB="0" anchor="ctr">
                    <a:lnL w="6350" algn="ctr">
                      <a:solidFill>
                        <a:srgbClr val="C8C8C8"/>
                      </a:solidFill>
                    </a:lnL>
                    <a:lnR w="6350" algn="ctr">
                      <a:solidFill>
                        <a:srgbClr val="C8C8C8"/>
                      </a:solidFill>
                    </a:lnR>
                    <a:lnT w="6350" algn="ctr">
                      <a:solidFill>
                        <a:srgbClr val="C8C8C8"/>
                      </a:solidFill>
                    </a:lnT>
                    <a:lnB w="12700" algn="ctr">
                      <a:solidFill>
                        <a:schemeClr val="bg1">
                          <a:lumMod val="85000"/>
                        </a:schemeClr>
                      </a:solidFill>
                    </a:lnB>
                  </a:tcPr>
                </a:tc>
                <a:tc rowSpan="2">
                  <a:txBody>
                    <a:bodyPr/>
                    <a:p>
                      <a:pPr>
                        <a:defRPr/>
                      </a:pPr>
                      <a:r>
                        <a:rPr lang="fr-FR" sz="900">
                          <a:latin typeface="+mn-lt"/>
                          <a:cs typeface="Calibri"/>
                        </a:rPr>
                        <a:t>Gestionnaires de ports, Collectivités, ADEME, AELB, OFB</a:t>
                      </a:r>
                      <a:endParaRPr lang="fr-FR" sz="900"/>
                    </a:p>
                  </a:txBody>
                  <a:tcPr marL="72000" marR="72000" marT="0" marB="0" anchor="ctr">
                    <a:lnL w="6350" algn="ctr">
                      <a:solidFill>
                        <a:srgbClr val="C8C8C8"/>
                      </a:solidFill>
                    </a:lnL>
                    <a:lnT w="6350" algn="ctr">
                      <a:solidFill>
                        <a:srgbClr val="C8C8C8"/>
                      </a:solidFill>
                    </a:lnT>
                    <a:lnB w="12700" algn="ctr">
                      <a:solidFill>
                        <a:schemeClr val="bg1">
                          <a:lumMod val="85000"/>
                        </a:schemeClr>
                      </a:solidFill>
                    </a:lnB>
                  </a:tcPr>
                </a:tc>
              </a:tr>
              <a:tr h="176783">
                <a:tc>
                  <a:txBody>
                    <a:bodyPr/>
                    <a:p>
                      <a:pPr marL="85090">
                        <a:lnSpc>
                          <a:spcPct val="100000"/>
                        </a:lnSpc>
                        <a:spcBef>
                          <a:spcPts val="45"/>
                        </a:spcBef>
                        <a:defRPr/>
                      </a:pPr>
                      <a:r>
                        <a:rPr sz="900" b="1" spc="-5">
                          <a:latin typeface="Calibri"/>
                          <a:cs typeface="Calibri"/>
                        </a:rPr>
                        <a:t>TM</a:t>
                      </a:r>
                      <a:r>
                        <a:rPr lang="fr-FR" sz="900" b="1" spc="-5">
                          <a:latin typeface="Calibri"/>
                          <a:cs typeface="Calibri"/>
                        </a:rPr>
                        <a:t>4</a:t>
                      </a:r>
                      <a:r>
                        <a:rPr sz="900" b="1" spc="-5">
                          <a:latin typeface="Calibri"/>
                          <a:cs typeface="Calibri"/>
                        </a:rPr>
                        <a:t>.2</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solidFill>
                      <a:srgbClr val="F1F1F1"/>
                    </a:solidFill>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R w="6350" algn="ctr">
                      <a:solidFill>
                        <a:srgbClr val="C8C8C8"/>
                      </a:solidFill>
                    </a:lnR>
                    <a:lnT w="6350" algn="ctr">
                      <a:solidFill>
                        <a:srgbClr val="C8C8C8"/>
                      </a:solidFill>
                    </a:lnT>
                    <a:lnB w="6350" algn="ctr">
                      <a:solidFill>
                        <a:srgbClr val="C8C8C8"/>
                      </a:solidFill>
                    </a:lnB>
                    <a:solidFill>
                      <a:srgbClr val="F1F1F1"/>
                    </a:solidFill>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T w="6350" algn="ctr">
                      <a:solidFill>
                        <a:srgbClr val="C8C8C8"/>
                      </a:solidFill>
                    </a:lnT>
                    <a:lnB w="6350" algn="ctr">
                      <a:solidFill>
                        <a:srgbClr val="C8C8C8"/>
                      </a:solidFill>
                    </a:lnB>
                    <a:solidFill>
                      <a:srgbClr val="F1F1F1"/>
                    </a:solidFill>
                  </a:tcPr>
                </a:tc>
              </a:tr>
            </a:tbl>
          </a:graphicData>
        </a:graphic>
      </p:graphicFrame>
      <p:sp>
        <p:nvSpPr>
          <p:cNvPr id="29" name="object 18" hidden="0"/>
          <p:cNvSpPr/>
          <p:nvPr isPhoto="0" userDrawn="0"/>
        </p:nvSpPr>
        <p:spPr bwMode="auto">
          <a:xfrm>
            <a:off x="7551420" y="7696160"/>
            <a:ext cx="6350" cy="530860"/>
          </a:xfrm>
          <a:custGeom>
            <a:avLst/>
            <a:gdLst/>
            <a:ahLst/>
            <a:cxnLst/>
            <a:rect l="l" t="t" r="r" b="b"/>
            <a:pathLst>
              <a:path w="6350" h="530860" fill="norm" stroke="1" extrusionOk="0">
                <a:moveTo>
                  <a:pt x="6096" y="0"/>
                </a:moveTo>
                <a:lnTo>
                  <a:pt x="0" y="0"/>
                </a:lnTo>
                <a:lnTo>
                  <a:pt x="0" y="6096"/>
                </a:lnTo>
                <a:lnTo>
                  <a:pt x="0" y="15240"/>
                </a:lnTo>
                <a:lnTo>
                  <a:pt x="0" y="530352"/>
                </a:lnTo>
                <a:lnTo>
                  <a:pt x="6096" y="530352"/>
                </a:lnTo>
                <a:lnTo>
                  <a:pt x="6096" y="6096"/>
                </a:lnTo>
                <a:lnTo>
                  <a:pt x="6096" y="0"/>
                </a:lnTo>
                <a:close/>
              </a:path>
            </a:pathLst>
          </a:custGeom>
          <a:solidFill>
            <a:srgbClr val="C8C8C8"/>
          </a:solidFill>
        </p:spPr>
        <p:txBody>
          <a:bodyPr wrap="square" lIns="0" tIns="0" rIns="0" bIns="0" rtlCol="0"/>
          <a:lstStyle/>
          <a:p>
            <a:pPr>
              <a:defRPr/>
            </a:pPr>
            <a:endParaRPr/>
          </a:p>
        </p:txBody>
      </p:sp>
      <p:sp>
        <p:nvSpPr>
          <p:cNvPr id="30" name="" hidden="0"/>
          <p:cNvSpPr/>
          <p:nvPr isPhoto="0" userDrawn="0"/>
        </p:nvSpPr>
        <p:spPr bwMode="auto">
          <a:xfrm flipH="0" flipV="0">
            <a:off x="-3663" y="3357704"/>
            <a:ext cx="1178739" cy="16767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lgn="l">
              <a:defRPr/>
            </a:pPr>
            <a:r>
              <a:rPr sz="500" b="0" i="0" u="none">
                <a:solidFill>
                  <a:srgbClr val="000000"/>
                </a:solidFill>
                <a:latin typeface="Calibri"/>
                <a:ea typeface="Calibri"/>
                <a:cs typeface="Calibri"/>
              </a:rPr>
              <a:t>©</a:t>
            </a:r>
            <a:r>
              <a:rPr sz="500" b="0" i="0" u="none">
                <a:solidFill>
                  <a:srgbClr val="000000"/>
                </a:solidFill>
                <a:latin typeface="Calibri"/>
                <a:ea typeface="Calibri"/>
                <a:cs typeface="Calibri"/>
              </a:rPr>
              <a:t> internet</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ONLYOFFICE/6.0.2.5</Application>
  <DocSecurity>0</DocSecurity>
  <PresentationFormat>Personnalisé</PresentationFormat>
  <Paragraphs>0</Paragraphs>
  <Slides>1</Slides>
  <Notes>1</Notes>
  <HiddenSlides>0</HiddenSlides>
  <MMClips>2</MMClips>
  <ScaleCrop>0</ScaleCrop>
  <HeadingPairs>
    <vt:vector size="4" baseType="variant">
      <vt:variant>
        <vt:lpstr>Theme</vt:lpstr>
      </vt:variant>
      <vt:variant>
        <vt:i4>1</vt:i4>
      </vt:variant>
      <vt:variant>
        <vt:lpstr>Slide Titles</vt:lpstr>
      </vt:variant>
      <vt:variant>
        <vt:i4>1</vt:i4>
      </vt:variant>
    </vt:vector>
  </HeadingPairs>
  <TitlesOfParts>
    <vt:vector size="2" baseType="lpstr">
      <vt:lpstr>Theme 1</vt:lpstr>
      <vt:lpstr>Slide 1</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CLOIREC Ophélie</dc:creator>
  <cp:keywords/>
  <dc:description/>
  <dc:identifier/>
  <dc:language/>
  <cp:lastModifiedBy>Olivier ABELLARD</cp:lastModifiedBy>
  <cp:revision>34</cp:revision>
  <dcterms:created xsi:type="dcterms:W3CDTF">2022-12-02T15:44:00Z</dcterms:created>
  <dcterms:modified xsi:type="dcterms:W3CDTF">2023-01-10T15:15:09Z</dcterms:modified>
  <cp:category/>
  <cp:contentStatus/>
  <cp:version/>
</cp:coreProperties>
</file>