
<file path=[Content_Types].xml><?xml version="1.0" encoding="utf-8"?>
<Types xmlns="http://schemas.openxmlformats.org/package/2006/content-types">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tableStyles.xml" ContentType="application/vnd.openxmlformats-officedocument.presentationml.tableStyles+xml"/>
  <Override PartName="/ppt/slides/slide2.xml" ContentType="application/vnd.openxmlformats-officedocument.presentationml.slide+xml"/>
  <Override PartName="/ppt/slideLayouts/slideLayout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Lst>
  <p:sldIdLst>
    <p:sldId id="256" r:id="rId3"/>
    <p:sldId id="257" r:id="rId4"/>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D7E069B9-BF02-186F-6192-8C5B26BD0460}">
  <a:tblStyle styleId="{D7E069B9-BF02-186F-6192-8C5B26BD0460}"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presProps" Target="presProps.xml" /><Relationship Id="rId6" Type="http://schemas.openxmlformats.org/officeDocument/2006/relationships/tableStyles" Target="tableStyles.xml" /><Relationship Id="rId7"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Slide">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ctrTitle" hasCustomPrompt="0"/>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hidden="0"/>
          <p:cNvSpPr>
            <a:spLocks noGrp="1"/>
          </p:cNvSpPr>
          <p:nvPr isPhoto="0" userDrawn="0">
            <p:ph type="subTitle" idx="4" hasCustomPrompt="0"/>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and Content">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type="body" idx="1" hasCustomPrompt="0"/>
          </p:nvPr>
        </p:nvSpPr>
        <p:spPr bwMode="auto"/>
        <p:txBody>
          <a:bodyPr lIns="0" tIns="0" rIns="0" bIns="0"/>
          <a:lstStyle>
            <a:lvl1pPr>
              <a:defRPr/>
            </a:lvl1pPr>
          </a:lstStyle>
          <a:p>
            <a:pPr>
              <a:defRPr/>
            </a:pPr>
            <a:endParaRPr/>
          </a:p>
        </p:txBody>
      </p:sp>
      <p:sp>
        <p:nvSpPr>
          <p:cNvPr id="6" name="Holder 4"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wo Content">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sz="half" idx="2" hasCustomPrompt="0"/>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sz="half" idx="3" hasCustomPrompt="0"/>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9" name="Holder 7"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Only">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p:txBody>
          <a:bodyPr lIns="0" tIns="0" rIns="0" bIns="0"/>
          <a:lstStyle>
            <a:lvl1pPr>
              <a:defRPr/>
            </a:lvl1pPr>
          </a:lstStyle>
          <a:p>
            <a:pPr>
              <a:defRPr/>
            </a:pPr>
            <a:endParaRPr/>
          </a:p>
        </p:txBody>
      </p:sp>
      <p:sp>
        <p:nvSpPr>
          <p:cNvPr id="5" name="Holder 3"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7" name="Holder 5"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Blank">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ftr" sz="quarter" idx="5" hasCustomPrompt="0"/>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hidden="0"/>
          <p:cNvSpPr>
            <a:spLocks noGrp="1"/>
          </p:cNvSpPr>
          <p:nvPr isPhoto="0" userDrawn="0">
            <p:ph type="dt" sz="half" idx="6" hasCustomPrompt="0"/>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6" name="Holder 4" hidden="0"/>
          <p:cNvSpPr>
            <a:spLocks noGrp="1"/>
          </p:cNvSpPr>
          <p:nvPr isPhoto="0" userDrawn="0">
            <p:ph type="sldNum" sz="quarter" idx="7" hasCustomPrompt="0"/>
          </p:nvPr>
        </p:nvSpPr>
        <p:spPr bwMode="auto"/>
        <p:txBody>
          <a:bodyPr lIns="0" tIns="0" rIns="0" bIns="0"/>
          <a:lstStyle>
            <a:lvl1pPr algn="r">
              <a:defRPr>
                <a:solidFill>
                  <a:schemeClr val="tx1">
                    <a:tint val="75000"/>
                  </a:schemeClr>
                </a:solidFill>
              </a:defRPr>
            </a:lvl1pPr>
          </a:lstStyle>
          <a:p>
            <a:pPr>
              <a:defRPr/>
            </a:pPr>
            <a:fld id="{B6F15528-21DE-4FAA-801E-634DDDAF4B2B}" type="slidenum">
              <a:rPr/>
              <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chemeClr val="bg1"/>
        </a:solidFill>
      </p:bgPr>
    </p:bg>
    <p:spTree>
      <p:nvGrpSpPr>
        <p:cNvPr id="1" name="" hidden="0"/>
        <p:cNvGrpSpPr/>
        <p:nvPr isPhoto="0" userDrawn="0"/>
      </p:nvGrpSpPr>
      <p:grpSpPr bwMode="auto">
        <a:xfrm>
          <a:off x="0" y="0"/>
          <a:ext cx="0" cy="0"/>
          <a:chOff x="0" y="0"/>
          <a:chExt cx="0" cy="0"/>
        </a:xfrm>
      </p:grpSpPr>
      <p:sp>
        <p:nvSpPr>
          <p:cNvPr id="4" name="Holder 2" hidden="0"/>
          <p:cNvSpPr>
            <a:spLocks noGrp="1"/>
          </p:cNvSpPr>
          <p:nvPr isPhoto="0" userDrawn="0">
            <p:ph type="title" hasCustomPrompt="0"/>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hidden="0"/>
          <p:cNvSpPr>
            <a:spLocks noGrp="1"/>
          </p:cNvSpPr>
          <p:nvPr isPhoto="0" userDrawn="0">
            <p:ph type="body" idx="1" hasCustomPrompt="0"/>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hidden="0"/>
          <p:cNvSpPr>
            <a:spLocks noGrp="1"/>
          </p:cNvSpPr>
          <p:nvPr isPhoto="0" userDrawn="0">
            <p:ph type="ftr" sz="quarter" idx="5" hasCustomPrompt="0"/>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hidden="0"/>
          <p:cNvSpPr>
            <a:spLocks noGrp="1"/>
          </p:cNvSpPr>
          <p:nvPr isPhoto="0" userDrawn="0">
            <p:ph type="dt" sz="half" idx="6" hasCustomPrompt="0"/>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
            </a:fld>
            <a:endParaRPr lang="en-US"/>
          </a:p>
        </p:txBody>
      </p:sp>
      <p:sp>
        <p:nvSpPr>
          <p:cNvPr id="8" name="Holder 6" hidden="0"/>
          <p:cNvSpPr>
            <a:spLocks noGrp="1"/>
          </p:cNvSpPr>
          <p:nvPr isPhoto="0" userDrawn="0">
            <p:ph type="sldNum" sz="quarter" idx="7" hasCustomPrompt="0"/>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
            </a:fld>
            <a:endParaRPr/>
          </a:p>
        </p:txBody>
      </p:sp>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geolittoral.developpement-durable.gouv.fr/IMG/pdf/recensementcarenages2018_web.pdf" TargetMode="External"/><Relationship Id="rId3" Type="http://schemas.openxmlformats.org/officeDocument/2006/relationships/hyperlink" Target="https://www.bretagne-info-nautisme.fr/fr/environnement/actualites/accompagnement-des-projets-d-aire-de-carenage-par-l-agence-de-l-eau-loire-bretagne" TargetMode="External"/><Relationship Id="rId4" Type="http://schemas.openxmlformats.org/officeDocument/2006/relationships/image" Target="../media/image1.png"/><Relationship Id="rId5"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s://www.geolittoral.developpement-durable.gouv.fr/IMG/pdf/recensementcarenages2018_web.pdf" TargetMode="External"/><Relationship Id="rId3" Type="http://schemas.openxmlformats.org/officeDocument/2006/relationships/hyperlink" Target="https://professionnels.ofb.fr/sites/default/files/pdf/documentation/Rapport_Antifouling-environnement2019.pdf" TargetMode="External"/><Relationship Id="rId4" Type="http://schemas.openxmlformats.org/officeDocument/2006/relationships/hyperlink" Target="https://www.dinan-agglomeration.fr/content/download/14199/201499/version/1/file/Livre%20bleu%20de%20la%20plaisance%202015.pdf" TargetMode="External"/><Relationship Id="rId5" Type="http://schemas.openxmlformats.org/officeDocument/2006/relationships/hyperlink" Target="http://ecogestes-amo.fr/les-ecogestes/"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MasterSp="0" show="1">
  <p:cSld name="">
    <p:spTree>
      <p:nvGrpSpPr>
        <p:cNvPr id="1" name="" hidden="0"/>
        <p:cNvGrpSpPr/>
        <p:nvPr isPhoto="0" userDrawn="0"/>
      </p:nvGrpSpPr>
      <p:grpSpPr bwMode="auto">
        <a:xfrm>
          <a:off x="0" y="0"/>
          <a:ext cx="0" cy="0"/>
          <a:chOff x="0" y="0"/>
          <a:chExt cx="0" cy="0"/>
        </a:xfrm>
      </p:grpSpPr>
      <p:grpSp>
        <p:nvGrpSpPr>
          <p:cNvPr id="4" name="object 2" hidden="0"/>
          <p:cNvGrpSpPr/>
          <p:nvPr isPhoto="0" userDrawn="0"/>
        </p:nvGrpSpPr>
        <p:grpSpPr bwMode="auto">
          <a:xfrm>
            <a:off x="158242" y="0"/>
            <a:ext cx="7409180" cy="959485"/>
            <a:chOff x="158242" y="0"/>
            <a:chExt cx="7409180" cy="959485"/>
          </a:xfrm>
        </p:grpSpPr>
        <p:sp>
          <p:nvSpPr>
            <p:cNvPr id="5" name="object 3" hidden="0"/>
            <p:cNvSpPr/>
            <p:nvPr isPhoto="0" userDrawn="0"/>
          </p:nvSpPr>
          <p:spPr bwMode="auto">
            <a:xfrm>
              <a:off x="164592" y="4570"/>
              <a:ext cx="7396480" cy="946785"/>
            </a:xfrm>
            <a:custGeom>
              <a:avLst/>
              <a:gdLst/>
              <a:ahLst/>
              <a:cxnLst/>
              <a:rect l="l" t="t" r="r" b="b"/>
              <a:pathLst>
                <a:path w="7396480" h="946785" fill="norm" stroke="1"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018775"/>
            </a:solidFill>
          </p:spPr>
          <p:txBody>
            <a:bodyPr wrap="square" lIns="0" tIns="0" rIns="0" bIns="0" rtlCol="0"/>
            <a:lstStyle/>
            <a:p>
              <a:pPr>
                <a:defRPr/>
              </a:pPr>
              <a:endParaRPr/>
            </a:p>
          </p:txBody>
        </p:sp>
        <p:sp>
          <p:nvSpPr>
            <p:cNvPr id="6" name="object 4" hidden="0"/>
            <p:cNvSpPr/>
            <p:nvPr isPhoto="0" userDrawn="0"/>
          </p:nvSpPr>
          <p:spPr bwMode="auto">
            <a:xfrm>
              <a:off x="164592" y="4570"/>
              <a:ext cx="7396480" cy="946785"/>
            </a:xfrm>
            <a:custGeom>
              <a:avLst/>
              <a:gdLst/>
              <a:ahLst/>
              <a:cxnLst/>
              <a:rect l="l" t="t" r="r" b="b"/>
              <a:pathLst>
                <a:path w="7396480" h="946785" fill="norm" stroke="1"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hidden="0"/>
          <p:cNvSpPr>
            <a:spLocks noAdjustHandles="0" noChangeArrowheads="0"/>
          </p:cNvSpPr>
          <p:nvPr isPhoto="0" userDrawn="0"/>
        </p:nvSpPr>
        <p:spPr bwMode="auto">
          <a:xfrm>
            <a:off x="1481073" y="129032"/>
            <a:ext cx="4925947" cy="659155"/>
          </a:xfrm>
          <a:prstGeom prst="rect">
            <a:avLst/>
          </a:prstGeom>
        </p:spPr>
        <p:txBody>
          <a:bodyPr vert="horz" wrap="square" lIns="0" tIns="12700" rIns="0" bIns="0" rtlCol="0">
            <a:spAutoFit/>
          </a:bodyPr>
          <a:lstStyle/>
          <a:p>
            <a:pPr marL="12700">
              <a:lnSpc>
                <a:spcPct val="100000"/>
              </a:lnSpc>
              <a:spcBef>
                <a:spcPts val="100"/>
              </a:spcBef>
              <a:defRPr/>
            </a:pPr>
            <a:r>
              <a:rPr sz="1400" b="1" spc="-5">
                <a:solidFill>
                  <a:srgbClr val="FFFFFF"/>
                </a:solidFill>
                <a:latin typeface="Calibri"/>
                <a:cs typeface="Calibri"/>
              </a:rPr>
              <a:t>TM</a:t>
            </a:r>
            <a:r>
              <a:rPr lang="fr-FR" sz="1400" b="1" spc="-5">
                <a:solidFill>
                  <a:srgbClr val="FFFFFF"/>
                </a:solidFill>
                <a:latin typeface="Calibri"/>
                <a:cs typeface="Calibri"/>
              </a:rPr>
              <a:t>3</a:t>
            </a:r>
            <a:r>
              <a:rPr sz="1400" b="1" spc="-35">
                <a:solidFill>
                  <a:srgbClr val="FFFFFF"/>
                </a:solidFill>
                <a:latin typeface="Calibri"/>
                <a:cs typeface="Calibri"/>
              </a:rPr>
              <a:t> </a:t>
            </a:r>
            <a:r>
              <a:rPr sz="1400" b="1">
                <a:solidFill>
                  <a:srgbClr val="FFFFFF"/>
                </a:solidFill>
                <a:latin typeface="Calibri"/>
                <a:cs typeface="Calibri"/>
              </a:rPr>
              <a:t>–</a:t>
            </a:r>
            <a:r>
              <a:rPr sz="1400" b="1" spc="-30">
                <a:solidFill>
                  <a:srgbClr val="FFFFFF"/>
                </a:solidFill>
                <a:latin typeface="Calibri"/>
                <a:cs typeface="Calibri"/>
              </a:rPr>
              <a:t> </a:t>
            </a:r>
            <a:r>
              <a:rPr lang="fr-FR" sz="1400" b="1" spc="-30">
                <a:solidFill>
                  <a:srgbClr val="FFFFFF"/>
                </a:solidFill>
                <a:latin typeface="Calibri"/>
                <a:cs typeface="Calibri"/>
              </a:rPr>
              <a:t>CARENAGE ECO-RESPONSABLE : AUGMENTATION ET AMELIORATION DES EQUIPEMENTS ET INCITATION A LEUR REALISATION</a:t>
            </a:r>
            <a:endParaRPr sz="1400">
              <a:latin typeface="Calibri"/>
              <a:cs typeface="Calibri"/>
            </a:endParaRPr>
          </a:p>
        </p:txBody>
      </p:sp>
      <p:graphicFrame>
        <p:nvGraphicFramePr>
          <p:cNvPr id="8" name="object 6" hidden="0"/>
          <p:cNvGraphicFramePr>
            <a:graphicFrameLocks xmlns:a="http://schemas.openxmlformats.org/drawingml/2006/main" noGrp="1"/>
          </p:cNvGraphicFramePr>
          <p:nvPr isPhoto="0" userDrawn="0"/>
        </p:nvGraphicFramePr>
        <p:xfrm>
          <a:off x="0" y="1103375"/>
          <a:ext cx="7538717" cy="966725"/>
        </p:xfrm>
        <a:graphic>
          <a:graphicData uri="http://schemas.openxmlformats.org/drawingml/2006/table">
            <a:tbl>
              <a:tblPr firstRow="1" firstCol="0" lastRow="0" lastCol="0" bandRow="1" bandCol="0">
                <a:tableStyleId>{D7E069B9-BF02-186F-6192-8C5B26BD0460}</a:tableStyleId>
              </a:tblPr>
              <a:tblGrid>
                <a:gridCol w="1797050"/>
                <a:gridCol w="2133600"/>
                <a:gridCol w="3608068"/>
              </a:tblGrid>
              <a:tr h="353779">
                <a:tc>
                  <a:txBody>
                    <a:bodyPr/>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spc="-5">
                          <a:latin typeface="Calibri"/>
                          <a:cs typeface="Calibri"/>
                        </a:rPr>
                        <a:t>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p>
                      <a:pPr marL="63500">
                        <a:lnSpc>
                          <a:spcPct val="100000"/>
                        </a:lnSpc>
                        <a:spcBef>
                          <a:spcPts val="60"/>
                        </a:spcBef>
                        <a:defRPr/>
                      </a:pPr>
                      <a:r>
                        <a:rPr lang="fr-FR" sz="900" b="0" spc="-5">
                          <a:latin typeface="Calibri"/>
                          <a:cs typeface="Calibri"/>
                        </a:rPr>
                        <a:t>Tous les habitats marins et terrestres</a:t>
                      </a:r>
                      <a:endParaRPr sz="900" b="0">
                        <a:latin typeface="Calibri"/>
                        <a:cs typeface="Calibri"/>
                      </a:endParaRPr>
                    </a:p>
                  </a:txBody>
                  <a:tcPr marL="0" marR="0" marT="762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p>
                      <a:endParaRPr/>
                    </a:p>
                  </a:txBody>
                </a:tc>
              </a:tr>
              <a:tr h="377430">
                <a:tc>
                  <a:txBody>
                    <a:bodyPr/>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p>
                      <a:pPr marL="63500">
                        <a:lnSpc>
                          <a:spcPct val="100000"/>
                        </a:lnSpc>
                        <a:spcBef>
                          <a:spcPts val="45"/>
                        </a:spcBef>
                        <a:defRPr/>
                      </a:pPr>
                      <a:r>
                        <a:rPr lang="fr-FR" sz="900" b="0" spc="-5">
                          <a:latin typeface="Calibri"/>
                          <a:cs typeface="Calibri"/>
                        </a:rPr>
                        <a:t>Toutes</a:t>
                      </a:r>
                      <a:r>
                        <a:rPr lang="fr-FR" sz="900" b="0" spc="-5">
                          <a:latin typeface="Calibri"/>
                          <a:cs typeface="Calibri"/>
                        </a:rPr>
                        <a:t> les espèces marines et terrestres</a:t>
                      </a:r>
                      <a:endParaRPr sz="900" b="0">
                        <a:latin typeface="Calibri"/>
                        <a:cs typeface="Calibri"/>
                      </a:endParaRPr>
                    </a:p>
                  </a:txBody>
                  <a:tcPr marL="0" marR="0" marT="5715" marB="0">
                    <a:lnL w="6350" algn="ctr">
                      <a:solidFill>
                        <a:srgbClr val="7A7A7A"/>
                      </a:solidFill>
                    </a:lnL>
                    <a:lnT w="6350" algn="ctr">
                      <a:solidFill>
                        <a:srgbClr val="7A7A7A"/>
                      </a:solidFill>
                    </a:lnT>
                    <a:lnB w="6350" algn="ctr">
                      <a:solidFill>
                        <a:srgbClr val="7A7A7A"/>
                      </a:solidFill>
                    </a:lnB>
                  </a:tcPr>
                </a:tc>
                <a:tc>
                  <a:txBody>
                    <a:bodyPr/>
                    <a:p>
                      <a:pPr marL="1020444">
                        <a:lnSpc>
                          <a:spcPct val="100000"/>
                        </a:lnSpc>
                        <a:spcBef>
                          <a:spcPts val="45"/>
                        </a:spcBef>
                        <a:defRPr/>
                      </a:pPr>
                      <a:endParaRPr sz="900">
                        <a:latin typeface="Calibri"/>
                        <a:cs typeface="Calibri"/>
                      </a:endParaRPr>
                    </a:p>
                  </a:txBody>
                  <a:tcPr marL="0" marR="0" marT="5715" marB="0">
                    <a:lnR w="6350" algn="ctr">
                      <a:solidFill>
                        <a:srgbClr val="7A7A7A"/>
                      </a:solidFill>
                    </a:lnR>
                    <a:lnT w="6350" algn="ctr">
                      <a:solidFill>
                        <a:srgbClr val="7A7A7A"/>
                      </a:solidFill>
                    </a:lnT>
                    <a:lnB w="6350" algn="ctr">
                      <a:solidFill>
                        <a:srgbClr val="7A7A7A"/>
                      </a:solidFill>
                    </a:lnB>
                  </a:tcPr>
                </a:tc>
              </a:tr>
              <a:tr h="235516">
                <a:tc>
                  <a:txBody>
                    <a:bodyPr/>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4F3E9"/>
                    </a:solidFill>
                  </a:tcPr>
                </a:tc>
                <a:tc gridSpan="2">
                  <a:txBody>
                    <a:bodyPr/>
                    <a:p>
                      <a:pPr marL="63500">
                        <a:lnSpc>
                          <a:spcPct val="100000"/>
                        </a:lnSpc>
                        <a:spcBef>
                          <a:spcPts val="45"/>
                        </a:spcBef>
                        <a:defRPr/>
                      </a:pPr>
                      <a:r>
                        <a:rPr lang="fr-FR" sz="900" b="0" spc="-5">
                          <a:latin typeface="+mn-lt"/>
                          <a:cs typeface="Calibri"/>
                        </a:rPr>
                        <a:t>Ensemble</a:t>
                      </a:r>
                      <a:r>
                        <a:rPr lang="fr-FR" sz="900" b="0" spc="-5">
                          <a:latin typeface="+mn-lt"/>
                          <a:cs typeface="Calibri"/>
                        </a:rPr>
                        <a:t> du site Natura 2000</a:t>
                      </a:r>
                      <a:endParaRPr lang="fr-FR" sz="900" b="0">
                        <a:latin typeface="+mn-lt"/>
                        <a:cs typeface="Calibri"/>
                      </a:endParaRPr>
                    </a:p>
                  </a:txBody>
                  <a:tcPr marL="0" marR="0" marT="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4F3E9"/>
                    </a:solidFill>
                  </a:tcPr>
                </a:tc>
                <a:tc hMerge="1">
                  <a:txBody>
                    <a:bodyPr/>
                    <a:p>
                      <a:endParaRPr/>
                    </a:p>
                  </a:txBody>
                </a:tc>
              </a:tr>
            </a:tbl>
          </a:graphicData>
        </a:graphic>
      </p:graphicFrame>
      <p:graphicFrame>
        <p:nvGraphicFramePr>
          <p:cNvPr id="9" name="object 7" hidden="0"/>
          <p:cNvGraphicFramePr>
            <a:graphicFrameLocks xmlns:a="http://schemas.openxmlformats.org/drawingml/2006/main" noGrp="1"/>
          </p:cNvGraphicFramePr>
          <p:nvPr isPhoto="0" userDrawn="0"/>
        </p:nvGraphicFramePr>
        <p:xfrm>
          <a:off x="0" y="2146300"/>
          <a:ext cx="7554595" cy="1534286"/>
        </p:xfrm>
        <a:graphic>
          <a:graphicData uri="http://schemas.openxmlformats.org/drawingml/2006/table">
            <a:tbl>
              <a:tblPr firstRow="1" firstCol="0" lastRow="0" lastCol="0" bandRow="1" bandCol="0">
                <a:tableStyleId>{D7E069B9-BF02-186F-6192-8C5B26BD0460}</a:tableStyleId>
              </a:tblPr>
              <a:tblGrid>
                <a:gridCol w="1835150"/>
                <a:gridCol w="5719445"/>
              </a:tblGrid>
              <a:tr h="218694">
                <a:tc>
                  <a:txBody>
                    <a:bodyPr/>
                    <a:p>
                      <a:pPr>
                        <a:lnSpc>
                          <a:spcPct val="100000"/>
                        </a:lnSpc>
                        <a:defRPr/>
                      </a:pPr>
                      <a:endParaRPr sz="1000">
                        <a:latin typeface="Times New Roman"/>
                        <a:cs typeface="Times New Roman"/>
                      </a:endParaRPr>
                    </a:p>
                  </a:txBody>
                  <a:tcPr marL="0" marR="0" marT="0" marB="0">
                    <a:solidFill>
                      <a:srgbClr val="01B199"/>
                    </a:solidFill>
                  </a:tcPr>
                </a:tc>
                <a:tc>
                  <a:txBody>
                    <a:bodyPr/>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01B199"/>
                    </a:solidFill>
                  </a:tcPr>
                </a:tc>
              </a:tr>
              <a:tr h="1315592">
                <a:tc>
                  <a:txBody>
                    <a:bodyPr/>
                    <a:p>
                      <a:pPr>
                        <a:lnSpc>
                          <a:spcPct val="100000"/>
                        </a:lnSpc>
                        <a:defRPr/>
                      </a:pPr>
                      <a:endParaRPr sz="1000">
                        <a:latin typeface="Times New Roman"/>
                        <a:cs typeface="Times New Roman"/>
                      </a:endParaRPr>
                    </a:p>
                  </a:txBody>
                  <a:tcPr marL="0" marR="0" marT="0" marB="0"/>
                </a:tc>
                <a:tc>
                  <a:txBody>
                    <a:bodyPr/>
                    <a:p>
                      <a:pPr marL="68580">
                        <a:lnSpc>
                          <a:spcPct val="100000"/>
                        </a:lnSpc>
                        <a:spcBef>
                          <a:spcPts val="20"/>
                        </a:spcBef>
                        <a:defRPr/>
                      </a:pPr>
                      <a:r>
                        <a:rPr sz="1000" b="1" spc="-5">
                          <a:latin typeface="Calibri"/>
                          <a:cs typeface="Calibri"/>
                        </a:rPr>
                        <a:t>Objectifs</a:t>
                      </a:r>
                      <a:r>
                        <a:rPr sz="1000" b="1" spc="-20">
                          <a:latin typeface="Calibri"/>
                          <a:cs typeface="Calibri"/>
                        </a:rPr>
                        <a:t> </a:t>
                      </a:r>
                      <a:r>
                        <a:rPr sz="1000" b="1" spc="-5">
                          <a:latin typeface="Calibri"/>
                          <a:cs typeface="Calibri"/>
                        </a:rPr>
                        <a:t>opérationnels</a:t>
                      </a:r>
                      <a:r>
                        <a:rPr sz="1000" b="1" spc="-15">
                          <a:latin typeface="Calibri"/>
                          <a:cs typeface="Calibri"/>
                        </a:rPr>
                        <a:t> </a:t>
                      </a:r>
                      <a:r>
                        <a:rPr sz="1000" b="1" spc="-5">
                          <a:latin typeface="Calibri"/>
                          <a:cs typeface="Calibri"/>
                        </a:rPr>
                        <a:t>:</a:t>
                      </a:r>
                      <a:endParaRPr sz="1000">
                        <a:latin typeface="Calibri"/>
                        <a:cs typeface="Calibri"/>
                      </a:endParaRPr>
                    </a:p>
                    <a:p>
                      <a:pPr marL="129539" indent="-90170">
                        <a:lnSpc>
                          <a:spcPct val="100000"/>
                        </a:lnSpc>
                        <a:spcBef>
                          <a:spcPts val="204"/>
                        </a:spcBef>
                        <a:buFont typeface="Microsoft Sans Serif"/>
                        <a:buChar char="-"/>
                        <a:tabLst>
                          <a:tab pos="129539" algn="l"/>
                        </a:tabLst>
                        <a:defRPr/>
                      </a:pPr>
                      <a:r>
                        <a:rPr lang="fr-FR" sz="900" spc="-1">
                          <a:solidFill>
                            <a:srgbClr val="000000"/>
                          </a:solidFill>
                          <a:latin typeface="+mn-lt"/>
                        </a:rPr>
                        <a:t>limiter le rejet dans le milieu naturel de contaminants et la dissémination d’espèces non</a:t>
                      </a:r>
                      <a:r>
                        <a:rPr lang="fr-FR" sz="900" spc="0">
                          <a:solidFill>
                            <a:schemeClr val="tx1"/>
                          </a:solidFill>
                          <a:latin typeface="+mn-lt"/>
                        </a:rPr>
                        <a:t> </a:t>
                      </a:r>
                      <a:r>
                        <a:rPr lang="fr-FR" sz="900" spc="-1">
                          <a:solidFill>
                            <a:srgbClr val="000000"/>
                          </a:solidFill>
                          <a:latin typeface="+mn-lt"/>
                        </a:rPr>
                        <a:t>indigènes lors du carénage des navires (plaisance et professionnels) et des équipements immergés (bouées, structures d’élevages, etc.)*</a:t>
                      </a:r>
                      <a:endParaRPr lang="fr-FR" sz="1200" b="0" strike="noStrike" spc="-1">
                        <a:solidFill>
                          <a:srgbClr val="000000"/>
                        </a:solidFill>
                        <a:latin typeface="Arial"/>
                      </a:endParaRPr>
                    </a:p>
                    <a:p>
                      <a:pPr>
                        <a:lnSpc>
                          <a:spcPct val="100000"/>
                        </a:lnSpc>
                        <a:spcBef>
                          <a:spcPts val="10"/>
                        </a:spcBef>
                        <a:buFont typeface="Microsoft Sans Serif"/>
                        <a:buChar char="-"/>
                        <a:defRPr/>
                      </a:pPr>
                      <a:endParaRPr sz="1100">
                        <a:latin typeface="Times New Roman"/>
                        <a:cs typeface="Times New Roman"/>
                      </a:endParaRPr>
                    </a:p>
                    <a:p>
                      <a:pPr marL="68580">
                        <a:lnSpc>
                          <a:spcPct val="100000"/>
                        </a:lnSpc>
                        <a:spcBef>
                          <a:spcPts val="5"/>
                        </a:spcBef>
                        <a:defRPr/>
                      </a:pPr>
                      <a:r>
                        <a:rPr sz="1000" b="1" spc="-5">
                          <a:latin typeface="Calibri"/>
                          <a:cs typeface="Calibri"/>
                        </a:rPr>
                        <a:t>Mesures</a:t>
                      </a:r>
                      <a:r>
                        <a:rPr sz="1000" b="1" spc="-25">
                          <a:latin typeface="Calibri"/>
                          <a:cs typeface="Calibri"/>
                        </a:rPr>
                        <a:t> </a:t>
                      </a:r>
                      <a:r>
                        <a:rPr sz="1000" b="1" spc="-5">
                          <a:latin typeface="Calibri"/>
                          <a:cs typeface="Calibri"/>
                        </a:rPr>
                        <a:t>:</a:t>
                      </a:r>
                      <a:endParaRPr sz="1000">
                        <a:latin typeface="Calibri"/>
                        <a:cs typeface="Calibri"/>
                      </a:endParaRPr>
                    </a:p>
                    <a:p>
                      <a:pPr marL="129539" indent="-90170">
                        <a:lnSpc>
                          <a:spcPct val="100000"/>
                        </a:lnSpc>
                        <a:spcBef>
                          <a:spcPts val="204"/>
                        </a:spcBef>
                        <a:buFont typeface="Microsoft Sans Serif"/>
                        <a:buChar char="-"/>
                        <a:tabLst>
                          <a:tab pos="129539" algn="l"/>
                        </a:tabLst>
                        <a:defRPr/>
                      </a:pPr>
                      <a:r>
                        <a:rPr lang="fr-FR" sz="900" b="0" i="0" u="none" strike="noStrike" cap="none" spc="-2">
                          <a:solidFill>
                            <a:schemeClr val="tx1"/>
                          </a:solidFill>
                          <a:latin typeface="Calibri"/>
                          <a:ea typeface="Calibri"/>
                          <a:cs typeface="Calibri"/>
                        </a:rPr>
                        <a:t>TM2 - Eaux noires et eaux grises : équipement et sensibilisation </a:t>
                      </a:r>
                      <a:endParaRPr lang="fr-FR" sz="900" b="0" i="0" u="none" strike="noStrike" cap="none" spc="-2">
                        <a:solidFill>
                          <a:schemeClr val="tx1"/>
                        </a:solidFill>
                        <a:latin typeface="Calibri"/>
                        <a:ea typeface="Calibri"/>
                        <a:cs typeface="Calibri"/>
                      </a:endParaRPr>
                    </a:p>
                    <a:p>
                      <a:pPr marL="129538" indent="-90169">
                        <a:lnSpc>
                          <a:spcPct val="100000"/>
                        </a:lnSpc>
                        <a:spcBef>
                          <a:spcPts val="203"/>
                        </a:spcBef>
                        <a:buFont typeface="Microsoft Sans Serif"/>
                        <a:buChar char="-"/>
                        <a:tabLst>
                          <a:tab pos="129538" algn="l"/>
                        </a:tabLst>
                        <a:defRPr/>
                      </a:pPr>
                      <a:r>
                        <a:rPr lang="fr-FR" sz="900" b="0" i="0" u="none" strike="noStrike" cap="none" spc="-2">
                          <a:solidFill>
                            <a:schemeClr val="tx1"/>
                          </a:solidFill>
                          <a:latin typeface="Calibri"/>
                          <a:ea typeface="Calibri"/>
                          <a:cs typeface="Calibri"/>
                        </a:rPr>
                        <a:t>TM4 - Encouragement de la certification Port Propre</a:t>
                      </a:r>
                      <a:endParaRPr sz="900">
                        <a:latin typeface="Calibri"/>
                        <a:cs typeface="Calibri"/>
                      </a:endParaRPr>
                    </a:p>
                  </a:txBody>
                  <a:tcPr marL="0" marR="0" marT="2540" marB="0">
                    <a:solidFill>
                      <a:srgbClr val="F6FAFB"/>
                    </a:solidFill>
                  </a:tcPr>
                </a:tc>
              </a:tr>
            </a:tbl>
          </a:graphicData>
        </a:graphic>
      </p:graphicFrame>
      <p:graphicFrame>
        <p:nvGraphicFramePr>
          <p:cNvPr id="10" name="object 8" hidden="0"/>
          <p:cNvGraphicFramePr>
            <a:graphicFrameLocks xmlns:a="http://schemas.openxmlformats.org/drawingml/2006/main" noGrp="1"/>
          </p:cNvGraphicFramePr>
          <p:nvPr isPhoto="0" userDrawn="0"/>
        </p:nvGraphicFramePr>
        <p:xfrm>
          <a:off x="0" y="3746500"/>
          <a:ext cx="7554595" cy="4936108"/>
        </p:xfrm>
        <a:graphic>
          <a:graphicData uri="http://schemas.openxmlformats.org/drawingml/2006/table">
            <a:tbl>
              <a:tblPr firstRow="1" firstCol="0" lastRow="0" lastCol="0" bandRow="1" bandCol="0">
                <a:tableStyleId>{D7E069B9-BF02-186F-6192-8C5B26BD0460}</a:tableStyleId>
              </a:tblPr>
              <a:tblGrid>
                <a:gridCol w="7554595"/>
              </a:tblGrid>
              <a:tr h="222503">
                <a:tc>
                  <a:txBody>
                    <a:bodyPr/>
                    <a:p>
                      <a:pPr marR="2884170" algn="r">
                        <a:lnSpc>
                          <a:spcPct val="100000"/>
                        </a:lnSpc>
                        <a:spcBef>
                          <a:spcPts val="10"/>
                        </a:spcBef>
                        <a:defRPr/>
                      </a:pPr>
                      <a:r>
                        <a:rPr sz="1200" b="1" spc="-5">
                          <a:solidFill>
                            <a:srgbClr val="FFFFFF"/>
                          </a:solidFill>
                          <a:latin typeface="Calibri"/>
                          <a:cs typeface="Calibri"/>
                        </a:rPr>
                        <a:t>Contexte</a:t>
                      </a:r>
                      <a:r>
                        <a:rPr sz="1200" b="1" spc="-15">
                          <a:solidFill>
                            <a:srgbClr val="FFFFFF"/>
                          </a:solidFill>
                          <a:latin typeface="Calibri"/>
                          <a:cs typeface="Calibri"/>
                        </a:rPr>
                        <a:t> </a:t>
                      </a:r>
                      <a:r>
                        <a:rPr sz="1200" b="1" spc="-5">
                          <a:solidFill>
                            <a:srgbClr val="FFFFFF"/>
                          </a:solidFill>
                          <a:latin typeface="Calibri"/>
                          <a:cs typeface="Calibri"/>
                        </a:rPr>
                        <a:t>et</a:t>
                      </a:r>
                      <a:r>
                        <a:rPr sz="1200" b="1" spc="-10">
                          <a:solidFill>
                            <a:srgbClr val="FFFFFF"/>
                          </a:solidFill>
                          <a:latin typeface="Calibri"/>
                          <a:cs typeface="Calibri"/>
                        </a:rPr>
                        <a:t> </a:t>
                      </a:r>
                      <a:r>
                        <a:rPr sz="1200" b="1" spc="-5">
                          <a:solidFill>
                            <a:srgbClr val="FFFFFF"/>
                          </a:solidFill>
                          <a:latin typeface="Calibri"/>
                          <a:cs typeface="Calibri"/>
                        </a:rPr>
                        <a:t>problématiques</a:t>
                      </a:r>
                      <a:endParaRPr sz="1200">
                        <a:latin typeface="Calibri"/>
                        <a:cs typeface="Calibri"/>
                      </a:endParaRPr>
                    </a:p>
                  </a:txBody>
                  <a:tcPr marL="0" marR="0" marT="1270" marB="0">
                    <a:solidFill>
                      <a:srgbClr val="01B199"/>
                    </a:solidFill>
                  </a:tcPr>
                </a:tc>
              </a:tr>
              <a:tr h="1530097">
                <a:tc>
                  <a:txBody>
                    <a:bodyPr/>
                    <a:p>
                      <a:pPr algn="just">
                        <a:lnSpc>
                          <a:spcPct val="100000"/>
                        </a:lnSpc>
                        <a:defRPr/>
                      </a:pPr>
                      <a:r>
                        <a:rPr lang="fr-FR" sz="900" spc="-1">
                          <a:solidFill>
                            <a:srgbClr val="000000"/>
                          </a:solidFill>
                          <a:latin typeface="+mn-lt"/>
                          <a:ea typeface="DejaVu Sans"/>
                        </a:rPr>
                        <a:t>Le carénage des navires, réalisé sur des aires de travail non équipées</a:t>
                      </a:r>
                      <a:r>
                        <a:rPr lang="fr-FR" sz="900" spc="0">
                          <a:solidFill>
                            <a:srgbClr val="000000"/>
                          </a:solidFill>
                          <a:latin typeface="+mn-lt"/>
                          <a:ea typeface="DejaVu Sans"/>
                        </a:rPr>
                        <a:t>, contribue à la pollution du milieu marin et à la dispersion des espèces non indigènes. </a:t>
                      </a:r>
                      <a:endParaRPr lang="fr-FR" sz="900" spc="0">
                        <a:solidFill>
                          <a:srgbClr val="000000"/>
                        </a:solidFill>
                        <a:latin typeface="+mn-lt"/>
                        <a:ea typeface="DejaVu Sans"/>
                      </a:endParaRPr>
                    </a:p>
                    <a:p>
                      <a:pPr algn="just">
                        <a:lnSpc>
                          <a:spcPct val="100000"/>
                        </a:lnSpc>
                        <a:defRPr/>
                      </a:pPr>
                      <a:r>
                        <a:rPr lang="fr-FR" sz="900" spc="0">
                          <a:solidFill>
                            <a:srgbClr val="000000"/>
                          </a:solidFill>
                          <a:latin typeface="+mn-lt"/>
                          <a:ea typeface="DejaVu Sans"/>
                        </a:rPr>
                        <a:t>Bien qu‘interdite, la pratique est commune.</a:t>
                      </a:r>
                      <a:endParaRPr lang="fr-FR" sz="900"/>
                    </a:p>
                    <a:p>
                      <a:pPr algn="just">
                        <a:lnSpc>
                          <a:spcPct val="100000"/>
                        </a:lnSpc>
                        <a:spcBef>
                          <a:spcPts val="400"/>
                        </a:spcBef>
                        <a:defRPr/>
                      </a:pPr>
                      <a:r>
                        <a:rPr lang="fr-FR" sz="900" spc="-1">
                          <a:solidFill>
                            <a:srgbClr val="000000"/>
                          </a:solidFill>
                          <a:latin typeface="+mn-lt"/>
                        </a:rPr>
                        <a:t>Le CEREMA a réalisé, en 2017-2018, une </a:t>
                      </a:r>
                      <a:r>
                        <a:rPr lang="fr-FR" sz="900" u="sng" spc="0">
                          <a:latin typeface="+mn-lt"/>
                          <a:hlinkClick r:id="rId2" tooltip="https://www.geolittoral.developpement-durable.gouv.fr/IMG/pdf/recensementcarenages2018_web.pdf"/>
                        </a:rPr>
                        <a:t>étude</a:t>
                      </a:r>
                      <a:r>
                        <a:rPr lang="fr-FR" sz="900" spc="0">
                          <a:solidFill>
                            <a:srgbClr val="000000"/>
                          </a:solidFill>
                          <a:latin typeface="+mn-lt"/>
                        </a:rPr>
                        <a:t> pour recenser les aires de carénage des ports de plaisance, des zones de mouillage et des chantiers nautiques et identifier leur niveau d’équipement. De manière générale, il apparait que moins de la moitié des aires de carénage recensées sont équipées d’un système de traitement des effluents et moins de 20% ont un traitement satisfaisant en termes de lutte contre les rejets de contaminants</a:t>
                      </a:r>
                      <a:r>
                        <a:rPr lang="fr-FR" sz="900" spc="0">
                          <a:solidFill>
                            <a:srgbClr val="000000"/>
                          </a:solidFill>
                          <a:latin typeface="+mn-lt"/>
                        </a:rPr>
                        <a:t> dans le milieu. Localement d'autres études plus fines ont été réalisées (cf références).</a:t>
                      </a:r>
                      <a:endParaRPr lang="fr-FR" sz="900" spc="0">
                        <a:solidFill>
                          <a:srgbClr val="000000"/>
                        </a:solidFill>
                        <a:latin typeface="+mn-lt"/>
                      </a:endParaRPr>
                    </a:p>
                    <a:p>
                      <a:pPr algn="just">
                        <a:lnSpc>
                          <a:spcPct val="100000"/>
                        </a:lnSpc>
                        <a:spcBef>
                          <a:spcPts val="398"/>
                        </a:spcBef>
                        <a:defRPr/>
                      </a:pPr>
                      <a:endParaRPr lang="fr-FR" sz="900" spc="0">
                        <a:solidFill>
                          <a:srgbClr val="000000"/>
                        </a:solidFill>
                        <a:latin typeface="Calibri"/>
                      </a:endParaRPr>
                    </a:p>
                    <a:p>
                      <a:pPr algn="just">
                        <a:lnSpc>
                          <a:spcPct val="100000"/>
                        </a:lnSpc>
                        <a:defRPr/>
                      </a:pPr>
                      <a:r>
                        <a:rPr lang="fr-FR" sz="900" spc="-1">
                          <a:solidFill>
                            <a:srgbClr val="000000"/>
                          </a:solidFill>
                          <a:latin typeface="+mn-lt"/>
                        </a:rPr>
                        <a:t>Le travail est donc à poursuivre afin de compléter le recensement de ces aires de carénage, les équiper d’un système de traitement des effluents compatibles avec la préservation du milieu marin et de sensibiliser les usagers et les gestionnaires aux bonnes pratiques de carénage. </a:t>
                      </a:r>
                      <a:endParaRPr lang="fr-FR" sz="900"/>
                    </a:p>
                  </a:txBody>
                  <a:tcPr marL="72000" marR="72000" marT="80644" marB="0"/>
                </a:tc>
              </a:tr>
              <a:tr h="222503">
                <a:tc>
                  <a:txBody>
                    <a:bodyPr/>
                    <a:p>
                      <a:pPr marR="2870200" algn="r">
                        <a:lnSpc>
                          <a:spcPct val="100000"/>
                        </a:lnSpc>
                        <a:spcBef>
                          <a:spcPts val="10"/>
                        </a:spcBef>
                        <a:defRPr/>
                      </a:pPr>
                      <a:r>
                        <a:rPr sz="1200" b="1" spc="-5">
                          <a:solidFill>
                            <a:srgbClr val="FFFFFF"/>
                          </a:solidFill>
                          <a:latin typeface="Calibri"/>
                          <a:cs typeface="Calibri"/>
                        </a:rPr>
                        <a:t>Description</a:t>
                      </a:r>
                      <a:r>
                        <a:rPr sz="1200" b="1" spc="-10">
                          <a:solidFill>
                            <a:srgbClr val="FFFFFF"/>
                          </a:solidFill>
                          <a:latin typeface="Calibri"/>
                          <a:cs typeface="Calibri"/>
                        </a:rPr>
                        <a:t> </a:t>
                      </a:r>
                      <a:r>
                        <a:rPr sz="1200" b="1" spc="-5">
                          <a:solidFill>
                            <a:srgbClr val="FFFFFF"/>
                          </a:solidFill>
                          <a:latin typeface="Calibri"/>
                          <a:cs typeface="Calibri"/>
                        </a:rPr>
                        <a:t>des sous-actions</a:t>
                      </a:r>
                      <a:endParaRPr sz="1200">
                        <a:latin typeface="Calibri"/>
                        <a:cs typeface="Calibri"/>
                      </a:endParaRPr>
                    </a:p>
                  </a:txBody>
                  <a:tcPr marL="0" marR="0" marT="1270" marB="0">
                    <a:solidFill>
                      <a:srgbClr val="01B199"/>
                    </a:solidFill>
                  </a:tcPr>
                </a:tc>
              </a:tr>
              <a:tr h="1313307">
                <a:tc>
                  <a:txBody>
                    <a:bodyPr/>
                    <a:p>
                      <a:pPr marL="313690" indent="-229235" algn="just">
                        <a:lnSpc>
                          <a:spcPct val="100000"/>
                        </a:lnSpc>
                        <a:spcBef>
                          <a:spcPts val="620"/>
                        </a:spcBef>
                        <a:buFont typeface="Wingdings"/>
                        <a:buChar char=""/>
                        <a:tabLst>
                          <a:tab pos="314325" algn="l"/>
                        </a:tabLst>
                        <a:defRPr/>
                      </a:pPr>
                      <a:r>
                        <a:rPr lang="fr-FR" sz="900" b="1" u="sng" spc="-5">
                          <a:latin typeface="+mn-lt"/>
                          <a:cs typeface="Calibri"/>
                        </a:rPr>
                        <a:t>TM3.1</a:t>
                      </a:r>
                      <a:r>
                        <a:rPr lang="fr-FR" sz="900" b="1" u="sng" spc="-5">
                          <a:latin typeface="+mn-lt"/>
                          <a:cs typeface="Calibri"/>
                        </a:rPr>
                        <a:t> – </a:t>
                      </a:r>
                      <a:r>
                        <a:rPr lang="fr-FR" sz="900" b="1" u="sng" spc="-5">
                          <a:latin typeface="+mn-lt"/>
                          <a:cs typeface="Calibri"/>
                        </a:rPr>
                        <a:t>Poursuite du </a:t>
                      </a:r>
                      <a:r>
                        <a:rPr lang="fr-FR" sz="900" b="1" u="sng" spc="-5">
                          <a:latin typeface="+mn-lt"/>
                          <a:cs typeface="Calibri"/>
                        </a:rPr>
                        <a:t>recensement des aires de carénage des ports de plaisance, des zones de mouillage et des chantiers nautiques</a:t>
                      </a:r>
                      <a:endParaRPr/>
                    </a:p>
                    <a:p>
                      <a:pPr marL="313200" indent="0" algn="just">
                        <a:lnSpc>
                          <a:spcPct val="100000"/>
                        </a:lnSpc>
                        <a:spcBef>
                          <a:spcPts val="620"/>
                        </a:spcBef>
                        <a:buFont typeface="Wingdings"/>
                        <a:buNone/>
                        <a:tabLst>
                          <a:tab pos="314325" algn="l"/>
                        </a:tabLst>
                        <a:defRPr/>
                      </a:pPr>
                      <a:r>
                        <a:rPr lang="fr-FR" sz="900" b="0" u="none"/>
                        <a:t>En s’appuyant sur les travaux</a:t>
                      </a:r>
                      <a:r>
                        <a:rPr lang="fr-FR" sz="900" b="0" u="none"/>
                        <a:t> réalisés localement, poursuivre le travail d’enquête afin de compléter à l’échelle du site N2000 les informations sur les aires de carénage. Cette information recueillie par la DDTM est transmise au CEREMA, qui publie en décembre une couche SIG actualisée sur le portail </a:t>
                      </a:r>
                      <a:r>
                        <a:rPr lang="fr-FR" sz="900" b="0" u="none"/>
                        <a:t>Géolittoral</a:t>
                      </a:r>
                      <a:r>
                        <a:rPr lang="fr-FR" sz="900" b="0" u="none"/>
                        <a:t>.</a:t>
                      </a:r>
                      <a:endParaRPr/>
                    </a:p>
                    <a:p>
                      <a:pPr marL="313200" indent="0" algn="just">
                        <a:lnSpc>
                          <a:spcPct val="100000"/>
                        </a:lnSpc>
                        <a:spcBef>
                          <a:spcPts val="620"/>
                        </a:spcBef>
                        <a:buFont typeface="Wingdings"/>
                        <a:buNone/>
                        <a:tabLst>
                          <a:tab pos="314325" algn="l"/>
                        </a:tabLst>
                        <a:defRPr/>
                      </a:pPr>
                      <a:endParaRPr lang="fr-FR" sz="400" b="0" u="none"/>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TM3.2</a:t>
                      </a:r>
                      <a:r>
                        <a:rPr lang="fr-FR" sz="900" b="1" u="sng" spc="5">
                          <a:latin typeface="+mn-lt"/>
                          <a:cs typeface="Calibri"/>
                        </a:rPr>
                        <a:t> </a:t>
                      </a:r>
                      <a:r>
                        <a:rPr lang="fr-FR" sz="900" b="1" u="sng">
                          <a:latin typeface="+mn-lt"/>
                          <a:cs typeface="Calibri"/>
                        </a:rPr>
                        <a:t>–</a:t>
                      </a:r>
                      <a:r>
                        <a:rPr lang="fr-FR" sz="900" b="1" u="sng" spc="5">
                          <a:latin typeface="+mn-lt"/>
                          <a:cs typeface="Calibri"/>
                        </a:rPr>
                        <a:t> </a:t>
                      </a:r>
                      <a:r>
                        <a:rPr lang="fr-FR" sz="900" b="1" u="sng" spc="-1">
                          <a:solidFill>
                            <a:srgbClr val="000000"/>
                          </a:solidFill>
                          <a:latin typeface="+mn-lt"/>
                          <a:ea typeface="DejaVu Sans"/>
                        </a:rPr>
                        <a:t>Poursuite</a:t>
                      </a:r>
                      <a:r>
                        <a:rPr lang="fr-FR" sz="900" b="1" u="sng" spc="-1">
                          <a:solidFill>
                            <a:srgbClr val="000000"/>
                          </a:solidFill>
                          <a:latin typeface="+mn-lt"/>
                          <a:ea typeface="DejaVu Sans"/>
                        </a:rPr>
                        <a:t> de</a:t>
                      </a:r>
                      <a:r>
                        <a:rPr lang="fr-FR" sz="900" b="1" u="sng" spc="-1">
                          <a:solidFill>
                            <a:srgbClr val="000000"/>
                          </a:solidFill>
                          <a:latin typeface="+mn-lt"/>
                          <a:ea typeface="DejaVu Sans"/>
                        </a:rPr>
                        <a:t> </a:t>
                      </a:r>
                      <a:r>
                        <a:rPr lang="fr-FR" sz="900" b="1" u="sng" spc="-1">
                          <a:solidFill>
                            <a:srgbClr val="000000"/>
                          </a:solidFill>
                          <a:latin typeface="+mn-lt"/>
                          <a:ea typeface="DejaVu Sans"/>
                        </a:rPr>
                        <a:t>l’équipement/l’entretien des aires de carénage en système de traitement des effluents et </a:t>
                      </a:r>
                      <a:r>
                        <a:rPr lang="fr-FR" sz="900" b="1" u="sng" spc="-1">
                          <a:solidFill>
                            <a:srgbClr val="000000"/>
                          </a:solidFill>
                          <a:latin typeface="+mn-lt"/>
                          <a:ea typeface="DejaVu Sans"/>
                        </a:rPr>
                        <a:t>création </a:t>
                      </a:r>
                      <a:r>
                        <a:rPr lang="fr-FR" sz="900" b="1" u="sng" spc="-1">
                          <a:solidFill>
                            <a:srgbClr val="000000"/>
                          </a:solidFill>
                          <a:latin typeface="+mn-lt"/>
                          <a:ea typeface="DejaVu Sans"/>
                        </a:rPr>
                        <a:t>de nouvelles</a:t>
                      </a:r>
                      <a:endParaRPr lang="fr-FR" sz="900" b="1" u="none" spc="0">
                        <a:solidFill>
                          <a:schemeClr val="tx1"/>
                        </a:solidFill>
                        <a:latin typeface="+mn-lt"/>
                        <a:ea typeface="+mn-ea"/>
                      </a:endParaRPr>
                    </a:p>
                    <a:p>
                      <a:pPr marL="313200" algn="just">
                        <a:lnSpc>
                          <a:spcPct val="100000"/>
                        </a:lnSpc>
                        <a:spcBef>
                          <a:spcPts val="600"/>
                        </a:spcBef>
                        <a:defRPr/>
                      </a:pPr>
                      <a:r>
                        <a:rPr lang="fr-FR" sz="900" spc="-1">
                          <a:solidFill>
                            <a:srgbClr val="000000"/>
                          </a:solidFill>
                          <a:latin typeface="+mn-lt"/>
                        </a:rPr>
                        <a:t>Identifier des sites prioritaires pour l’équipement en installation de traitement des effluents et inciter les gestionnaires à les équiper. Dans des situations pertinentes (pour des zones de mouillage, pour des petits ports d’échouage par exemple) des solutions de mutualisation de ces aires de carénage équipées pourront être étudiées, y compris avec recours à des équipements mobiles. L’agence de l’eau Loire-Bretagne, </a:t>
                      </a:r>
                      <a:r>
                        <a:rPr lang="fr-FR" sz="900" b="0" i="0" u="none" strike="noStrike" cap="none" spc="0">
                          <a:solidFill>
                            <a:srgbClr val="000000"/>
                          </a:solidFill>
                          <a:latin typeface="+mn-lt"/>
                          <a:ea typeface="+mn-lt"/>
                          <a:cs typeface="+mn-lt"/>
                        </a:rPr>
                        <a:t>via son 11</a:t>
                      </a:r>
                      <a:r>
                        <a:rPr lang="fr-FR" sz="900" b="0" i="0" u="none" strike="noStrike" cap="none" spc="0" baseline="30000">
                          <a:solidFill>
                            <a:srgbClr val="000000"/>
                          </a:solidFill>
                          <a:latin typeface="+mn-lt"/>
                          <a:ea typeface="+mn-lt"/>
                          <a:cs typeface="+mn-lt"/>
                        </a:rPr>
                        <a:t>ème</a:t>
                      </a:r>
                      <a:r>
                        <a:rPr lang="fr-FR" sz="900" b="0" i="0" u="none" strike="noStrike" cap="none" spc="0">
                          <a:solidFill>
                            <a:srgbClr val="000000"/>
                          </a:solidFill>
                          <a:latin typeface="+mn-lt"/>
                          <a:ea typeface="+mn-lt"/>
                          <a:cs typeface="+mn-lt"/>
                        </a:rPr>
                        <a:t> programme d'intervention,</a:t>
                      </a:r>
                      <a:r>
                        <a:rPr lang="fr-FR" sz="900" spc="0">
                          <a:solidFill>
                            <a:srgbClr val="000000"/>
                          </a:solidFill>
                          <a:latin typeface="+mn-lt"/>
                        </a:rPr>
                        <a:t> peut </a:t>
                      </a:r>
                      <a:r>
                        <a:rPr lang="fr-FR" sz="900" u="sng" spc="0">
                          <a:latin typeface="+mn-lt"/>
                          <a:hlinkClick r:id="rId3" tooltip="https://www.bretagne-info-nautisme.fr/fr/environnement/actualites/accompagnement-des-projets-d-aire-de-carenage-par-l-agence-de-l-eau-loire-bretagne"/>
                        </a:rPr>
                        <a:t>subventionner</a:t>
                      </a:r>
                      <a:r>
                        <a:rPr lang="fr-FR" sz="900" spc="0">
                          <a:solidFill>
                            <a:srgbClr val="000000"/>
                          </a:solidFill>
                          <a:latin typeface="+mn-lt"/>
                        </a:rPr>
                        <a:t> ces travaux d’équipement à hauteur de 50%. Localement, ces actions sont pilotées par les structures en charge des SAGE.</a:t>
                      </a:r>
                      <a:endParaRPr lang="fr-FR" sz="900" spc="0">
                        <a:solidFill>
                          <a:schemeClr val="tx1"/>
                        </a:solidFill>
                        <a:latin typeface="+mn-lt"/>
                      </a:endParaRPr>
                    </a:p>
                    <a:p>
                      <a:pPr marL="313200" algn="just">
                        <a:lnSpc>
                          <a:spcPct val="100000"/>
                        </a:lnSpc>
                        <a:spcBef>
                          <a:spcPts val="600"/>
                        </a:spcBef>
                        <a:defRPr/>
                      </a:pPr>
                      <a:r>
                        <a:rPr lang="fr-FR" sz="900" spc="-1">
                          <a:solidFill>
                            <a:srgbClr val="000000"/>
                          </a:solidFill>
                          <a:latin typeface="+mn-lt"/>
                        </a:rPr>
                        <a:t>A terme, il est attendu que les aires de carénage soient toutes équipées d’un système de traitement des effluents compatible avec la préservation du milieu marin.</a:t>
                      </a:r>
                      <a:endParaRPr lang="fr-FR" sz="900"/>
                    </a:p>
                    <a:p>
                      <a:pPr marL="576000" lvl="0" indent="-171450" algn="just">
                        <a:lnSpc>
                          <a:spcPct val="100000"/>
                        </a:lnSpc>
                        <a:spcBef>
                          <a:spcPts val="620"/>
                        </a:spcBef>
                        <a:buFont typeface="Arial"/>
                        <a:buChar char="•"/>
                        <a:tabLst>
                          <a:tab pos="314325" algn="l"/>
                        </a:tabLst>
                        <a:defRPr/>
                      </a:pPr>
                      <a:endParaRPr lang="fr-FR" sz="100" b="1" u="sng" spc="0">
                        <a:solidFill>
                          <a:schemeClr val="tx1"/>
                        </a:solidFill>
                        <a:latin typeface="+mn-lt"/>
                      </a:endParaRPr>
                    </a:p>
                    <a:p>
                      <a:pPr marL="313690" indent="-229235" algn="just">
                        <a:lnSpc>
                          <a:spcPct val="100000"/>
                        </a:lnSpc>
                        <a:spcBef>
                          <a:spcPts val="620"/>
                        </a:spcBef>
                        <a:buFont typeface="Wingdings"/>
                        <a:buChar char=""/>
                        <a:tabLst>
                          <a:tab pos="314325" algn="l"/>
                        </a:tabLst>
                        <a:defRPr/>
                      </a:pPr>
                      <a:r>
                        <a:rPr lang="fr-FR" sz="900" b="1" u="sng" spc="-5">
                          <a:latin typeface="+mn-lt"/>
                          <a:cs typeface="Calibri"/>
                        </a:rPr>
                        <a:t>TM3.3 – </a:t>
                      </a:r>
                      <a:r>
                        <a:rPr lang="fr-FR" sz="900" b="1" u="sng" spc="-1">
                          <a:solidFill>
                            <a:srgbClr val="000000"/>
                          </a:solidFill>
                          <a:latin typeface="+mn-lt"/>
                        </a:rPr>
                        <a:t>Sensibilisation des gestionnaires des aires de carénage et des plaisanciers aux bonnes pratiques de carénage et d’entretien des carènes des bateaux ainsi qu’aux méthodes de carénage alternatives</a:t>
                      </a:r>
                      <a:endParaRPr lang="fr-FR" sz="900" b="1"/>
                    </a:p>
                    <a:p>
                      <a:pPr marL="313200" algn="just">
                        <a:spcBef>
                          <a:spcPts val="600"/>
                        </a:spcBef>
                        <a:defRPr/>
                      </a:pPr>
                      <a:r>
                        <a:rPr lang="fr-FR" sz="900" u="none" spc="-1">
                          <a:solidFill>
                            <a:srgbClr val="000000"/>
                          </a:solidFill>
                          <a:latin typeface="+mn-lt"/>
                        </a:rPr>
                        <a:t>Accompagner les ports dans l’information et la sensibilisation des usagers aux bonnes pratiques de carénage et à la promotion des pratiques vertueuses pour l’environnement, notamment promouvoir les alternatives aux peintures </a:t>
                      </a:r>
                      <a:r>
                        <a:rPr lang="fr-FR" sz="900" u="none" spc="-1">
                          <a:solidFill>
                            <a:srgbClr val="000000"/>
                          </a:solidFill>
                          <a:latin typeface="+mn-lt"/>
                        </a:rPr>
                        <a:t>antifouling</a:t>
                      </a:r>
                      <a:r>
                        <a:rPr lang="fr-FR" sz="900" u="none" spc="-1">
                          <a:solidFill>
                            <a:srgbClr val="000000"/>
                          </a:solidFill>
                          <a:latin typeface="+mn-lt"/>
                        </a:rPr>
                        <a:t> avec biocides.</a:t>
                      </a:r>
                      <a:r>
                        <a:rPr lang="fr-FR" sz="900" u="none" spc="-1">
                          <a:solidFill>
                            <a:srgbClr val="000000"/>
                          </a:solidFill>
                          <a:latin typeface="+mn-lt"/>
                        </a:rPr>
                        <a:t> </a:t>
                      </a:r>
                      <a:r>
                        <a:rPr lang="fr-FR" sz="900" spc="-1">
                          <a:solidFill>
                            <a:srgbClr val="000000"/>
                          </a:solidFill>
                          <a:latin typeface="+mn-lt"/>
                        </a:rPr>
                        <a:t>Cette sensibilisation passera par la promotion de produits non toxiques issus de la R&amp;D.</a:t>
                      </a:r>
                      <a:endParaRPr/>
                    </a:p>
                  </a:txBody>
                  <a:tcPr marL="72000" marR="72000" marT="80644" marB="0"/>
                </a:tc>
              </a:tr>
            </a:tbl>
          </a:graphicData>
        </a:graphic>
      </p:graphicFrame>
      <p:sp>
        <p:nvSpPr>
          <p:cNvPr id="11" name="object 10" hidden="0"/>
          <p:cNvSpPr>
            <a:spLocks noAdjustHandles="0" noChangeArrowheads="0"/>
          </p:cNvSpPr>
          <p:nvPr isPhoto="0" userDrawn="0"/>
        </p:nvSpPr>
        <p:spPr bwMode="auto">
          <a:xfrm>
            <a:off x="61976" y="335381"/>
            <a:ext cx="411480" cy="424815"/>
          </a:xfrm>
          <a:prstGeom prst="rect">
            <a:avLst/>
          </a:prstGeom>
        </p:spPr>
        <p:txBody>
          <a:bodyPr vert="horz" wrap="square" lIns="0" tIns="44450" rIns="0" bIns="0" rtlCol="0">
            <a:spAutoFit/>
          </a:bodyPr>
          <a:lstStyle/>
          <a:p>
            <a:pPr marL="12700">
              <a:lnSpc>
                <a:spcPct val="100000"/>
              </a:lnSpc>
              <a:spcBef>
                <a:spcPts val="350"/>
              </a:spcBef>
              <a:defRPr/>
            </a:pPr>
            <a:r>
              <a:rPr sz="1100" spc="-5">
                <a:solidFill>
                  <a:srgbClr val="001F5F"/>
                </a:solidFill>
                <a:latin typeface="Calibri"/>
                <a:cs typeface="Calibri"/>
              </a:rPr>
              <a:t>ZSC</a:t>
            </a:r>
            <a:endParaRPr sz="1100">
              <a:latin typeface="Calibri"/>
              <a:cs typeface="Calibri"/>
            </a:endParaRPr>
          </a:p>
          <a:p>
            <a:pPr marL="12700">
              <a:lnSpc>
                <a:spcPct val="100000"/>
              </a:lnSpc>
              <a:spcBef>
                <a:spcPts val="250"/>
              </a:spcBef>
              <a:defRPr/>
            </a:pPr>
            <a:r>
              <a:rPr sz="1100" b="1">
                <a:solidFill>
                  <a:srgbClr val="001F5F"/>
                </a:solidFill>
                <a:latin typeface="Calibri"/>
                <a:cs typeface="Calibri"/>
              </a:rPr>
              <a:t>FR53…</a:t>
            </a:r>
            <a:endParaRPr sz="1100">
              <a:latin typeface="Calibri"/>
              <a:cs typeface="Calibri"/>
            </a:endParaRPr>
          </a:p>
        </p:txBody>
      </p:sp>
      <p:grpSp>
        <p:nvGrpSpPr>
          <p:cNvPr id="12" name="object 11" hidden="0"/>
          <p:cNvGrpSpPr/>
          <p:nvPr isPhoto="0" userDrawn="0"/>
        </p:nvGrpSpPr>
        <p:grpSpPr bwMode="auto">
          <a:xfrm>
            <a:off x="6518084" y="278637"/>
            <a:ext cx="624204" cy="659130"/>
            <a:chOff x="6518084" y="278637"/>
            <a:chExt cx="624204" cy="659130"/>
          </a:xfrm>
        </p:grpSpPr>
        <p:sp>
          <p:nvSpPr>
            <p:cNvPr id="13" name="object 12" hidden="0"/>
            <p:cNvSpPr/>
            <p:nvPr isPhoto="0" userDrawn="0"/>
          </p:nvSpPr>
          <p:spPr bwMode="auto">
            <a:xfrm>
              <a:off x="6851903" y="284987"/>
              <a:ext cx="283845" cy="283845"/>
            </a:xfrm>
            <a:custGeom>
              <a:avLst/>
              <a:gdLst/>
              <a:ahLst/>
              <a:cxnLst/>
              <a:rect l="l" t="t" r="r" b="b"/>
              <a:pathLst>
                <a:path w="283845" h="283845" fill="norm" stroke="1"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4" name="object 13" hidden="0"/>
            <p:cNvSpPr/>
            <p:nvPr isPhoto="0" userDrawn="0"/>
          </p:nvSpPr>
          <p:spPr bwMode="auto">
            <a:xfrm>
              <a:off x="6851903" y="284987"/>
              <a:ext cx="283845" cy="283845"/>
            </a:xfrm>
            <a:custGeom>
              <a:avLst/>
              <a:gdLst/>
              <a:ahLst/>
              <a:cxnLst/>
              <a:rect l="l" t="t" r="r" b="b"/>
              <a:pathLst>
                <a:path w="283845" h="283845" fill="norm" stroke="1"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5" name="object 14" hidden="0"/>
            <p:cNvSpPr/>
            <p:nvPr isPhoto="0" userDrawn="0"/>
          </p:nvSpPr>
          <p:spPr bwMode="auto">
            <a:xfrm>
              <a:off x="6519671" y="676655"/>
              <a:ext cx="498475" cy="259079"/>
            </a:xfrm>
            <a:custGeom>
              <a:avLst/>
              <a:gdLst/>
              <a:ahLst/>
              <a:cxnLst/>
              <a:rect l="l" t="t" r="r" b="b"/>
              <a:pathLst>
                <a:path w="498475" h="259080" fill="norm" stroke="1"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grpSp>
      <p:sp>
        <p:nvSpPr>
          <p:cNvPr id="16" name="object 15" hidden="0"/>
          <p:cNvSpPr>
            <a:spLocks noAdjustHandles="0" noChangeArrowheads="0"/>
          </p:cNvSpPr>
          <p:nvPr isPhoto="0" userDrawn="0"/>
        </p:nvSpPr>
        <p:spPr bwMode="auto">
          <a:xfrm>
            <a:off x="6521195" y="678179"/>
            <a:ext cx="493395" cy="255270"/>
          </a:xfrm>
          <a:prstGeom prst="rect">
            <a:avLst/>
          </a:prstGeom>
          <a:solidFill>
            <a:schemeClr val="accent6">
              <a:lumMod val="75000"/>
            </a:schemeClr>
          </a:solidFill>
        </p:spPr>
        <p:txBody>
          <a:bodyPr vert="horz" wrap="square" lIns="0" tIns="36830" rIns="0" bIns="0" rtlCol="0">
            <a:spAutoFit/>
          </a:bodyPr>
          <a:lstStyle/>
          <a:p>
            <a:pPr marL="156210">
              <a:lnSpc>
                <a:spcPct val="100000"/>
              </a:lnSpc>
              <a:spcBef>
                <a:spcPts val="290"/>
              </a:spcBef>
              <a:defRPr/>
            </a:pPr>
            <a:r>
              <a:rPr sz="1100" b="1">
                <a:solidFill>
                  <a:srgbClr val="FFFFFF"/>
                </a:solidFill>
                <a:latin typeface="Calibri"/>
                <a:cs typeface="Calibri"/>
              </a:rPr>
              <a:t>DO</a:t>
            </a:r>
            <a:endParaRPr sz="1100">
              <a:latin typeface="Calibri"/>
              <a:cs typeface="Calibri"/>
            </a:endParaRPr>
          </a:p>
        </p:txBody>
      </p:sp>
      <p:sp>
        <p:nvSpPr>
          <p:cNvPr id="17" name="object 16" hidden="0"/>
          <p:cNvSpPr/>
          <p:nvPr isPhoto="0" userDrawn="0"/>
        </p:nvSpPr>
        <p:spPr bwMode="auto">
          <a:xfrm>
            <a:off x="7013447" y="676655"/>
            <a:ext cx="498475" cy="257810"/>
          </a:xfrm>
          <a:custGeom>
            <a:avLst/>
            <a:gdLst/>
            <a:ahLst/>
            <a:cxnLst/>
            <a:rect l="l" t="t" r="r" b="b"/>
            <a:pathLst>
              <a:path w="498475" h="257809" fill="norm" stroke="1" extrusionOk="0">
                <a:moveTo>
                  <a:pt x="0" y="257555"/>
                </a:moveTo>
                <a:lnTo>
                  <a:pt x="498348" y="257555"/>
                </a:lnTo>
                <a:lnTo>
                  <a:pt x="498348" y="0"/>
                </a:lnTo>
                <a:lnTo>
                  <a:pt x="0" y="0"/>
                </a:lnTo>
                <a:lnTo>
                  <a:pt x="0" y="257555"/>
                </a:lnTo>
                <a:close/>
              </a:path>
            </a:pathLst>
          </a:custGeom>
          <a:ln w="3175">
            <a:solidFill>
              <a:srgbClr val="000000"/>
            </a:solidFill>
          </a:ln>
        </p:spPr>
        <p:txBody>
          <a:bodyPr wrap="square" lIns="0" tIns="0" rIns="0" bIns="0" rtlCol="0"/>
          <a:lstStyle/>
          <a:p>
            <a:pPr>
              <a:defRPr/>
            </a:pPr>
            <a:endParaRPr/>
          </a:p>
        </p:txBody>
      </p:sp>
      <p:sp>
        <p:nvSpPr>
          <p:cNvPr id="18" name="object 17" hidden="0"/>
          <p:cNvSpPr>
            <a:spLocks noAdjustHandles="0" noChangeArrowheads="0"/>
          </p:cNvSpPr>
          <p:nvPr isPhoto="0" userDrawn="0"/>
        </p:nvSpPr>
        <p:spPr bwMode="auto">
          <a:xfrm>
            <a:off x="7017257" y="678179"/>
            <a:ext cx="493395" cy="255270"/>
          </a:xfrm>
          <a:prstGeom prst="rect">
            <a:avLst/>
          </a:prstGeom>
          <a:solidFill>
            <a:schemeClr val="accent6">
              <a:lumMod val="75000"/>
            </a:schemeClr>
          </a:solidFill>
        </p:spPr>
        <p:txBody>
          <a:bodyPr vert="horz" wrap="square" lIns="0" tIns="38735" rIns="0" bIns="0" rtlCol="0">
            <a:spAutoFit/>
          </a:bodyPr>
          <a:lstStyle/>
          <a:p>
            <a:pPr marL="93345">
              <a:lnSpc>
                <a:spcPct val="100000"/>
              </a:lnSpc>
              <a:spcBef>
                <a:spcPts val="305"/>
              </a:spcBef>
              <a:defRPr/>
            </a:pPr>
            <a:r>
              <a:rPr sz="1100" b="1">
                <a:solidFill>
                  <a:srgbClr val="FFFFFF"/>
                </a:solidFill>
                <a:latin typeface="Calibri"/>
                <a:cs typeface="Calibri"/>
              </a:rPr>
              <a:t>DHFF</a:t>
            </a:r>
            <a:endParaRPr sz="1100">
              <a:latin typeface="Calibri"/>
              <a:cs typeface="Calibri"/>
            </a:endParaRPr>
          </a:p>
        </p:txBody>
      </p:sp>
      <p:sp>
        <p:nvSpPr>
          <p:cNvPr id="19" name="object 18" hidden="0"/>
          <p:cNvSpPr>
            <a:spLocks noAdjustHandles="0" noChangeArrowheads="0"/>
          </p:cNvSpPr>
          <p:nvPr isPhoto="0" userDrawn="0"/>
        </p:nvSpPr>
        <p:spPr bwMode="auto">
          <a:xfrm>
            <a:off x="6694169" y="0"/>
            <a:ext cx="579755" cy="576580"/>
          </a:xfrm>
          <a:prstGeom prst="rect">
            <a:avLst/>
          </a:prstGeom>
        </p:spPr>
        <p:txBody>
          <a:bodyPr vert="horz" wrap="square" lIns="0" tIns="56515" rIns="0" bIns="0" rtlCol="0">
            <a:spAutoFit/>
          </a:bodyPr>
          <a:lstStyle/>
          <a:p>
            <a:pPr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L="45085" algn="ctr">
              <a:lnSpc>
                <a:spcPct val="100000"/>
              </a:lnSpc>
              <a:spcBef>
                <a:spcPts val="390"/>
              </a:spcBef>
              <a:defRPr/>
            </a:pPr>
            <a:r>
              <a:rPr sz="1600" b="1" spc="-5">
                <a:solidFill>
                  <a:srgbClr val="FFFFFF"/>
                </a:solidFill>
                <a:latin typeface="Calibri"/>
                <a:cs typeface="Calibri"/>
              </a:rPr>
              <a:t>?</a:t>
            </a:r>
            <a:endParaRPr sz="1600">
              <a:latin typeface="Calibri"/>
              <a:cs typeface="Calibri"/>
            </a:endParaRPr>
          </a:p>
        </p:txBody>
      </p:sp>
      <p:pic>
        <p:nvPicPr>
          <p:cNvPr id="20" name="object 19" hidden="0"/>
          <p:cNvPicPr/>
          <p:nvPr isPhoto="0" userDrawn="0"/>
        </p:nvPicPr>
        <p:blipFill>
          <a:blip r:embed="rId4"/>
          <a:stretch/>
        </p:blipFill>
        <p:spPr bwMode="auto">
          <a:xfrm>
            <a:off x="910082" y="81635"/>
            <a:ext cx="505968" cy="507492"/>
          </a:xfrm>
          <a:prstGeom prst="rect">
            <a:avLst/>
          </a:prstGeom>
        </p:spPr>
      </p:pic>
      <p:pic>
        <p:nvPicPr>
          <p:cNvPr id="21" name="" hidden="0"/>
          <p:cNvPicPr>
            <a:picLocks noChangeAspect="1"/>
          </p:cNvPicPr>
          <p:nvPr isPhoto="0" userDrawn="0"/>
        </p:nvPicPr>
        <p:blipFill>
          <a:blip r:embed="rId5"/>
          <a:srcRect l="19677" t="35017" r="19220" b="34016"/>
          <a:stretch/>
        </p:blipFill>
        <p:spPr bwMode="auto">
          <a:xfrm flipH="0" flipV="0">
            <a:off x="0" y="2368944"/>
            <a:ext cx="1745211" cy="1250938"/>
          </a:xfrm>
          <a:prstGeom prst="rect">
            <a:avLst/>
          </a:prstGeom>
        </p:spPr>
      </p:pic>
      <p:sp>
        <p:nvSpPr>
          <p:cNvPr id="22" name="" hidden="0"/>
          <p:cNvSpPr/>
          <p:nvPr isPhoto="0" userDrawn="0"/>
        </p:nvSpPr>
        <p:spPr bwMode="auto">
          <a:xfrm flipH="0" flipV="0">
            <a:off x="79593" y="3582865"/>
            <a:ext cx="1049117" cy="167675"/>
          </a:xfrm>
          <a:prstGeom prst="rect">
            <a:avLst/>
          </a:prstGeom>
          <a:noFill/>
        </p:spPr>
        <p:txBody>
          <a:bodyPr vertOverflow="overflow" horzOverflow="clip" vert="horz" wrap="square" lIns="91440" tIns="45720" rIns="91440" bIns="45720" numCol="1" spcCol="0" rtlCol="0" fromWordArt="0" anchor="t" anchorCtr="0" forceAA="0" upright="0" compatLnSpc="0">
            <a:spAutoFit/>
          </a:bodyPr>
          <a:p>
            <a:pPr>
              <a:defRPr/>
            </a:pPr>
            <a:r>
              <a:rPr sz="500" b="0" i="0" u="none">
                <a:solidFill>
                  <a:srgbClr val="000000"/>
                </a:solidFill>
                <a:latin typeface="Calibri"/>
                <a:ea typeface="Calibri"/>
                <a:cs typeface="Calibri"/>
              </a:rPr>
              <a:t>©</a:t>
            </a:r>
            <a:r>
              <a:rPr sz="500" b="0" i="0" u="none">
                <a:solidFill>
                  <a:srgbClr val="000000"/>
                </a:solidFill>
                <a:latin typeface="Calibri"/>
                <a:ea typeface="Calibri"/>
                <a:cs typeface="Calibri"/>
              </a:rPr>
              <a:t> V. Gervois</a:t>
            </a:r>
            <a:r>
              <a:rPr sz="500" b="0" i="0" u="none">
                <a:solidFill>
                  <a:srgbClr val="000000"/>
                </a:solidFill>
                <a:latin typeface="Calibri"/>
                <a:ea typeface="Calibri"/>
                <a:cs typeface="Calibri"/>
              </a:rPr>
              <a:t>, OFB</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MasterSp="0" show="1">
  <p:cSld name="">
    <p:spTree>
      <p:nvGrpSpPr>
        <p:cNvPr id="1" name="" hidden="0"/>
        <p:cNvGrpSpPr/>
        <p:nvPr isPhoto="0" userDrawn="0"/>
      </p:nvGrpSpPr>
      <p:grpSpPr bwMode="auto">
        <a:xfrm>
          <a:off x="0" y="0"/>
          <a:ext cx="0" cy="0"/>
          <a:chOff x="0" y="0"/>
          <a:chExt cx="0" cy="0"/>
        </a:xfrm>
      </p:grpSpPr>
      <p:sp>
        <p:nvSpPr>
          <p:cNvPr id="4" name="object 2" hidden="0"/>
          <p:cNvSpPr/>
          <p:nvPr isPhoto="0" userDrawn="0"/>
        </p:nvSpPr>
        <p:spPr bwMode="auto">
          <a:xfrm>
            <a:off x="5015" y="1308100"/>
            <a:ext cx="7560945" cy="226060"/>
          </a:xfrm>
          <a:custGeom>
            <a:avLst/>
            <a:gdLst/>
            <a:ahLst/>
            <a:cxnLst/>
            <a:rect l="l" t="t" r="r" b="b"/>
            <a:pathLst>
              <a:path w="7560945" h="226060" fill="norm" stroke="1" extrusionOk="0">
                <a:moveTo>
                  <a:pt x="7560564" y="0"/>
                </a:moveTo>
                <a:lnTo>
                  <a:pt x="0" y="0"/>
                </a:lnTo>
                <a:lnTo>
                  <a:pt x="0" y="10668"/>
                </a:lnTo>
                <a:lnTo>
                  <a:pt x="0" y="224028"/>
                </a:lnTo>
                <a:lnTo>
                  <a:pt x="0" y="225552"/>
                </a:lnTo>
                <a:lnTo>
                  <a:pt x="7560564" y="225552"/>
                </a:lnTo>
                <a:lnTo>
                  <a:pt x="7560564" y="224028"/>
                </a:lnTo>
                <a:lnTo>
                  <a:pt x="7560564" y="10668"/>
                </a:lnTo>
                <a:lnTo>
                  <a:pt x="7560564" y="0"/>
                </a:lnTo>
                <a:close/>
              </a:path>
            </a:pathLst>
          </a:custGeom>
          <a:solidFill>
            <a:srgbClr val="01B199"/>
          </a:solidFill>
        </p:spPr>
        <p:txBody>
          <a:bodyPr wrap="square" lIns="0" tIns="0" rIns="0" bIns="0" rtlCol="0"/>
          <a:lstStyle/>
          <a:p>
            <a:pPr>
              <a:defRPr/>
            </a:pPr>
            <a:endParaRPr/>
          </a:p>
        </p:txBody>
      </p:sp>
      <p:sp>
        <p:nvSpPr>
          <p:cNvPr id="5" name="object 3" hidden="0"/>
          <p:cNvSpPr>
            <a:spLocks noAdjustHandles="0" noChangeArrowheads="0"/>
          </p:cNvSpPr>
          <p:nvPr isPhoto="0" userDrawn="0"/>
        </p:nvSpPr>
        <p:spPr bwMode="auto">
          <a:xfrm>
            <a:off x="2964307" y="1311330"/>
            <a:ext cx="162941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Indicateurs</a:t>
            </a:r>
            <a:r>
              <a:rPr sz="1200" b="1" spc="-30">
                <a:solidFill>
                  <a:srgbClr val="FFFFFF"/>
                </a:solidFill>
                <a:latin typeface="Calibri"/>
                <a:cs typeface="Calibri"/>
              </a:rPr>
              <a:t> </a:t>
            </a:r>
            <a:r>
              <a:rPr sz="1200" b="1">
                <a:solidFill>
                  <a:srgbClr val="FFFFFF"/>
                </a:solidFill>
                <a:latin typeface="Calibri"/>
                <a:cs typeface="Calibri"/>
              </a:rPr>
              <a:t>de</a:t>
            </a:r>
            <a:r>
              <a:rPr sz="1200" b="1" spc="-25">
                <a:solidFill>
                  <a:srgbClr val="FFFFFF"/>
                </a:solidFill>
                <a:latin typeface="Calibri"/>
                <a:cs typeface="Calibri"/>
              </a:rPr>
              <a:t> </a:t>
            </a:r>
            <a:r>
              <a:rPr sz="1200" b="1" spc="-5">
                <a:solidFill>
                  <a:srgbClr val="FFFFFF"/>
                </a:solidFill>
                <a:latin typeface="Calibri"/>
                <a:cs typeface="Calibri"/>
              </a:rPr>
              <a:t>réalisation</a:t>
            </a:r>
            <a:endParaRPr sz="1200">
              <a:latin typeface="Calibri"/>
              <a:cs typeface="Calibri"/>
            </a:endParaRPr>
          </a:p>
        </p:txBody>
      </p:sp>
      <p:sp>
        <p:nvSpPr>
          <p:cNvPr id="6" name="object 8" hidden="0"/>
          <p:cNvSpPr>
            <a:spLocks noAdjustHandles="0" noChangeArrowheads="0"/>
          </p:cNvSpPr>
          <p:nvPr isPhoto="0" userDrawn="0"/>
        </p:nvSpPr>
        <p:spPr bwMode="auto">
          <a:xfrm>
            <a:off x="68071" y="1616130"/>
            <a:ext cx="7428737" cy="579646"/>
          </a:xfrm>
          <a:prstGeom prst="rect">
            <a:avLst/>
          </a:prstGeom>
        </p:spPr>
        <p:txBody>
          <a:bodyPr vert="horz" wrap="square" lIns="0" tIns="12700" rIns="0" bIns="0" rtlCol="0">
            <a:spAutoFit/>
          </a:bodyPr>
          <a:lstStyle/>
          <a:p>
            <a:pPr algn="just">
              <a:lnSpc>
                <a:spcPct val="100000"/>
              </a:lnSpc>
              <a:defRPr/>
            </a:pPr>
            <a:r>
              <a:rPr lang="fr-FR" sz="900" spc="-1">
                <a:solidFill>
                  <a:srgbClr val="000000"/>
                </a:solidFill>
              </a:rPr>
              <a:t>- Pourcentage </a:t>
            </a:r>
            <a:r>
              <a:rPr lang="fr-FR" sz="900" spc="-1">
                <a:solidFill>
                  <a:srgbClr val="000000"/>
                </a:solidFill>
              </a:rPr>
              <a:t>d’aires de carénage équipées selon les normes requises</a:t>
            </a:r>
            <a:endParaRPr lang="fr-FR" sz="900"/>
          </a:p>
          <a:p>
            <a:pPr algn="just">
              <a:lnSpc>
                <a:spcPct val="100000"/>
              </a:lnSpc>
              <a:defRPr/>
            </a:pPr>
            <a:r>
              <a:rPr lang="fr-FR" sz="900" spc="-1">
                <a:solidFill>
                  <a:srgbClr val="000000"/>
                </a:solidFill>
              </a:rPr>
              <a:t>- Suivi </a:t>
            </a:r>
            <a:r>
              <a:rPr lang="fr-FR" sz="900" spc="-1">
                <a:solidFill>
                  <a:srgbClr val="000000"/>
                </a:solidFill>
              </a:rPr>
              <a:t>de la </a:t>
            </a:r>
            <a:r>
              <a:rPr lang="fr-FR" sz="900" spc="-1">
                <a:solidFill>
                  <a:srgbClr val="000000"/>
                </a:solidFill>
              </a:rPr>
              <a:t>fréquentation </a:t>
            </a:r>
            <a:r>
              <a:rPr lang="fr-FR" sz="900" spc="-1">
                <a:solidFill>
                  <a:srgbClr val="000000"/>
                </a:solidFill>
              </a:rPr>
              <a:t>des aires de carénage aux normes</a:t>
            </a:r>
            <a:endParaRPr lang="fr-FR" sz="900">
              <a:solidFill>
                <a:srgbClr val="000000"/>
              </a:solidFill>
            </a:endParaRPr>
          </a:p>
          <a:p>
            <a:pPr algn="just">
              <a:lnSpc>
                <a:spcPct val="100000"/>
              </a:lnSpc>
              <a:defRPr/>
            </a:pPr>
            <a:r>
              <a:rPr lang="fr-FR" sz="900">
                <a:solidFill>
                  <a:srgbClr val="000000"/>
                </a:solidFill>
              </a:rPr>
              <a:t>- Nombre </a:t>
            </a:r>
            <a:r>
              <a:rPr lang="fr-FR" sz="900">
                <a:solidFill>
                  <a:srgbClr val="000000"/>
                </a:solidFill>
              </a:rPr>
              <a:t>de </a:t>
            </a:r>
            <a:r>
              <a:rPr lang="fr-FR" sz="900">
                <a:solidFill>
                  <a:srgbClr val="000000"/>
                </a:solidFill>
              </a:rPr>
              <a:t>campagnes </a:t>
            </a:r>
            <a:r>
              <a:rPr lang="fr-FR" sz="900">
                <a:solidFill>
                  <a:srgbClr val="000000"/>
                </a:solidFill>
              </a:rPr>
              <a:t>de sensibilisation menées auprès des acteurs de la mer sur les bonnes pratiques de carénage</a:t>
            </a:r>
            <a:endParaRPr lang="fr-FR" sz="900"/>
          </a:p>
          <a:p>
            <a:pPr marL="73660" indent="-60960">
              <a:lnSpc>
                <a:spcPct val="100000"/>
              </a:lnSpc>
              <a:spcBef>
                <a:spcPts val="100"/>
              </a:spcBef>
              <a:buChar char="-"/>
              <a:tabLst>
                <a:tab pos="73660" algn="l"/>
              </a:tabLst>
              <a:defRPr/>
            </a:pPr>
            <a:endParaRPr sz="900">
              <a:latin typeface="Calibri"/>
              <a:cs typeface="Calibri"/>
            </a:endParaRPr>
          </a:p>
        </p:txBody>
      </p:sp>
      <p:sp>
        <p:nvSpPr>
          <p:cNvPr id="7" name="object 13" hidden="0"/>
          <p:cNvSpPr/>
          <p:nvPr isPhoto="0" userDrawn="0"/>
        </p:nvSpPr>
        <p:spPr bwMode="auto">
          <a:xfrm>
            <a:off x="0" y="2451100"/>
            <a:ext cx="7496809" cy="224154"/>
          </a:xfrm>
          <a:custGeom>
            <a:avLst/>
            <a:gdLst/>
            <a:ahLst/>
            <a:cxnLst/>
            <a:rect l="l" t="t" r="r" b="b"/>
            <a:pathLst>
              <a:path w="7496809" h="224154" fill="norm" stroke="1" extrusionOk="0">
                <a:moveTo>
                  <a:pt x="7496556" y="0"/>
                </a:moveTo>
                <a:lnTo>
                  <a:pt x="0" y="0"/>
                </a:lnTo>
                <a:lnTo>
                  <a:pt x="0" y="9144"/>
                </a:lnTo>
                <a:lnTo>
                  <a:pt x="0" y="224028"/>
                </a:lnTo>
                <a:lnTo>
                  <a:pt x="7620" y="224028"/>
                </a:lnTo>
                <a:lnTo>
                  <a:pt x="7427976" y="224028"/>
                </a:lnTo>
                <a:lnTo>
                  <a:pt x="7496556" y="224028"/>
                </a:lnTo>
                <a:lnTo>
                  <a:pt x="7496556" y="9144"/>
                </a:lnTo>
                <a:lnTo>
                  <a:pt x="7496556" y="0"/>
                </a:lnTo>
                <a:close/>
              </a:path>
            </a:pathLst>
          </a:custGeom>
          <a:solidFill>
            <a:srgbClr val="01B199"/>
          </a:solidFill>
        </p:spPr>
        <p:txBody>
          <a:bodyPr wrap="square" lIns="0" tIns="0" rIns="0" bIns="0" rtlCol="0"/>
          <a:lstStyle/>
          <a:p>
            <a:pPr>
              <a:defRPr/>
            </a:pPr>
            <a:endParaRPr/>
          </a:p>
        </p:txBody>
      </p:sp>
      <p:sp>
        <p:nvSpPr>
          <p:cNvPr id="8" name="object 14" hidden="0"/>
          <p:cNvSpPr>
            <a:spLocks noAdjustHandles="0" noChangeArrowheads="0"/>
          </p:cNvSpPr>
          <p:nvPr isPhoto="0" userDrawn="0"/>
        </p:nvSpPr>
        <p:spPr bwMode="auto">
          <a:xfrm>
            <a:off x="3354451" y="2455035"/>
            <a:ext cx="726440" cy="208279"/>
          </a:xfrm>
          <a:prstGeom prst="rect">
            <a:avLst/>
          </a:prstGeom>
        </p:spPr>
        <p:txBody>
          <a:bodyPr vert="horz" wrap="square" lIns="0" tIns="12700" rIns="0" bIns="0" rtlCol="0">
            <a:spAutoFit/>
          </a:bodyPr>
          <a:lstStyle/>
          <a:p>
            <a:pPr marL="12700">
              <a:lnSpc>
                <a:spcPct val="100000"/>
              </a:lnSpc>
              <a:spcBef>
                <a:spcPts val="100"/>
              </a:spcBef>
              <a:defRPr/>
            </a:pPr>
            <a:r>
              <a:rPr sz="1200" b="1" spc="-5">
                <a:solidFill>
                  <a:srgbClr val="FFFFFF"/>
                </a:solidFill>
                <a:latin typeface="Calibri"/>
                <a:cs typeface="Calibri"/>
              </a:rPr>
              <a:t>Références</a:t>
            </a:r>
            <a:endParaRPr sz="1200">
              <a:latin typeface="Calibri"/>
              <a:cs typeface="Calibri"/>
            </a:endParaRPr>
          </a:p>
        </p:txBody>
      </p:sp>
      <p:sp>
        <p:nvSpPr>
          <p:cNvPr id="9" name="object 15" hidden="0"/>
          <p:cNvSpPr/>
          <p:nvPr isPhoto="0" userDrawn="0"/>
        </p:nvSpPr>
        <p:spPr bwMode="auto">
          <a:xfrm>
            <a:off x="0" y="2464687"/>
            <a:ext cx="7496809" cy="9525"/>
          </a:xfrm>
          <a:custGeom>
            <a:avLst/>
            <a:gdLst/>
            <a:ahLst/>
            <a:cxnLst/>
            <a:rect l="l" t="t" r="r" b="b"/>
            <a:pathLst>
              <a:path w="7496809" h="9525" fill="norm" stroke="1" extrusionOk="0">
                <a:moveTo>
                  <a:pt x="7496556" y="0"/>
                </a:moveTo>
                <a:lnTo>
                  <a:pt x="0" y="0"/>
                </a:lnTo>
                <a:lnTo>
                  <a:pt x="0" y="9144"/>
                </a:lnTo>
                <a:lnTo>
                  <a:pt x="7496556" y="9144"/>
                </a:lnTo>
                <a:lnTo>
                  <a:pt x="7496556" y="0"/>
                </a:lnTo>
                <a:close/>
              </a:path>
            </a:pathLst>
          </a:custGeom>
          <a:solidFill>
            <a:srgbClr val="01B199"/>
          </a:solidFill>
        </p:spPr>
        <p:txBody>
          <a:bodyPr wrap="square" lIns="0" tIns="0" rIns="0" bIns="0" rtlCol="0"/>
          <a:lstStyle/>
          <a:p>
            <a:pPr>
              <a:defRPr/>
            </a:pPr>
            <a:endParaRPr/>
          </a:p>
        </p:txBody>
      </p:sp>
      <p:sp>
        <p:nvSpPr>
          <p:cNvPr id="10" name="object 16" hidden="0"/>
          <p:cNvSpPr>
            <a:spLocks noAdjustHandles="0" noChangeArrowheads="0"/>
          </p:cNvSpPr>
          <p:nvPr isPhoto="0" userDrawn="0"/>
        </p:nvSpPr>
        <p:spPr bwMode="auto">
          <a:xfrm>
            <a:off x="74166" y="2735068"/>
            <a:ext cx="7422998" cy="2466375"/>
          </a:xfrm>
          <a:prstGeom prst="rect">
            <a:avLst/>
          </a:prstGeom>
        </p:spPr>
        <p:txBody>
          <a:bodyPr vert="horz" wrap="square" lIns="0" tIns="12700" rIns="0" bIns="0" rtlCol="0">
            <a:spAutoFit/>
          </a:bodyPr>
          <a:lstStyle/>
          <a:p>
            <a:pPr algn="just">
              <a:defRPr/>
            </a:pPr>
            <a:r>
              <a:rPr lang="fr-FR" sz="900">
                <a:solidFill>
                  <a:srgbClr val="000000"/>
                </a:solidFill>
                <a:ea typeface="Calibri"/>
                <a:cs typeface="Calibri"/>
              </a:rPr>
              <a:t>Référence au </a:t>
            </a:r>
            <a:r>
              <a:rPr lang="fr-FR" sz="900">
                <a:solidFill>
                  <a:srgbClr val="000000"/>
                </a:solidFill>
                <a:ea typeface="Calibri"/>
                <a:cs typeface="Calibri"/>
              </a:rPr>
              <a:t>Pda</a:t>
            </a:r>
            <a:r>
              <a:rPr lang="fr-FR" sz="900">
                <a:solidFill>
                  <a:srgbClr val="000000"/>
                </a:solidFill>
                <a:ea typeface="Calibri"/>
                <a:cs typeface="Calibri"/>
              </a:rPr>
              <a:t> du DSF NAMO : action OED08-OE04-AN1 </a:t>
            </a:r>
            <a:endParaRPr/>
          </a:p>
          <a:p>
            <a:pPr algn="just">
              <a:defRPr/>
            </a:pPr>
            <a:endParaRPr lang="fr-FR" sz="900">
              <a:solidFill>
                <a:srgbClr val="000000"/>
              </a:solidFill>
              <a:ea typeface="Calibri"/>
              <a:cs typeface="Calibri"/>
            </a:endParaRPr>
          </a:p>
          <a:p>
            <a:pPr algn="just">
              <a:defRPr/>
            </a:pPr>
            <a:r>
              <a:rPr lang="fr-FR" sz="900">
                <a:solidFill>
                  <a:srgbClr val="000000"/>
                </a:solidFill>
              </a:rPr>
              <a:t>Bilan de l’opération Vague Bleue Carénage</a:t>
            </a:r>
            <a:endParaRPr lang="fr-FR" sz="900"/>
          </a:p>
          <a:p>
            <a:pPr algn="just">
              <a:defRPr/>
            </a:pPr>
            <a:r>
              <a:rPr lang="fr-FR" sz="900" u="sng" spc="-1">
                <a:solidFill>
                  <a:srgbClr val="000000"/>
                </a:solidFill>
                <a:hlinkClick r:id="rId2" tooltip="https://www.geolittoral.developpement-durable.gouv.fr/IMG/pdf/recensementcarenages2018_web.pdf"/>
              </a:rPr>
              <a:t>https://www.geolittoral.developpement-durable.gouv.fr/IMG/pdf/recensementcarenages2018_web.pdf</a:t>
            </a:r>
            <a:endParaRPr lang="fr-FR" sz="900"/>
          </a:p>
          <a:p>
            <a:pPr algn="just">
              <a:defRPr/>
            </a:pPr>
            <a:endParaRPr lang="fr-FR" sz="900" spc="-1">
              <a:solidFill>
                <a:srgbClr val="000000"/>
              </a:solidFill>
            </a:endParaRPr>
          </a:p>
          <a:p>
            <a:pPr algn="just">
              <a:defRPr/>
            </a:pPr>
            <a:r>
              <a:rPr lang="fr-FR" sz="900" spc="-1">
                <a:solidFill>
                  <a:srgbClr val="000000"/>
                </a:solidFill>
              </a:rPr>
              <a:t>Biofouling</a:t>
            </a:r>
            <a:r>
              <a:rPr lang="fr-FR" sz="900" spc="-1">
                <a:solidFill>
                  <a:srgbClr val="000000"/>
                </a:solidFill>
              </a:rPr>
              <a:t> et </a:t>
            </a:r>
            <a:r>
              <a:rPr lang="fr-FR" sz="900" spc="-1">
                <a:solidFill>
                  <a:srgbClr val="000000"/>
                </a:solidFill>
              </a:rPr>
              <a:t>antifouling</a:t>
            </a:r>
            <a:r>
              <a:rPr lang="fr-FR" sz="900" spc="-1">
                <a:solidFill>
                  <a:srgbClr val="000000"/>
                </a:solidFill>
              </a:rPr>
              <a:t> biologique. Robert </a:t>
            </a:r>
            <a:r>
              <a:rPr lang="fr-FR" sz="900" spc="-1">
                <a:solidFill>
                  <a:srgbClr val="000000"/>
                </a:solidFill>
              </a:rPr>
              <a:t>Bunet</a:t>
            </a:r>
            <a:r>
              <a:rPr lang="fr-FR" sz="900" spc="-1">
                <a:solidFill>
                  <a:srgbClr val="000000"/>
                </a:solidFill>
              </a:rPr>
              <a:t>, 2020. L'agriculture durable Tome 3 Environnement, nutrition et santé (pp.293-312). Presses universitaires d'Aix-Marseille.</a:t>
            </a:r>
            <a:endParaRPr lang="fr-FR" sz="900"/>
          </a:p>
          <a:p>
            <a:pPr algn="just">
              <a:defRPr/>
            </a:pPr>
            <a:endParaRPr lang="fr-FR" sz="900" spc="-1">
              <a:solidFill>
                <a:srgbClr val="000000"/>
              </a:solidFill>
            </a:endParaRPr>
          </a:p>
          <a:p>
            <a:pPr algn="just">
              <a:defRPr/>
            </a:pPr>
            <a:r>
              <a:rPr lang="fr-FR" sz="900" spc="-1">
                <a:solidFill>
                  <a:srgbClr val="000000"/>
                </a:solidFill>
              </a:rPr>
              <a:t>Rapport_Antifouling-environnement2019.pdf (ofb.fr)</a:t>
            </a:r>
            <a:endParaRPr lang="fr-FR" sz="900"/>
          </a:p>
          <a:p>
            <a:pPr algn="just">
              <a:defRPr/>
            </a:pPr>
            <a:r>
              <a:rPr lang="fr-FR" sz="900" u="sng" spc="-1">
                <a:solidFill>
                  <a:srgbClr val="000000"/>
                </a:solidFill>
                <a:hlinkClick r:id="rId3" tooltip="https://professionnels.ofb.fr/sites/default/files/pdf/documentation/Rapport_Antifouling-environnement2019.pdf"/>
              </a:rPr>
              <a:t>https://professionnels.ofb.fr/sites/default/files/pdf/documentation/Rapport_Antifouling-environnement2019.pdf</a:t>
            </a:r>
            <a:endParaRPr lang="fr-FR" sz="900" spc="-1">
              <a:solidFill>
                <a:srgbClr val="000000"/>
              </a:solidFill>
            </a:endParaRPr>
          </a:p>
          <a:p>
            <a:pPr algn="just">
              <a:defRPr/>
            </a:pPr>
            <a:endParaRPr lang="fr-FR" sz="900">
              <a:solidFill>
                <a:srgbClr val="000000"/>
              </a:solidFill>
            </a:endParaRPr>
          </a:p>
          <a:p>
            <a:pPr algn="just">
              <a:defRPr/>
            </a:pPr>
            <a:r>
              <a:rPr lang="fr-FR" sz="900">
                <a:solidFill>
                  <a:srgbClr val="000000"/>
                </a:solidFill>
                <a:ea typeface="Calibri"/>
                <a:cs typeface="Calibri"/>
              </a:rPr>
              <a:t>Livre bleu de la plaisance</a:t>
            </a:r>
            <a:endParaRPr/>
          </a:p>
          <a:p>
            <a:pPr algn="just">
              <a:defRPr/>
            </a:pPr>
            <a:r>
              <a:rPr lang="fr-FR" sz="800" u="sng">
                <a:solidFill>
                  <a:srgbClr val="000000"/>
                </a:solidFill>
                <a:ea typeface="Calibri"/>
                <a:cs typeface="Calibri"/>
                <a:hlinkClick r:id="rId4" tooltip="https://www.dinan-agglomeration.fr/content/download/14199/201499/version/1/file/Livre%20bleu%20de%20la%20plaisance%202015.pdf"/>
              </a:rPr>
              <a:t>https://</a:t>
            </a:r>
            <a:r>
              <a:rPr lang="fr-FR" sz="800" u="sng">
                <a:solidFill>
                  <a:srgbClr val="000000"/>
                </a:solidFill>
                <a:ea typeface="Calibri"/>
                <a:cs typeface="Calibri"/>
                <a:hlinkClick r:id="rId4" tooltip="https://www.dinan-agglomeration.fr/content/download/14199/201499/version/1/file/Livre%20bleu%20de%20la%20plaisance%202015.pdf"/>
              </a:rPr>
              <a:t>www.dinan-agglomeration.fr/content/download/14199/201499/version/1/file/Livre%20bleu%20de%20la%20plaisance%202015.pdf</a:t>
            </a:r>
            <a:endParaRPr lang="fr-FR" sz="800">
              <a:solidFill>
                <a:srgbClr val="000000"/>
              </a:solidFill>
              <a:ea typeface="Calibri"/>
              <a:cs typeface="Calibri"/>
            </a:endParaRPr>
          </a:p>
          <a:p>
            <a:pPr algn="just">
              <a:defRPr/>
            </a:pPr>
            <a:endParaRPr lang="fr-FR" sz="900">
              <a:solidFill>
                <a:srgbClr val="000000"/>
              </a:solidFill>
            </a:endParaRPr>
          </a:p>
          <a:p>
            <a:pPr algn="just">
              <a:defRPr/>
            </a:pPr>
            <a:r>
              <a:rPr lang="fr-FR" sz="900" u="sng" spc="-1">
                <a:solidFill>
                  <a:srgbClr val="000000"/>
                </a:solidFill>
                <a:hlinkClick r:id="rId5" tooltip="http://ecogestes-amo.fr/les-ecogestes/"/>
              </a:rPr>
              <a:t>Les écogestes – Ecogestes Bretagne (ecogestes-amo.fr</a:t>
            </a:r>
            <a:endParaRPr/>
          </a:p>
          <a:p>
            <a:pPr algn="just">
              <a:defRPr/>
            </a:pPr>
            <a:endParaRPr lang="fr-FR" sz="900" spc="0">
              <a:solidFill>
                <a:srgbClr val="000000"/>
              </a:solidFill>
            </a:endParaRPr>
          </a:p>
          <a:p>
            <a:pPr algn="just">
              <a:defRPr/>
            </a:pPr>
            <a:r>
              <a:rPr lang="fr-FR" sz="900" b="0" i="0" u="none" strike="noStrike" cap="none" spc="0">
                <a:solidFill>
                  <a:srgbClr val="000000"/>
                </a:solidFill>
                <a:latin typeface="Calibri"/>
                <a:ea typeface="Calibri"/>
                <a:cs typeface="Calibri"/>
              </a:rPr>
              <a:t>https://www.bretagne-info-nautisme.fr/fr/environnement/actualites/accompagnement-des-projets-d-aire-de-carenage-par-l-agence-de-l-eau-loire-bretagne</a:t>
            </a:r>
            <a:endParaRPr lang="fr-FR" sz="900" spc="0">
              <a:solidFill>
                <a:srgbClr val="000000"/>
              </a:solidFill>
            </a:endParaRPr>
          </a:p>
          <a:p>
            <a:pPr marL="195764" indent="-195764">
              <a:buFont typeface="Arial"/>
              <a:buChar char="–"/>
              <a:defRPr/>
            </a:pPr>
            <a:endParaRPr lang="fr-FR" sz="900">
              <a:ea typeface="Calibri"/>
              <a:cs typeface="Calibri"/>
            </a:endParaRPr>
          </a:p>
        </p:txBody>
      </p:sp>
      <p:graphicFrame>
        <p:nvGraphicFramePr>
          <p:cNvPr id="11" name="object 17" hidden="0"/>
          <p:cNvGraphicFramePr>
            <a:graphicFrameLocks xmlns:a="http://schemas.openxmlformats.org/drawingml/2006/main" noGrp="1"/>
          </p:cNvGraphicFramePr>
          <p:nvPr isPhoto="0" userDrawn="0"/>
        </p:nvGraphicFramePr>
        <p:xfrm>
          <a:off x="0" y="-5840"/>
          <a:ext cx="7554593" cy="932940"/>
        </p:xfrm>
        <a:graphic>
          <a:graphicData uri="http://schemas.openxmlformats.org/drawingml/2006/table">
            <a:tbl>
              <a:tblPr firstRow="1" firstCol="0" lastRow="0" lastCol="0" bandRow="1" bandCol="0">
                <a:tableStyleId>{D7E069B9-BF02-186F-6192-8C5B26BD0460}</a:tableStyleId>
              </a:tblPr>
              <a:tblGrid>
                <a:gridCol w="713105"/>
                <a:gridCol w="3141345"/>
                <a:gridCol w="3700143"/>
              </a:tblGrid>
              <a:tr h="227076">
                <a:tc gridSpan="3">
                  <a:txBody>
                    <a:bodyPr/>
                    <a:p>
                      <a:pPr algn="ctr">
                        <a:lnSpc>
                          <a:spcPct val="100000"/>
                        </a:lnSpc>
                        <a:spcBef>
                          <a:spcPts val="25"/>
                        </a:spcBef>
                        <a:defRPr/>
                      </a:pPr>
                      <a:r>
                        <a:rPr sz="1200" b="1" spc="-5">
                          <a:solidFill>
                            <a:srgbClr val="FFFFFF"/>
                          </a:solidFill>
                          <a:latin typeface="Calibri"/>
                          <a:cs typeface="Calibri"/>
                        </a:rPr>
                        <a:t>Modalités </a:t>
                      </a:r>
                      <a:r>
                        <a:rPr sz="1200" b="1">
                          <a:solidFill>
                            <a:srgbClr val="FFFFFF"/>
                          </a:solidFill>
                          <a:latin typeface="Calibri"/>
                          <a:cs typeface="Calibri"/>
                        </a:rPr>
                        <a:t>de</a:t>
                      </a:r>
                      <a:r>
                        <a:rPr sz="1200" b="1" spc="-20">
                          <a:solidFill>
                            <a:srgbClr val="FFFFFF"/>
                          </a:solidFill>
                          <a:latin typeface="Calibri"/>
                          <a:cs typeface="Calibri"/>
                        </a:rPr>
                        <a:t> </a:t>
                      </a:r>
                      <a:r>
                        <a:rPr sz="1200" b="1">
                          <a:solidFill>
                            <a:srgbClr val="FFFFFF"/>
                          </a:solidFill>
                          <a:latin typeface="Calibri"/>
                          <a:cs typeface="Calibri"/>
                        </a:rPr>
                        <a:t>mise</a:t>
                      </a:r>
                      <a:r>
                        <a:rPr sz="1200" b="1" spc="-10">
                          <a:solidFill>
                            <a:srgbClr val="FFFFFF"/>
                          </a:solidFill>
                          <a:latin typeface="Calibri"/>
                          <a:cs typeface="Calibri"/>
                        </a:rPr>
                        <a:t> </a:t>
                      </a:r>
                      <a:r>
                        <a:rPr sz="1200" b="1" spc="-5">
                          <a:solidFill>
                            <a:srgbClr val="FFFFFF"/>
                          </a:solidFill>
                          <a:latin typeface="Calibri"/>
                          <a:cs typeface="Calibri"/>
                        </a:rPr>
                        <a:t>en </a:t>
                      </a:r>
                      <a:r>
                        <a:rPr sz="1200" b="1" spc="-10">
                          <a:solidFill>
                            <a:srgbClr val="FFFFFF"/>
                          </a:solidFill>
                          <a:latin typeface="Calibri"/>
                          <a:cs typeface="Calibri"/>
                        </a:rPr>
                        <a:t>œuvre</a:t>
                      </a:r>
                      <a:endParaRPr sz="1200">
                        <a:latin typeface="Calibri"/>
                        <a:cs typeface="Calibri"/>
                      </a:endParaRPr>
                    </a:p>
                  </a:txBody>
                  <a:tcPr marL="0" marR="0" marT="3175" marB="0">
                    <a:lnB w="6350" algn="ctr">
                      <a:solidFill>
                        <a:srgbClr val="C8C8C8"/>
                      </a:solidFill>
                    </a:lnB>
                    <a:solidFill>
                      <a:srgbClr val="01B199"/>
                    </a:solidFill>
                  </a:tcPr>
                </a:tc>
                <a:tc hMerge="1">
                  <a:txBody>
                    <a:bodyPr/>
                    <a:p>
                      <a:endParaRPr/>
                    </a:p>
                  </a:txBody>
                </a:tc>
                <a:tc hMerge="1">
                  <a:txBody>
                    <a:bodyPr/>
                    <a:p>
                      <a:endParaRPr/>
                    </a:p>
                  </a:txBody>
                </a:tc>
              </a:tr>
              <a:tr h="176784">
                <a:tc>
                  <a:txBody>
                    <a:bodyPr/>
                    <a:p>
                      <a:pPr marL="85090">
                        <a:lnSpc>
                          <a:spcPct val="100000"/>
                        </a:lnSpc>
                        <a:spcBef>
                          <a:spcPts val="45"/>
                        </a:spcBef>
                        <a:defRPr/>
                      </a:pPr>
                      <a:r>
                        <a:rPr sz="900" b="1" spc="-5">
                          <a:latin typeface="Calibri"/>
                          <a:cs typeface="Calibri"/>
                        </a:rPr>
                        <a:t>Sous-action</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D4F3E9"/>
                    </a:solidFill>
                  </a:tcPr>
                </a:tc>
                <a:tc>
                  <a:txBody>
                    <a:bodyPr/>
                    <a:p>
                      <a:pPr marL="83820">
                        <a:lnSpc>
                          <a:spcPct val="100000"/>
                        </a:lnSpc>
                        <a:spcBef>
                          <a:spcPts val="45"/>
                        </a:spcBef>
                        <a:defRPr/>
                      </a:pPr>
                      <a:r>
                        <a:rPr sz="900" b="1" spc="-5">
                          <a:latin typeface="Calibri"/>
                          <a:cs typeface="Calibri"/>
                        </a:rPr>
                        <a:t>Maître(s)</a:t>
                      </a:r>
                      <a:r>
                        <a:rPr sz="900" b="1" spc="-10">
                          <a:latin typeface="Calibri"/>
                          <a:cs typeface="Calibri"/>
                        </a:rPr>
                        <a:t> </a:t>
                      </a:r>
                      <a:r>
                        <a:rPr sz="900" b="1" spc="-5">
                          <a:latin typeface="Calibri"/>
                          <a:cs typeface="Calibri"/>
                        </a:rPr>
                        <a:t>d’ouvrage potentiel(s)</a:t>
                      </a:r>
                      <a:endParaRPr sz="900">
                        <a:latin typeface="Calibri"/>
                        <a:cs typeface="Calibri"/>
                      </a:endParaRPr>
                    </a:p>
                  </a:txBody>
                  <a:tcPr marL="0" marR="0" marT="5715"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D4F3E9"/>
                    </a:solidFill>
                  </a:tcPr>
                </a:tc>
                <a:tc>
                  <a:txBody>
                    <a:bodyPr/>
                    <a:p>
                      <a:pPr marL="81915">
                        <a:lnSpc>
                          <a:spcPct val="100000"/>
                        </a:lnSpc>
                        <a:spcBef>
                          <a:spcPts val="45"/>
                        </a:spcBef>
                        <a:defRPr/>
                      </a:pPr>
                      <a:r>
                        <a:rPr sz="900" b="1" spc="-5">
                          <a:latin typeface="Calibri"/>
                          <a:cs typeface="Calibri"/>
                        </a:rPr>
                        <a:t>Partenaires</a:t>
                      </a:r>
                      <a:r>
                        <a:rPr sz="900" b="1" spc="-25">
                          <a:latin typeface="Calibri"/>
                          <a:cs typeface="Calibri"/>
                        </a:rPr>
                        <a:t> </a:t>
                      </a:r>
                      <a:r>
                        <a:rPr sz="900" b="1" spc="-5">
                          <a:latin typeface="Calibri"/>
                          <a:cs typeface="Calibri"/>
                        </a:rPr>
                        <a:t>potentiels</a:t>
                      </a:r>
                      <a:endParaRPr sz="900">
                        <a:latin typeface="Calibri"/>
                        <a:cs typeface="Calibri"/>
                      </a:endParaRPr>
                    </a:p>
                  </a:txBody>
                  <a:tcPr marL="0" marR="0" marT="5715" marB="0">
                    <a:lnL w="6350" algn="ctr">
                      <a:solidFill>
                        <a:srgbClr val="C8C8C8"/>
                      </a:solidFill>
                    </a:lnL>
                    <a:lnT w="6350" algn="ctr">
                      <a:solidFill>
                        <a:srgbClr val="C8C8C8"/>
                      </a:solidFill>
                    </a:lnT>
                    <a:lnB w="6350" algn="ctr">
                      <a:solidFill>
                        <a:srgbClr val="C8C8C8"/>
                      </a:solidFill>
                    </a:lnB>
                    <a:solidFill>
                      <a:srgbClr val="D4F3E9"/>
                    </a:solidFill>
                  </a:tcPr>
                </a:tc>
              </a:tr>
              <a:tr h="176783">
                <a:tc>
                  <a:txBody>
                    <a:bodyPr/>
                    <a:p>
                      <a:pPr marL="85090">
                        <a:lnSpc>
                          <a:spcPct val="100000"/>
                        </a:lnSpc>
                        <a:spcBef>
                          <a:spcPts val="45"/>
                        </a:spcBef>
                        <a:defRPr/>
                      </a:pPr>
                      <a:r>
                        <a:rPr sz="900" b="1" spc="-5">
                          <a:latin typeface="Calibri"/>
                          <a:cs typeface="Calibri"/>
                        </a:rPr>
                        <a:t>TM</a:t>
                      </a:r>
                      <a:r>
                        <a:rPr lang="fr-FR" sz="900" b="1" spc="-5">
                          <a:latin typeface="Calibri"/>
                          <a:cs typeface="Calibri"/>
                        </a:rPr>
                        <a:t>3</a:t>
                      </a:r>
                      <a:r>
                        <a:rPr sz="900" b="1" spc="-5">
                          <a:latin typeface="Calibri"/>
                          <a:cs typeface="Calibri"/>
                        </a:rPr>
                        <a:t>.1</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tcPr>
                </a:tc>
                <a:tc rowSpan="3">
                  <a:txBody>
                    <a:bodyPr/>
                    <a:p>
                      <a:pPr algn="l">
                        <a:lnSpc>
                          <a:spcPct val="114999"/>
                        </a:lnSpc>
                        <a:spcAft>
                          <a:spcPts val="0"/>
                        </a:spcAft>
                        <a:tabLst>
                          <a:tab pos="1584324" algn="l"/>
                        </a:tabLst>
                        <a:defRPr/>
                      </a:pPr>
                      <a:r>
                        <a:rPr lang="fr-FR" sz="900">
                          <a:latin typeface="Calibri"/>
                          <a:ea typeface="Calibri"/>
                          <a:cs typeface="Times New Roman"/>
                        </a:rPr>
                        <a:t>Gestionnaires des aires de carénage</a:t>
                      </a:r>
                      <a:endParaRPr lang="fr-FR" sz="900">
                        <a:solidFill>
                          <a:schemeClr val="tx1"/>
                        </a:solidFill>
                        <a:latin typeface="Calibri"/>
                        <a:cs typeface="Times New Roman"/>
                      </a:endParaRPr>
                    </a:p>
                  </a:txBody>
                  <a:tcPr marL="72000" marR="72000" marT="12065" marB="0" anchor="ctr">
                    <a:lnL w="6350" algn="ctr">
                      <a:solidFill>
                        <a:srgbClr val="C8C8C8"/>
                      </a:solidFill>
                    </a:lnL>
                    <a:lnR w="6350" algn="ctr">
                      <a:solidFill>
                        <a:srgbClr val="C8C8C8"/>
                      </a:solidFill>
                    </a:lnR>
                    <a:lnT w="6350" algn="ctr">
                      <a:solidFill>
                        <a:srgbClr val="C8C8C8"/>
                      </a:solidFill>
                    </a:lnT>
                    <a:lnB w="12700" algn="ctr">
                      <a:solidFill>
                        <a:schemeClr val="bg1">
                          <a:lumMod val="85000"/>
                        </a:schemeClr>
                      </a:solidFill>
                    </a:lnB>
                  </a:tcPr>
                </a:tc>
                <a:tc rowSpan="3">
                  <a:txBody>
                    <a:bodyPr/>
                    <a:p>
                      <a:pPr algn="l">
                        <a:buClr>
                          <a:srgbClr val="000000"/>
                        </a:buClr>
                        <a:defRPr/>
                      </a:pPr>
                      <a:r>
                        <a:rPr lang="fr-FR" sz="900" spc="-1">
                          <a:solidFill>
                            <a:srgbClr val="000000"/>
                          </a:solidFill>
                          <a:latin typeface="+mn-lt"/>
                          <a:ea typeface="DejaVu Sans"/>
                        </a:rPr>
                        <a:t>DDTM, communes, EPCI, CD35 et CD22, Conseil régional de Bretagne, Syndicat mixte en charge des SAGE, Agence de l’eau Loire Bretagne</a:t>
                      </a:r>
                      <a:endParaRPr lang="fr-FR" sz="900"/>
                    </a:p>
                  </a:txBody>
                  <a:tcPr marL="72000" marR="72000" marT="0" marB="0" anchor="ctr">
                    <a:lnL w="6350" algn="ctr">
                      <a:solidFill>
                        <a:srgbClr val="C8C8C8"/>
                      </a:solidFill>
                    </a:lnL>
                    <a:lnT w="6350" algn="ctr">
                      <a:solidFill>
                        <a:srgbClr val="C8C8C8"/>
                      </a:solidFill>
                    </a:lnT>
                    <a:lnB w="12700" algn="ctr">
                      <a:solidFill>
                        <a:schemeClr val="bg1">
                          <a:lumMod val="85000"/>
                        </a:schemeClr>
                      </a:solidFill>
                    </a:lnB>
                  </a:tcPr>
                </a:tc>
              </a:tr>
              <a:tr h="176783">
                <a:tc>
                  <a:txBody>
                    <a:bodyPr/>
                    <a:p>
                      <a:pPr marL="85090">
                        <a:lnSpc>
                          <a:spcPct val="100000"/>
                        </a:lnSpc>
                        <a:spcBef>
                          <a:spcPts val="45"/>
                        </a:spcBef>
                        <a:defRPr/>
                      </a:pPr>
                      <a:r>
                        <a:rPr sz="900" b="1" spc="-5">
                          <a:latin typeface="Calibri"/>
                          <a:cs typeface="Calibri"/>
                        </a:rPr>
                        <a:t>TM</a:t>
                      </a:r>
                      <a:r>
                        <a:rPr lang="fr-FR" sz="900" b="1" spc="-5">
                          <a:latin typeface="Calibri"/>
                          <a:cs typeface="Calibri"/>
                        </a:rPr>
                        <a:t>3</a:t>
                      </a:r>
                      <a:r>
                        <a:rPr sz="900" b="1" spc="-5">
                          <a:latin typeface="Calibri"/>
                          <a:cs typeface="Calibri"/>
                        </a:rPr>
                        <a:t>.2</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solidFill>
                      <a:srgbClr val="F1F1F1"/>
                    </a:solidFill>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6350" algn="ctr">
                      <a:solidFill>
                        <a:srgbClr val="C8C8C8"/>
                      </a:solidFill>
                    </a:lnB>
                    <a:solidFill>
                      <a:srgbClr val="F1F1F1"/>
                    </a:solidFill>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6350" algn="ctr">
                      <a:solidFill>
                        <a:srgbClr val="C8C8C8"/>
                      </a:solidFill>
                    </a:lnB>
                    <a:solidFill>
                      <a:srgbClr val="F1F1F1"/>
                    </a:solidFill>
                  </a:tcPr>
                </a:tc>
              </a:tr>
              <a:tr h="175514">
                <a:tc>
                  <a:txBody>
                    <a:bodyPr/>
                    <a:p>
                      <a:pPr marL="85090">
                        <a:lnSpc>
                          <a:spcPct val="100000"/>
                        </a:lnSpc>
                        <a:spcBef>
                          <a:spcPts val="45"/>
                        </a:spcBef>
                        <a:defRPr/>
                      </a:pPr>
                      <a:r>
                        <a:rPr sz="900" b="1" spc="-5">
                          <a:latin typeface="Calibri"/>
                          <a:cs typeface="Calibri"/>
                        </a:rPr>
                        <a:t>TM</a:t>
                      </a:r>
                      <a:r>
                        <a:rPr lang="fr-FR" sz="900" b="1" spc="-5">
                          <a:latin typeface="Calibri"/>
                          <a:cs typeface="Calibri"/>
                        </a:rPr>
                        <a:t>3</a:t>
                      </a:r>
                      <a:r>
                        <a:rPr sz="900" b="1" spc="-5">
                          <a:latin typeface="Calibri"/>
                          <a:cs typeface="Calibri"/>
                        </a:rPr>
                        <a:t>.3</a:t>
                      </a:r>
                      <a:endParaRPr sz="900">
                        <a:latin typeface="Calibri"/>
                        <a:cs typeface="Calibri"/>
                      </a:endParaRPr>
                    </a:p>
                  </a:txBody>
                  <a:tcPr marL="0" marR="0" marT="5715" marB="0">
                    <a:lnR w="6350" algn="ctr">
                      <a:solidFill>
                        <a:srgbClr val="C8C8C8"/>
                      </a:solidFill>
                    </a:lnR>
                    <a:lnT w="6350" algn="ctr">
                      <a:solidFill>
                        <a:srgbClr val="C8C8C8"/>
                      </a:solidFill>
                    </a:lnT>
                    <a:lnB w="6350" algn="ctr">
                      <a:solidFill>
                        <a:srgbClr val="C8C8C8"/>
                      </a:solidFill>
                    </a:lnB>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R w="6350" algn="ctr">
                      <a:solidFill>
                        <a:srgbClr val="C8C8C8"/>
                      </a:solidFill>
                    </a:lnR>
                    <a:lnT w="6350" algn="ctr">
                      <a:solidFill>
                        <a:srgbClr val="C8C8C8"/>
                      </a:solidFill>
                    </a:lnT>
                    <a:lnB w="6350" algn="ctr">
                      <a:solidFill>
                        <a:srgbClr val="C8C8C8"/>
                      </a:solidFill>
                    </a:lnB>
                  </a:tcPr>
                </a:tc>
                <a:tc vMerge="1">
                  <a:txBody>
                    <a:bodyPr/>
                    <a:p>
                      <a:pPr>
                        <a:lnSpc>
                          <a:spcPct val="100000"/>
                        </a:lnSpc>
                        <a:defRPr/>
                      </a:pPr>
                      <a:endParaRPr sz="900">
                        <a:latin typeface="+mj-lt"/>
                        <a:cs typeface="Times New Roman"/>
                      </a:endParaRPr>
                    </a:p>
                  </a:txBody>
                  <a:tcPr marL="72000" marR="72000" marT="0" marB="0">
                    <a:lnL w="6350" algn="ctr">
                      <a:solidFill>
                        <a:srgbClr val="C8C8C8"/>
                      </a:solidFill>
                    </a:lnL>
                    <a:lnT w="6350" algn="ctr">
                      <a:solidFill>
                        <a:srgbClr val="C8C8C8"/>
                      </a:solidFill>
                    </a:lnT>
                    <a:lnB w="6350" algn="ctr">
                      <a:solidFill>
                        <a:srgbClr val="C8C8C8"/>
                      </a:solidFill>
                    </a:lnB>
                  </a:tcPr>
                </a:tc>
              </a:tr>
            </a:tbl>
          </a:graphicData>
        </a:graphic>
      </p:graphicFrame>
      <p:sp>
        <p:nvSpPr>
          <p:cNvPr id="12" name="object 18" hidden="0"/>
          <p:cNvSpPr/>
          <p:nvPr isPhoto="0" userDrawn="0"/>
        </p:nvSpPr>
        <p:spPr bwMode="auto">
          <a:xfrm>
            <a:off x="7551420" y="240791"/>
            <a:ext cx="6350" cy="530860"/>
          </a:xfrm>
          <a:custGeom>
            <a:avLst/>
            <a:gdLst/>
            <a:ahLst/>
            <a:cxnLst/>
            <a:rect l="l" t="t" r="r" b="b"/>
            <a:pathLst>
              <a:path w="6350" h="530860" fill="norm" stroke="1" extrusionOk="0">
                <a:moveTo>
                  <a:pt x="6096" y="0"/>
                </a:moveTo>
                <a:lnTo>
                  <a:pt x="0" y="0"/>
                </a:lnTo>
                <a:lnTo>
                  <a:pt x="0" y="6096"/>
                </a:lnTo>
                <a:lnTo>
                  <a:pt x="0" y="15240"/>
                </a:lnTo>
                <a:lnTo>
                  <a:pt x="0" y="530352"/>
                </a:lnTo>
                <a:lnTo>
                  <a:pt x="6096" y="530352"/>
                </a:lnTo>
                <a:lnTo>
                  <a:pt x="6096" y="6096"/>
                </a:lnTo>
                <a:lnTo>
                  <a:pt x="6096" y="0"/>
                </a:lnTo>
                <a:close/>
              </a:path>
            </a:pathLst>
          </a:custGeom>
          <a:solidFill>
            <a:srgbClr val="C8C8C8"/>
          </a:solidFill>
        </p:spPr>
        <p:txBody>
          <a:bodyPr wrap="square" lIns="0" tIns="0" rIns="0" bIns="0" rtlCol="0"/>
          <a:lstStyle/>
          <a:p>
            <a:pPr>
              <a:defRPr/>
            </a:pP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ONLYOFFICE/6.0.2.5</Application>
  <DocSecurity>0</DocSecurity>
  <PresentationFormat>Personnalisé</PresentationFormat>
  <Paragraphs>0</Paragraphs>
  <Slides>2</Slides>
  <Notes>2</Notes>
  <HiddenSlides>0</HiddenSlides>
  <MMClips>2</MMClips>
  <ScaleCrop>0</ScaleCrop>
  <HeadingPairs>
    <vt:vector size="4" baseType="variant">
      <vt:variant>
        <vt:lpstr>Theme</vt:lpstr>
      </vt:variant>
      <vt:variant>
        <vt:i4>1</vt:i4>
      </vt:variant>
      <vt:variant>
        <vt:lpstr>Slide Titles</vt:lpstr>
      </vt:variant>
      <vt:variant>
        <vt:i4>2</vt:i4>
      </vt:variant>
    </vt:vector>
  </HeadingPairs>
  <TitlesOfParts>
    <vt:vector size="3" baseType="lpstr">
      <vt:lpstr>Theme 1</vt:lpstr>
      <vt:lpstr>Slide 1</vt:lpstr>
      <vt:lpstr>Slide 2</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dc:identifier/>
  <dc:language/>
  <cp:lastModifiedBy>Olivier ABELLARD</cp:lastModifiedBy>
  <cp:revision>29</cp:revision>
  <dcterms:created xsi:type="dcterms:W3CDTF">2022-12-02T15:44:00Z</dcterms:created>
  <dcterms:modified xsi:type="dcterms:W3CDTF">2023-01-10T14:39:25Z</dcterms:modified>
  <cp:category/>
  <cp:contentStatus/>
  <cp:version/>
</cp:coreProperties>
</file>