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7556500" cy="10693400"/>
  <p:notesSz cx="10693400" cy="75565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0EC79E-DE3C-9D53-A8FB-9E0330CF40F4}">
  <a:tblStyle styleId="{E00EC79E-DE3C-9D53-A8FB-9E0330CF40F4}" styleName="No Style, No Grid">
    <a:wholeTbl>
      <a:tcTxStyle>
        <a:fontRef idx="minor">
          <a:srgbClr val="000000"/>
        </a:fontRef>
        <a:schemeClr val="tx1"/>
      </a:tcTxStyle>
      <a:tcStyle>
        <a:tcBdr>
          <a:left>
            <a:ln w="12700">
              <a:noFill/>
            </a:ln>
          </a:left>
          <a:right>
            <a:ln w="12700">
              <a:noFill/>
            </a:ln>
          </a:right>
          <a:top>
            <a:ln w="12700">
              <a:noFill/>
            </a:ln>
          </a:top>
          <a:bottom>
            <a:ln w="12700">
              <a:noFill/>
            </a:ln>
          </a:bottom>
          <a:insideH>
            <a:ln w="12700">
              <a:noFill/>
            </a:ln>
          </a:insideH>
          <a:insideV>
            <a:ln w="12700">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014" y="-30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obj" preserve="1" userDrawn="1">
  <p:cSld name="Title Slide">
    <p:spTree>
      <p:nvGrpSpPr>
        <p:cNvPr id="1" name=""/>
        <p:cNvGrpSpPr/>
        <p:nvPr/>
      </p:nvGrpSpPr>
      <p:grpSpPr bwMode="auto">
        <a:xfrm>
          <a:off x="0" y="0"/>
          <a:ext cx="0" cy="0"/>
          <a:chOff x="0" y="0"/>
          <a:chExt cx="0" cy="0"/>
        </a:xfrm>
      </p:grpSpPr>
      <p:sp>
        <p:nvSpPr>
          <p:cNvPr id="4" name="Holder 2"/>
          <p:cNvSpPr>
            <a:spLocks noGrp="1"/>
          </p:cNvSpPr>
          <p:nvPr>
            <p:ph type="ctrTitle"/>
          </p:nvPr>
        </p:nvSpPr>
        <p:spPr bwMode="auto">
          <a:xfrm>
            <a:off x="567213" y="3314954"/>
            <a:ext cx="6428422" cy="2245614"/>
          </a:xfrm>
          <a:prstGeom prst="rect">
            <a:avLst/>
          </a:prstGeom>
        </p:spPr>
        <p:txBody>
          <a:bodyPr wrap="square" lIns="0" tIns="0" rIns="0" bIns="0">
            <a:spAutoFit/>
          </a:bodyPr>
          <a:lstStyle>
            <a:lvl1pPr>
              <a:defRPr/>
            </a:lvl1pPr>
          </a:lstStyle>
          <a:p>
            <a:pPr>
              <a:defRPr/>
            </a:pPr>
            <a:endParaRPr/>
          </a:p>
        </p:txBody>
      </p:sp>
      <p:sp>
        <p:nvSpPr>
          <p:cNvPr id="5" name="Holder 3"/>
          <p:cNvSpPr>
            <a:spLocks noGrp="1"/>
          </p:cNvSpPr>
          <p:nvPr>
            <p:ph type="subTitle" idx="4"/>
          </p:nvPr>
        </p:nvSpPr>
        <p:spPr bwMode="auto">
          <a:xfrm>
            <a:off x="1134427" y="5988303"/>
            <a:ext cx="5293995" cy="2673350"/>
          </a:xfrm>
          <a:prstGeom prst="rect">
            <a:avLst/>
          </a:prstGeom>
        </p:spPr>
        <p:txBody>
          <a:bodyPr wrap="square" lIns="0" tIns="0" rIns="0" bIns="0">
            <a:spAutoFit/>
          </a:bodyPr>
          <a:lstStyle>
            <a:lvl1pPr>
              <a:defRPr/>
            </a:lvl1pPr>
          </a:lstStyle>
          <a:p>
            <a:pPr>
              <a:defRPr/>
            </a:pPr>
            <a:endParaRPr/>
          </a:p>
        </p:txBody>
      </p:sp>
      <p:sp>
        <p:nvSpPr>
          <p:cNvPr id="6"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7"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1/11/2023</a:t>
            </a:fld>
            <a:endParaRPr lang="en-US"/>
          </a:p>
        </p:txBody>
      </p:sp>
      <p:sp>
        <p:nvSpPr>
          <p:cNvPr id="8"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Holder 2"/>
          <p:cNvSpPr>
            <a:spLocks noGrp="1"/>
          </p:cNvSpPr>
          <p:nvPr>
            <p:ph type="title"/>
          </p:nvPr>
        </p:nvSpPr>
        <p:spPr bwMode="auto"/>
        <p:txBody>
          <a:bodyPr lIns="0" tIns="0" rIns="0" bIns="0"/>
          <a:lstStyle>
            <a:lvl1pPr>
              <a:defRPr/>
            </a:lvl1pPr>
          </a:lstStyle>
          <a:p>
            <a:pPr>
              <a:defRPr/>
            </a:pPr>
            <a:endParaRPr/>
          </a:p>
        </p:txBody>
      </p:sp>
      <p:sp>
        <p:nvSpPr>
          <p:cNvPr id="5" name="Holder 3"/>
          <p:cNvSpPr>
            <a:spLocks noGrp="1"/>
          </p:cNvSpPr>
          <p:nvPr>
            <p:ph type="body" idx="1"/>
          </p:nvPr>
        </p:nvSpPr>
        <p:spPr bwMode="auto"/>
        <p:txBody>
          <a:bodyPr lIns="0" tIns="0" rIns="0" bIns="0"/>
          <a:lstStyle>
            <a:lvl1pPr>
              <a:defRPr/>
            </a:lvl1pPr>
          </a:lstStyle>
          <a:p>
            <a:pPr>
              <a:defRPr/>
            </a:pPr>
            <a:endParaRPr/>
          </a:p>
        </p:txBody>
      </p:sp>
      <p:sp>
        <p:nvSpPr>
          <p:cNvPr id="6"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7"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1/11/2023</a:t>
            </a:fld>
            <a:endParaRPr lang="en-US"/>
          </a:p>
        </p:txBody>
      </p:sp>
      <p:sp>
        <p:nvSpPr>
          <p:cNvPr id="8"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wo Content">
    <p:spTree>
      <p:nvGrpSpPr>
        <p:cNvPr id="1" name=""/>
        <p:cNvGrpSpPr/>
        <p:nvPr/>
      </p:nvGrpSpPr>
      <p:grpSpPr bwMode="auto">
        <a:xfrm>
          <a:off x="0" y="0"/>
          <a:ext cx="0" cy="0"/>
          <a:chOff x="0" y="0"/>
          <a:chExt cx="0" cy="0"/>
        </a:xfrm>
      </p:grpSpPr>
      <p:sp>
        <p:nvSpPr>
          <p:cNvPr id="4" name="Holder 2"/>
          <p:cNvSpPr>
            <a:spLocks noGrp="1"/>
          </p:cNvSpPr>
          <p:nvPr>
            <p:ph type="title"/>
          </p:nvPr>
        </p:nvSpPr>
        <p:spPr bwMode="auto"/>
        <p:txBody>
          <a:bodyPr lIns="0" tIns="0" rIns="0" bIns="0"/>
          <a:lstStyle>
            <a:lvl1pPr>
              <a:defRPr/>
            </a:lvl1pPr>
          </a:lstStyle>
          <a:p>
            <a:pPr>
              <a:defRPr/>
            </a:pPr>
            <a:endParaRPr/>
          </a:p>
        </p:txBody>
      </p:sp>
      <p:sp>
        <p:nvSpPr>
          <p:cNvPr id="5" name="Holder 3"/>
          <p:cNvSpPr>
            <a:spLocks noGrp="1"/>
          </p:cNvSpPr>
          <p:nvPr>
            <p:ph sz="half" idx="2"/>
          </p:nvPr>
        </p:nvSpPr>
        <p:spPr bwMode="auto">
          <a:xfrm>
            <a:off x="378142" y="2459482"/>
            <a:ext cx="3289839" cy="7057644"/>
          </a:xfrm>
          <a:prstGeom prst="rect">
            <a:avLst/>
          </a:prstGeom>
        </p:spPr>
        <p:txBody>
          <a:bodyPr wrap="square" lIns="0" tIns="0" rIns="0" bIns="0">
            <a:spAutoFit/>
          </a:bodyPr>
          <a:lstStyle>
            <a:lvl1pPr>
              <a:defRPr/>
            </a:lvl1pPr>
          </a:lstStyle>
          <a:p>
            <a:pPr>
              <a:defRPr/>
            </a:pPr>
            <a:endParaRPr/>
          </a:p>
        </p:txBody>
      </p:sp>
      <p:sp>
        <p:nvSpPr>
          <p:cNvPr id="6" name="Holder 4"/>
          <p:cNvSpPr>
            <a:spLocks noGrp="1"/>
          </p:cNvSpPr>
          <p:nvPr>
            <p:ph sz="half" idx="3"/>
          </p:nvPr>
        </p:nvSpPr>
        <p:spPr bwMode="auto">
          <a:xfrm>
            <a:off x="3894867" y="2459482"/>
            <a:ext cx="3289839" cy="7057644"/>
          </a:xfrm>
          <a:prstGeom prst="rect">
            <a:avLst/>
          </a:prstGeom>
        </p:spPr>
        <p:txBody>
          <a:bodyPr wrap="square" lIns="0" tIns="0" rIns="0" bIns="0">
            <a:spAutoFit/>
          </a:bodyPr>
          <a:lstStyle>
            <a:lvl1pPr>
              <a:defRPr/>
            </a:lvl1pPr>
          </a:lstStyle>
          <a:p>
            <a:pPr>
              <a:defRPr/>
            </a:pPr>
            <a:endParaRPr/>
          </a:p>
        </p:txBody>
      </p:sp>
      <p:sp>
        <p:nvSpPr>
          <p:cNvPr id="7" name="Holder 5"/>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8" name="Holder 6"/>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1/11/2023</a:t>
            </a:fld>
            <a:endParaRPr lang="en-US"/>
          </a:p>
        </p:txBody>
      </p:sp>
      <p:sp>
        <p:nvSpPr>
          <p:cNvPr id="9" name="Holder 7"/>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Title Only">
    <p:spTree>
      <p:nvGrpSpPr>
        <p:cNvPr id="1" name=""/>
        <p:cNvGrpSpPr/>
        <p:nvPr/>
      </p:nvGrpSpPr>
      <p:grpSpPr bwMode="auto">
        <a:xfrm>
          <a:off x="0" y="0"/>
          <a:ext cx="0" cy="0"/>
          <a:chOff x="0" y="0"/>
          <a:chExt cx="0" cy="0"/>
        </a:xfrm>
      </p:grpSpPr>
      <p:sp>
        <p:nvSpPr>
          <p:cNvPr id="4" name="Holder 2"/>
          <p:cNvSpPr>
            <a:spLocks noGrp="1"/>
          </p:cNvSpPr>
          <p:nvPr>
            <p:ph type="title"/>
          </p:nvPr>
        </p:nvSpPr>
        <p:spPr bwMode="auto"/>
        <p:txBody>
          <a:bodyPr lIns="0" tIns="0" rIns="0" bIns="0"/>
          <a:lstStyle>
            <a:lvl1pPr>
              <a:defRPr/>
            </a:lvl1pPr>
          </a:lstStyle>
          <a:p>
            <a:pPr>
              <a:defRPr/>
            </a:pPr>
            <a:endParaRPr/>
          </a:p>
        </p:txBody>
      </p:sp>
      <p:sp>
        <p:nvSpPr>
          <p:cNvPr id="5" name="Holder 3"/>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6" name="Holder 4"/>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1/11/2023</a:t>
            </a:fld>
            <a:endParaRPr lang="en-US"/>
          </a:p>
        </p:txBody>
      </p:sp>
      <p:sp>
        <p:nvSpPr>
          <p:cNvPr id="7" name="Holder 5"/>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obj" preserve="1" userDrawn="1">
  <p:cSld name="Blank">
    <p:spTree>
      <p:nvGrpSpPr>
        <p:cNvPr id="1" name=""/>
        <p:cNvGrpSpPr/>
        <p:nvPr/>
      </p:nvGrpSpPr>
      <p:grpSpPr bwMode="auto">
        <a:xfrm>
          <a:off x="0" y="0"/>
          <a:ext cx="0" cy="0"/>
          <a:chOff x="0" y="0"/>
          <a:chExt cx="0" cy="0"/>
        </a:xfrm>
      </p:grpSpPr>
      <p:sp>
        <p:nvSpPr>
          <p:cNvPr id="4" name="Holder 2"/>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3"/>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1/11/2023</a:t>
            </a:fld>
            <a:endParaRPr lang="en-US"/>
          </a:p>
        </p:txBody>
      </p:sp>
      <p:sp>
        <p:nvSpPr>
          <p:cNvPr id="6" name="Holder 4"/>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4" name="Holder 2"/>
          <p:cNvSpPr>
            <a:spLocks noGrp="1"/>
          </p:cNvSpPr>
          <p:nvPr>
            <p:ph type="title"/>
          </p:nvPr>
        </p:nvSpPr>
        <p:spPr bwMode="auto">
          <a:xfrm>
            <a:off x="378142" y="427736"/>
            <a:ext cx="6806565" cy="1710944"/>
          </a:xfrm>
          <a:prstGeom prst="rect">
            <a:avLst/>
          </a:prstGeom>
        </p:spPr>
        <p:txBody>
          <a:bodyPr wrap="square" lIns="0" tIns="0" rIns="0" bIns="0">
            <a:spAutoFit/>
          </a:bodyPr>
          <a:lstStyle>
            <a:lvl1pPr>
              <a:defRPr/>
            </a:lvl1pPr>
          </a:lstStyle>
          <a:p>
            <a:pPr>
              <a:defRPr/>
            </a:pPr>
            <a:endParaRPr/>
          </a:p>
        </p:txBody>
      </p:sp>
      <p:sp>
        <p:nvSpPr>
          <p:cNvPr id="5" name="Holder 3"/>
          <p:cNvSpPr>
            <a:spLocks noGrp="1"/>
          </p:cNvSpPr>
          <p:nvPr>
            <p:ph type="body" idx="1"/>
          </p:nvPr>
        </p:nvSpPr>
        <p:spPr bwMode="auto">
          <a:xfrm>
            <a:off x="378142" y="2459482"/>
            <a:ext cx="6806565" cy="7057644"/>
          </a:xfrm>
          <a:prstGeom prst="rect">
            <a:avLst/>
          </a:prstGeom>
        </p:spPr>
        <p:txBody>
          <a:bodyPr wrap="square" lIns="0" tIns="0" rIns="0" bIns="0">
            <a:spAutoFit/>
          </a:bodyPr>
          <a:lstStyle>
            <a:lvl1pPr>
              <a:defRPr/>
            </a:lvl1pPr>
          </a:lstStyle>
          <a:p>
            <a:pPr>
              <a:defRPr/>
            </a:pPr>
            <a:endParaRPr/>
          </a:p>
        </p:txBody>
      </p:sp>
      <p:sp>
        <p:nvSpPr>
          <p:cNvPr id="6" name="Holder 4"/>
          <p:cNvSpPr>
            <a:spLocks noGrp="1"/>
          </p:cNvSpPr>
          <p:nvPr>
            <p:ph type="ftr" sz="quarter" idx="5"/>
          </p:nvPr>
        </p:nvSpPr>
        <p:spPr bwMode="auto">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7" name="Holder 5"/>
          <p:cNvSpPr>
            <a:spLocks noGrp="1"/>
          </p:cNvSpPr>
          <p:nvPr>
            <p:ph type="dt" sz="half" idx="6"/>
          </p:nvPr>
        </p:nvSpPr>
        <p:spPr bwMode="auto">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pPr>
              <a:defRPr/>
            </a:pPr>
            <a:fld id="{1D8BD707-D9CF-40AE-B4C6-C98DA3205C09}" type="datetimeFigureOut">
              <a:rPr lang="en-US"/>
              <a:t>1/11/2023</a:t>
            </a:fld>
            <a:endParaRPr lang="en-US"/>
          </a:p>
        </p:txBody>
      </p:sp>
      <p:sp>
        <p:nvSpPr>
          <p:cNvPr id="8" name="Holder 6"/>
          <p:cNvSpPr>
            <a:spLocks noGrp="1"/>
          </p:cNvSpPr>
          <p:nvPr>
            <p:ph type="sldNum" sz="quarter" idx="7"/>
          </p:nvPr>
        </p:nvSpPr>
        <p:spPr bwMode="auto">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pPr>
              <a:defRPr/>
            </a:pPr>
            <a:fld id="{B6F15528-21DE-4FAA-801E-634DDDAF4B2B}" type="slidenum">
              <a:r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bretagne-environnement.fr/plan-lutte-contre-algues-vertes-2017-2021-cadre-general" TargetMode="External"/><Relationship Id="rId3" Type="http://schemas.openxmlformats.org/officeDocument/2006/relationships/hyperlink" Target="https://www.ccomptes.fr/system/files/2021-07/20210702-synthese-algues-vertes_0.pdf" TargetMode="External"/><Relationship Id="rId7" Type="http://schemas.openxmlformats.org/officeDocument/2006/relationships/hyperlink" Target="https://www.algues-vertes.com/le-plan-de-lutte/4-volets/" TargetMode="External"/><Relationship Id="rId2" Type="http://schemas.openxmlformats.org/officeDocument/2006/relationships/hyperlink" Target="https://www.ina.fr/ina-eclaire-actu/video/cab98025173/algues-vertes-en-bretagne" TargetMode="External"/><Relationship Id="rId1" Type="http://schemas.openxmlformats.org/officeDocument/2006/relationships/slideLayout" Target="../slideLayouts/slideLayout5.xml"/><Relationship Id="rId6" Type="http://schemas.openxmlformats.org/officeDocument/2006/relationships/hyperlink" Target="http://www.sagerancefremur.org/" TargetMode="External"/><Relationship Id="rId11" Type="http://schemas.openxmlformats.org/officeDocument/2006/relationships/image" Target="../media/image5.png"/><Relationship Id="rId5" Type="http://schemas.openxmlformats.org/officeDocument/2006/relationships/hyperlink" Target="https://www.gesteau.fr/document/sage-arguenon-baie-de-la-fresnaye-reglement" TargetMode="External"/><Relationship Id="rId10" Type="http://schemas.openxmlformats.org/officeDocument/2006/relationships/hyperlink" Target="https://www.ceva-algues.com/wp-content/uploads/2018/11/RCO_Bretagne_rapport_final_2018.pdf" TargetMode="External"/><Relationship Id="rId4" Type="http://schemas.openxmlformats.org/officeDocument/2006/relationships/hyperlink" Target="https://www.gesteau.fr/sage/baie-de-saint-brieuc" TargetMode="External"/><Relationship Id="rId9" Type="http://schemas.openxmlformats.org/officeDocument/2006/relationships/hyperlink" Target="http://www.pays-de-saintbrieuc.org/documents/FTP/214/000/007/730/7730215_1593_projet-document-cadre-PLAV2-v14nov16.pd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grpSp>
        <p:nvGrpSpPr>
          <p:cNvPr id="4" name="object 2"/>
          <p:cNvGrpSpPr/>
          <p:nvPr/>
        </p:nvGrpSpPr>
        <p:grpSpPr bwMode="auto">
          <a:xfrm>
            <a:off x="158242" y="0"/>
            <a:ext cx="7409180" cy="959485"/>
            <a:chOff x="158242" y="0"/>
            <a:chExt cx="7409180" cy="959485"/>
          </a:xfrm>
        </p:grpSpPr>
        <p:sp>
          <p:nvSpPr>
            <p:cNvPr id="5" name="object 3"/>
            <p:cNvSpPr/>
            <p:nvPr/>
          </p:nvSpPr>
          <p:spPr bwMode="auto">
            <a:xfrm>
              <a:off x="164592" y="4570"/>
              <a:ext cx="7396480" cy="946785"/>
            </a:xfrm>
            <a:custGeom>
              <a:avLst/>
              <a:gdLst/>
              <a:ahLst/>
              <a:cxnLst/>
              <a:rect l="l" t="t" r="r" b="b"/>
              <a:pathLst>
                <a:path w="7396480" h="946785" extrusionOk="0">
                  <a:moveTo>
                    <a:pt x="7395972" y="0"/>
                  </a:moveTo>
                  <a:lnTo>
                    <a:pt x="0" y="0"/>
                  </a:lnTo>
                  <a:lnTo>
                    <a:pt x="74764" y="58144"/>
                  </a:lnTo>
                  <a:lnTo>
                    <a:pt x="186195" y="143509"/>
                  </a:lnTo>
                  <a:lnTo>
                    <a:pt x="246906" y="188821"/>
                  </a:lnTo>
                  <a:lnTo>
                    <a:pt x="310925" y="235455"/>
                  </a:lnTo>
                  <a:lnTo>
                    <a:pt x="344168" y="259165"/>
                  </a:lnTo>
                  <a:lnTo>
                    <a:pt x="378233" y="283085"/>
                  </a:lnTo>
                  <a:lnTo>
                    <a:pt x="413115" y="307173"/>
                  </a:lnTo>
                  <a:lnTo>
                    <a:pt x="448814" y="331388"/>
                  </a:lnTo>
                  <a:lnTo>
                    <a:pt x="485327" y="355691"/>
                  </a:lnTo>
                  <a:lnTo>
                    <a:pt x="522652" y="380040"/>
                  </a:lnTo>
                  <a:lnTo>
                    <a:pt x="560786" y="404395"/>
                  </a:lnTo>
                  <a:lnTo>
                    <a:pt x="599728" y="428716"/>
                  </a:lnTo>
                  <a:lnTo>
                    <a:pt x="639475" y="452963"/>
                  </a:lnTo>
                  <a:lnTo>
                    <a:pt x="680026" y="477093"/>
                  </a:lnTo>
                  <a:lnTo>
                    <a:pt x="721377" y="501068"/>
                  </a:lnTo>
                  <a:lnTo>
                    <a:pt x="763528" y="524847"/>
                  </a:lnTo>
                  <a:lnTo>
                    <a:pt x="806476" y="548388"/>
                  </a:lnTo>
                  <a:lnTo>
                    <a:pt x="850218" y="571652"/>
                  </a:lnTo>
                  <a:lnTo>
                    <a:pt x="894753" y="594598"/>
                  </a:lnTo>
                  <a:lnTo>
                    <a:pt x="940078" y="617186"/>
                  </a:lnTo>
                  <a:lnTo>
                    <a:pt x="986192" y="639375"/>
                  </a:lnTo>
                  <a:lnTo>
                    <a:pt x="1033091" y="661124"/>
                  </a:lnTo>
                  <a:lnTo>
                    <a:pt x="1080775" y="682393"/>
                  </a:lnTo>
                  <a:lnTo>
                    <a:pt x="1129241" y="703141"/>
                  </a:lnTo>
                  <a:lnTo>
                    <a:pt x="1178487" y="723329"/>
                  </a:lnTo>
                  <a:lnTo>
                    <a:pt x="1228510" y="742915"/>
                  </a:lnTo>
                  <a:lnTo>
                    <a:pt x="1279308" y="761858"/>
                  </a:lnTo>
                  <a:lnTo>
                    <a:pt x="1330880" y="780120"/>
                  </a:lnTo>
                  <a:lnTo>
                    <a:pt x="1383223" y="797658"/>
                  </a:lnTo>
                  <a:lnTo>
                    <a:pt x="1436335" y="814432"/>
                  </a:lnTo>
                  <a:lnTo>
                    <a:pt x="1490214" y="830402"/>
                  </a:lnTo>
                  <a:lnTo>
                    <a:pt x="1544858" y="845528"/>
                  </a:lnTo>
                  <a:lnTo>
                    <a:pt x="1600264" y="859768"/>
                  </a:lnTo>
                  <a:lnTo>
                    <a:pt x="1656431" y="873083"/>
                  </a:lnTo>
                  <a:lnTo>
                    <a:pt x="1713357" y="885432"/>
                  </a:lnTo>
                  <a:lnTo>
                    <a:pt x="1771038" y="896773"/>
                  </a:lnTo>
                  <a:lnTo>
                    <a:pt x="1829474" y="907068"/>
                  </a:lnTo>
                  <a:lnTo>
                    <a:pt x="1888661" y="916275"/>
                  </a:lnTo>
                  <a:lnTo>
                    <a:pt x="1948598" y="924353"/>
                  </a:lnTo>
                  <a:lnTo>
                    <a:pt x="2009283" y="931263"/>
                  </a:lnTo>
                  <a:lnTo>
                    <a:pt x="2070714" y="936963"/>
                  </a:lnTo>
                  <a:lnTo>
                    <a:pt x="2132887" y="941414"/>
                  </a:lnTo>
                  <a:lnTo>
                    <a:pt x="2195802" y="944574"/>
                  </a:lnTo>
                  <a:lnTo>
                    <a:pt x="2259457" y="946403"/>
                  </a:lnTo>
                  <a:lnTo>
                    <a:pt x="7395972" y="946403"/>
                  </a:lnTo>
                  <a:lnTo>
                    <a:pt x="7395972" y="0"/>
                  </a:lnTo>
                  <a:close/>
                </a:path>
              </a:pathLst>
            </a:custGeom>
            <a:solidFill>
              <a:srgbClr val="018775"/>
            </a:solidFill>
          </p:spPr>
          <p:txBody>
            <a:bodyPr wrap="square" lIns="0" tIns="0" rIns="0" bIns="0" rtlCol="0"/>
            <a:lstStyle/>
            <a:p>
              <a:pPr>
                <a:defRPr/>
              </a:pPr>
              <a:endParaRPr/>
            </a:p>
          </p:txBody>
        </p:sp>
        <p:sp>
          <p:nvSpPr>
            <p:cNvPr id="6" name="object 4"/>
            <p:cNvSpPr/>
            <p:nvPr/>
          </p:nvSpPr>
          <p:spPr bwMode="auto">
            <a:xfrm>
              <a:off x="164592" y="4570"/>
              <a:ext cx="7396480" cy="946785"/>
            </a:xfrm>
            <a:custGeom>
              <a:avLst/>
              <a:gdLst/>
              <a:ahLst/>
              <a:cxnLst/>
              <a:rect l="l" t="t" r="r" b="b"/>
              <a:pathLst>
                <a:path w="7396480" h="946785" extrusionOk="0">
                  <a:moveTo>
                    <a:pt x="7395972" y="946403"/>
                  </a:moveTo>
                  <a:lnTo>
                    <a:pt x="2259457" y="946403"/>
                  </a:lnTo>
                  <a:lnTo>
                    <a:pt x="2195802" y="944574"/>
                  </a:lnTo>
                  <a:lnTo>
                    <a:pt x="2132887" y="941414"/>
                  </a:lnTo>
                  <a:lnTo>
                    <a:pt x="2070714" y="936963"/>
                  </a:lnTo>
                  <a:lnTo>
                    <a:pt x="2009283" y="931263"/>
                  </a:lnTo>
                  <a:lnTo>
                    <a:pt x="1948598" y="924353"/>
                  </a:lnTo>
                  <a:lnTo>
                    <a:pt x="1888661" y="916275"/>
                  </a:lnTo>
                  <a:lnTo>
                    <a:pt x="1829474" y="907068"/>
                  </a:lnTo>
                  <a:lnTo>
                    <a:pt x="1771038" y="896773"/>
                  </a:lnTo>
                  <a:lnTo>
                    <a:pt x="1713357" y="885432"/>
                  </a:lnTo>
                  <a:lnTo>
                    <a:pt x="1656431" y="873083"/>
                  </a:lnTo>
                  <a:lnTo>
                    <a:pt x="1600264" y="859768"/>
                  </a:lnTo>
                  <a:lnTo>
                    <a:pt x="1544858" y="845528"/>
                  </a:lnTo>
                  <a:lnTo>
                    <a:pt x="1490214" y="830402"/>
                  </a:lnTo>
                  <a:lnTo>
                    <a:pt x="1436335" y="814432"/>
                  </a:lnTo>
                  <a:lnTo>
                    <a:pt x="1383223" y="797658"/>
                  </a:lnTo>
                  <a:lnTo>
                    <a:pt x="1330880" y="780120"/>
                  </a:lnTo>
                  <a:lnTo>
                    <a:pt x="1279308" y="761858"/>
                  </a:lnTo>
                  <a:lnTo>
                    <a:pt x="1228510" y="742915"/>
                  </a:lnTo>
                  <a:lnTo>
                    <a:pt x="1178487" y="723329"/>
                  </a:lnTo>
                  <a:lnTo>
                    <a:pt x="1129241" y="703141"/>
                  </a:lnTo>
                  <a:lnTo>
                    <a:pt x="1080775" y="682393"/>
                  </a:lnTo>
                  <a:lnTo>
                    <a:pt x="1033091" y="661124"/>
                  </a:lnTo>
                  <a:lnTo>
                    <a:pt x="986192" y="639375"/>
                  </a:lnTo>
                  <a:lnTo>
                    <a:pt x="940078" y="617186"/>
                  </a:lnTo>
                  <a:lnTo>
                    <a:pt x="894753" y="594598"/>
                  </a:lnTo>
                  <a:lnTo>
                    <a:pt x="850218" y="571652"/>
                  </a:lnTo>
                  <a:lnTo>
                    <a:pt x="806476" y="548388"/>
                  </a:lnTo>
                  <a:lnTo>
                    <a:pt x="763528" y="524847"/>
                  </a:lnTo>
                  <a:lnTo>
                    <a:pt x="721377" y="501068"/>
                  </a:lnTo>
                  <a:lnTo>
                    <a:pt x="680026" y="477093"/>
                  </a:lnTo>
                  <a:lnTo>
                    <a:pt x="639475" y="452963"/>
                  </a:lnTo>
                  <a:lnTo>
                    <a:pt x="599728" y="428716"/>
                  </a:lnTo>
                  <a:lnTo>
                    <a:pt x="560786" y="404395"/>
                  </a:lnTo>
                  <a:lnTo>
                    <a:pt x="522652" y="380040"/>
                  </a:lnTo>
                  <a:lnTo>
                    <a:pt x="485327" y="355691"/>
                  </a:lnTo>
                  <a:lnTo>
                    <a:pt x="448814" y="331388"/>
                  </a:lnTo>
                  <a:lnTo>
                    <a:pt x="413115" y="307173"/>
                  </a:lnTo>
                  <a:lnTo>
                    <a:pt x="378233" y="283085"/>
                  </a:lnTo>
                  <a:lnTo>
                    <a:pt x="344168" y="259165"/>
                  </a:lnTo>
                  <a:lnTo>
                    <a:pt x="310925" y="235455"/>
                  </a:lnTo>
                  <a:lnTo>
                    <a:pt x="278503" y="211993"/>
                  </a:lnTo>
                  <a:lnTo>
                    <a:pt x="246906" y="188821"/>
                  </a:lnTo>
                  <a:lnTo>
                    <a:pt x="216136" y="165980"/>
                  </a:lnTo>
                  <a:lnTo>
                    <a:pt x="157086" y="121450"/>
                  </a:lnTo>
                  <a:lnTo>
                    <a:pt x="101368" y="78727"/>
                  </a:lnTo>
                  <a:lnTo>
                    <a:pt x="49000" y="38135"/>
                  </a:lnTo>
                  <a:lnTo>
                    <a:pt x="0" y="0"/>
                  </a:lnTo>
                  <a:lnTo>
                    <a:pt x="7395972" y="0"/>
                  </a:lnTo>
                </a:path>
              </a:pathLst>
            </a:custGeom>
            <a:grpFill/>
            <a:ln w="12192">
              <a:solidFill>
                <a:srgbClr val="525252"/>
              </a:solidFill>
            </a:ln>
          </p:spPr>
          <p:txBody>
            <a:bodyPr wrap="square" lIns="0" tIns="0" rIns="0" bIns="0" rtlCol="0"/>
            <a:lstStyle/>
            <a:p>
              <a:pPr>
                <a:defRPr/>
              </a:pPr>
              <a:endParaRPr/>
            </a:p>
          </p:txBody>
        </p:sp>
      </p:grpSp>
      <p:sp>
        <p:nvSpPr>
          <p:cNvPr id="7" name="object 5"/>
          <p:cNvSpPr>
            <a:spLocks/>
          </p:cNvSpPr>
          <p:nvPr/>
        </p:nvSpPr>
        <p:spPr bwMode="auto">
          <a:xfrm>
            <a:off x="1481073" y="129032"/>
            <a:ext cx="4900421" cy="659155"/>
          </a:xfrm>
          <a:prstGeom prst="rect">
            <a:avLst/>
          </a:prstGeom>
        </p:spPr>
        <p:txBody>
          <a:bodyPr vert="horz" wrap="square" lIns="0" tIns="12700" rIns="0" bIns="0" rtlCol="0">
            <a:spAutoFit/>
          </a:bodyPr>
          <a:lstStyle/>
          <a:p>
            <a:pPr marL="12700">
              <a:lnSpc>
                <a:spcPct val="100000"/>
              </a:lnSpc>
              <a:spcBef>
                <a:spcPts val="100"/>
              </a:spcBef>
              <a:defRPr/>
            </a:pPr>
            <a:r>
              <a:rPr sz="1400" b="1" spc="-5" dirty="0">
                <a:solidFill>
                  <a:srgbClr val="FFFFFF"/>
                </a:solidFill>
                <a:latin typeface="Calibri"/>
                <a:cs typeface="Calibri"/>
              </a:rPr>
              <a:t>TM1</a:t>
            </a:r>
            <a:r>
              <a:rPr sz="1400" b="1" spc="-35" dirty="0">
                <a:solidFill>
                  <a:srgbClr val="FFFFFF"/>
                </a:solidFill>
                <a:latin typeface="Calibri"/>
                <a:cs typeface="Calibri"/>
              </a:rPr>
              <a:t> </a:t>
            </a:r>
            <a:r>
              <a:rPr sz="1400" b="1" dirty="0">
                <a:solidFill>
                  <a:srgbClr val="FFFFFF"/>
                </a:solidFill>
                <a:latin typeface="Calibri"/>
                <a:cs typeface="Calibri"/>
              </a:rPr>
              <a:t>–</a:t>
            </a:r>
            <a:r>
              <a:rPr sz="1400" b="1" spc="-30" dirty="0">
                <a:solidFill>
                  <a:srgbClr val="FFFFFF"/>
                </a:solidFill>
                <a:latin typeface="Calibri"/>
                <a:cs typeface="Calibri"/>
              </a:rPr>
              <a:t> </a:t>
            </a:r>
            <a:r>
              <a:rPr lang="fr-FR" sz="1400" b="1" spc="-5" dirty="0" smtClean="0">
                <a:solidFill>
                  <a:srgbClr val="FFFFFF"/>
                </a:solidFill>
                <a:latin typeface="Calibri"/>
                <a:cs typeface="Calibri"/>
              </a:rPr>
              <a:t>CONTRIBUTION AUX PROGRAMMES DE REDUCTION DES APPORTS EXCESSIFS DE NUTRIMENTS VERS LA MER ET ACCOMPAGNEMENT DES ACTIONS CURATIVES</a:t>
            </a:r>
            <a:endParaRPr sz="1400" dirty="0">
              <a:latin typeface="Calibri"/>
              <a:cs typeface="Calibri"/>
            </a:endParaRPr>
          </a:p>
        </p:txBody>
      </p:sp>
      <p:graphicFrame>
        <p:nvGraphicFramePr>
          <p:cNvPr id="8" name="object 6"/>
          <p:cNvGraphicFramePr>
            <a:graphicFrameLocks noGrp="1"/>
          </p:cNvGraphicFramePr>
          <p:nvPr/>
        </p:nvGraphicFramePr>
        <p:xfrm>
          <a:off x="0" y="1103375"/>
          <a:ext cx="7554594" cy="1144775"/>
        </p:xfrm>
        <a:graphic>
          <a:graphicData uri="http://schemas.openxmlformats.org/drawingml/2006/table">
            <a:tbl>
              <a:tblPr firstRow="1" bandRow="1">
                <a:tableStyleId>{E00EC79E-DE3C-9D53-A8FB-9E0330CF40F4}</a:tableStyleId>
              </a:tblPr>
              <a:tblGrid>
                <a:gridCol w="1554668"/>
                <a:gridCol w="5999926"/>
              </a:tblGrid>
              <a:tr h="436116">
                <a:tc>
                  <a:txBody>
                    <a:bodyPr/>
                    <a:lstStyle/>
                    <a:p>
                      <a:pPr marL="62230" marR="259715">
                        <a:lnSpc>
                          <a:spcPct val="101699"/>
                        </a:lnSpc>
                        <a:spcBef>
                          <a:spcPts val="40"/>
                        </a:spcBef>
                        <a:defRPr/>
                      </a:pPr>
                      <a:r>
                        <a:rPr sz="900" b="1" spc="-5">
                          <a:latin typeface="Calibri"/>
                          <a:cs typeface="Calibri"/>
                        </a:rPr>
                        <a:t>Habitats</a:t>
                      </a:r>
                      <a:r>
                        <a:rPr sz="900" b="1" spc="-40">
                          <a:latin typeface="Calibri"/>
                          <a:cs typeface="Calibri"/>
                        </a:rPr>
                        <a:t> </a:t>
                      </a:r>
                      <a:r>
                        <a:rPr sz="900" b="1" spc="-5">
                          <a:latin typeface="Calibri"/>
                          <a:cs typeface="Calibri"/>
                        </a:rPr>
                        <a:t>d’intérêt </a:t>
                      </a:r>
                      <a:r>
                        <a:rPr sz="900" b="1" spc="-190">
                          <a:latin typeface="Calibri"/>
                          <a:cs typeface="Calibri"/>
                        </a:rPr>
                        <a:t> </a:t>
                      </a:r>
                      <a:r>
                        <a:rPr sz="900" b="1" spc="-5">
                          <a:latin typeface="Calibri"/>
                          <a:cs typeface="Calibri"/>
                        </a:rPr>
                        <a:t>communautaire </a:t>
                      </a:r>
                      <a:r>
                        <a:rPr sz="900" b="1">
                          <a:latin typeface="Calibri"/>
                          <a:cs typeface="Calibri"/>
                        </a:rPr>
                        <a:t> </a:t>
                      </a:r>
                      <a:r>
                        <a:rPr sz="900" b="1" spc="-5">
                          <a:latin typeface="Calibri"/>
                          <a:cs typeface="Calibri"/>
                        </a:rPr>
                        <a:t>concernés</a:t>
                      </a:r>
                      <a:endParaRPr sz="900">
                        <a:latin typeface="Calibri"/>
                        <a:cs typeface="Calibri"/>
                      </a:endParaRPr>
                    </a:p>
                  </a:txBody>
                  <a:tcPr marL="0" marR="0" marT="5080" marB="0">
                    <a:lnL w="3175" algn="ctr">
                      <a:solidFill>
                        <a:srgbClr val="7A7A7A"/>
                      </a:solidFill>
                    </a:lnL>
                    <a:lnR w="6350" algn="ctr">
                      <a:solidFill>
                        <a:srgbClr val="7A7A7A"/>
                      </a:solidFill>
                    </a:lnR>
                    <a:lnT w="6350" algn="ctr">
                      <a:solidFill>
                        <a:srgbClr val="7A7A7A"/>
                      </a:solidFill>
                    </a:lnT>
                    <a:lnB w="6350" algn="ctr">
                      <a:solidFill>
                        <a:srgbClr val="7A7A7A"/>
                      </a:solidFill>
                    </a:lnB>
                    <a:solidFill>
                      <a:srgbClr val="D4F3E9"/>
                    </a:solidFill>
                  </a:tcPr>
                </a:tc>
                <a:tc>
                  <a:txBody>
                    <a:bodyPr/>
                    <a:lstStyle/>
                    <a:p>
                      <a:pPr algn="just">
                        <a:lnSpc>
                          <a:spcPct val="100000"/>
                        </a:lnSpc>
                        <a:defRPr/>
                      </a:pPr>
                      <a:r>
                        <a:rPr lang="fr-FR" sz="900" spc="-1">
                          <a:solidFill>
                            <a:srgbClr val="000000"/>
                          </a:solidFill>
                          <a:latin typeface="+mn-lt"/>
                          <a:ea typeface="DejaVu Sans"/>
                        </a:rPr>
                        <a:t>Toutes espèces et </a:t>
                      </a:r>
                      <a:r>
                        <a:rPr lang="fr-FR" sz="900" spc="-1">
                          <a:solidFill>
                            <a:srgbClr val="000000"/>
                          </a:solidFill>
                          <a:latin typeface="+mn-lt"/>
                        </a:rPr>
                        <a:t>habitats </a:t>
                      </a:r>
                      <a:r>
                        <a:rPr lang="fr-FR" sz="900" spc="-1">
                          <a:solidFill>
                            <a:srgbClr val="000000"/>
                          </a:solidFill>
                          <a:latin typeface="+mn-lt"/>
                          <a:ea typeface="DejaVu Sans"/>
                        </a:rPr>
                        <a:t>de la zone médiolittorale</a:t>
                      </a:r>
                      <a:endParaRPr lang="fr-FR" sz="900"/>
                    </a:p>
                  </a:txBody>
                  <a:tcPr marL="0" marR="0" marT="7620" marB="0">
                    <a:lnL w="6350" algn="ctr">
                      <a:solidFill>
                        <a:srgbClr val="7A7A7A"/>
                      </a:solidFill>
                    </a:lnL>
                    <a:lnR w="28575" algn="ctr">
                      <a:solidFill>
                        <a:srgbClr val="C8C8C8"/>
                      </a:solidFill>
                    </a:lnR>
                    <a:lnT w="6350" algn="ctr">
                      <a:solidFill>
                        <a:srgbClr val="7A7A7A"/>
                      </a:solidFill>
                    </a:lnT>
                    <a:lnB w="6350" algn="ctr">
                      <a:solidFill>
                        <a:srgbClr val="7A7A7A"/>
                      </a:solidFill>
                    </a:lnB>
                    <a:solidFill>
                      <a:srgbClr val="D4F3E9"/>
                    </a:solidFill>
                  </a:tcPr>
                </a:tc>
              </a:tr>
              <a:tr h="434339">
                <a:tc>
                  <a:txBody>
                    <a:bodyPr/>
                    <a:lstStyle/>
                    <a:p>
                      <a:pPr marL="62230" marR="287020">
                        <a:lnSpc>
                          <a:spcPct val="101699"/>
                        </a:lnSpc>
                        <a:spcBef>
                          <a:spcPts val="25"/>
                        </a:spcBef>
                        <a:defRPr/>
                      </a:pPr>
                      <a:r>
                        <a:rPr sz="900" b="1" spc="-5">
                          <a:latin typeface="Calibri"/>
                          <a:cs typeface="Calibri"/>
                        </a:rPr>
                        <a:t>Espèces</a:t>
                      </a:r>
                      <a:r>
                        <a:rPr sz="900" b="1" spc="-40">
                          <a:latin typeface="Calibri"/>
                          <a:cs typeface="Calibri"/>
                        </a:rPr>
                        <a:t> </a:t>
                      </a:r>
                      <a:r>
                        <a:rPr sz="900" b="1" spc="-5">
                          <a:latin typeface="Calibri"/>
                          <a:cs typeface="Calibri"/>
                        </a:rPr>
                        <a:t>d’intérêt </a:t>
                      </a:r>
                      <a:r>
                        <a:rPr sz="900" b="1" spc="-190">
                          <a:latin typeface="Calibri"/>
                          <a:cs typeface="Calibri"/>
                        </a:rPr>
                        <a:t> </a:t>
                      </a:r>
                      <a:r>
                        <a:rPr sz="900" b="1" spc="-5">
                          <a:latin typeface="Calibri"/>
                          <a:cs typeface="Calibri"/>
                        </a:rPr>
                        <a:t>communautaire </a:t>
                      </a:r>
                      <a:r>
                        <a:rPr sz="900" b="1">
                          <a:latin typeface="Calibri"/>
                          <a:cs typeface="Calibri"/>
                        </a:rPr>
                        <a:t> </a:t>
                      </a:r>
                      <a:r>
                        <a:rPr sz="900" b="1" spc="-5">
                          <a:latin typeface="Calibri"/>
                          <a:cs typeface="Calibri"/>
                        </a:rPr>
                        <a:t>concernées</a:t>
                      </a:r>
                      <a:endParaRPr sz="900">
                        <a:latin typeface="Calibri"/>
                        <a:cs typeface="Calibri"/>
                      </a:endParaRPr>
                    </a:p>
                  </a:txBody>
                  <a:tcPr marL="0" marR="0" marT="3175" marB="0">
                    <a:lnL w="3175" algn="ctr">
                      <a:solidFill>
                        <a:srgbClr val="7A7A7A"/>
                      </a:solidFill>
                    </a:lnL>
                    <a:lnR w="6350" algn="ctr">
                      <a:solidFill>
                        <a:srgbClr val="7A7A7A"/>
                      </a:solidFill>
                    </a:lnR>
                    <a:lnT w="6350" algn="ctr">
                      <a:solidFill>
                        <a:srgbClr val="7A7A7A"/>
                      </a:solidFill>
                    </a:lnT>
                    <a:lnB w="6350" algn="ctr">
                      <a:solidFill>
                        <a:srgbClr val="7A7A7A"/>
                      </a:solidFill>
                    </a:lnB>
                  </a:tcPr>
                </a:tc>
                <a:tc>
                  <a:txBody>
                    <a:bodyPr/>
                    <a:lstStyle/>
                    <a:p>
                      <a:pPr algn="just">
                        <a:lnSpc>
                          <a:spcPct val="100000"/>
                        </a:lnSpc>
                        <a:defRPr/>
                      </a:pPr>
                      <a:r>
                        <a:rPr lang="fr-FR" sz="900" spc="-1">
                          <a:solidFill>
                            <a:srgbClr val="000000"/>
                          </a:solidFill>
                          <a:latin typeface="+mn-lt"/>
                          <a:ea typeface="DejaVu Sans"/>
                        </a:rPr>
                        <a:t>Toutes espèces et </a:t>
                      </a:r>
                      <a:r>
                        <a:rPr lang="fr-FR" sz="900" spc="-1">
                          <a:solidFill>
                            <a:srgbClr val="000000"/>
                          </a:solidFill>
                          <a:latin typeface="+mn-lt"/>
                        </a:rPr>
                        <a:t>habitats </a:t>
                      </a:r>
                      <a:r>
                        <a:rPr lang="fr-FR" sz="900" spc="-1">
                          <a:solidFill>
                            <a:srgbClr val="000000"/>
                          </a:solidFill>
                          <a:latin typeface="+mn-lt"/>
                          <a:ea typeface="DejaVu Sans"/>
                        </a:rPr>
                        <a:t>de la zone médiolittorale</a:t>
                      </a:r>
                      <a:endParaRPr lang="fr-FR" sz="900"/>
                    </a:p>
                  </a:txBody>
                  <a:tcPr marL="0" marR="0" marT="5715" marB="0">
                    <a:lnL w="6350" algn="ctr">
                      <a:solidFill>
                        <a:srgbClr val="7A7A7A"/>
                      </a:solidFill>
                    </a:lnL>
                    <a:lnT w="6350" algn="ctr">
                      <a:solidFill>
                        <a:srgbClr val="7A7A7A"/>
                      </a:solidFill>
                    </a:lnT>
                    <a:lnB w="6350" algn="ctr">
                      <a:solidFill>
                        <a:srgbClr val="7A7A7A"/>
                      </a:solidFill>
                    </a:lnB>
                  </a:tcPr>
                </a:tc>
              </a:tr>
              <a:tr h="237744">
                <a:tc>
                  <a:txBody>
                    <a:bodyPr/>
                    <a:lstStyle/>
                    <a:p>
                      <a:pPr marL="62230">
                        <a:lnSpc>
                          <a:spcPct val="100000"/>
                        </a:lnSpc>
                        <a:spcBef>
                          <a:spcPts val="45"/>
                        </a:spcBef>
                        <a:defRPr/>
                      </a:pPr>
                      <a:r>
                        <a:rPr sz="900" b="1" spc="-5">
                          <a:latin typeface="Calibri"/>
                          <a:cs typeface="Calibri"/>
                        </a:rPr>
                        <a:t>Secteur</a:t>
                      </a:r>
                      <a:r>
                        <a:rPr sz="900" b="1" spc="-25">
                          <a:latin typeface="Calibri"/>
                          <a:cs typeface="Calibri"/>
                        </a:rPr>
                        <a:t> </a:t>
                      </a:r>
                      <a:r>
                        <a:rPr sz="900" b="1" spc="-5">
                          <a:latin typeface="Calibri"/>
                          <a:cs typeface="Calibri"/>
                        </a:rPr>
                        <a:t>concerné</a:t>
                      </a:r>
                      <a:endParaRPr sz="900">
                        <a:latin typeface="Calibri"/>
                        <a:cs typeface="Calibri"/>
                      </a:endParaRPr>
                    </a:p>
                  </a:txBody>
                  <a:tcPr marL="0" marR="0" marT="5715" marB="0">
                    <a:lnL w="3175" algn="ctr">
                      <a:solidFill>
                        <a:srgbClr val="7A7A7A"/>
                      </a:solidFill>
                    </a:lnL>
                    <a:lnR w="6350" algn="ctr">
                      <a:solidFill>
                        <a:srgbClr val="7A7A7A"/>
                      </a:solidFill>
                    </a:lnR>
                    <a:lnT w="6350" algn="ctr">
                      <a:solidFill>
                        <a:srgbClr val="7A7A7A"/>
                      </a:solidFill>
                    </a:lnT>
                    <a:lnB w="6350" algn="ctr">
                      <a:solidFill>
                        <a:srgbClr val="7A7A7A"/>
                      </a:solidFill>
                    </a:lnB>
                    <a:solidFill>
                      <a:srgbClr val="D4F3E9"/>
                    </a:solidFill>
                  </a:tcPr>
                </a:tc>
                <a:tc>
                  <a:txBody>
                    <a:bodyPr/>
                    <a:lstStyle/>
                    <a:p>
                      <a:pPr marL="0" marR="0" lvl="0" indent="0" algn="just" defTabSz="914400">
                        <a:lnSpc>
                          <a:spcPct val="100000"/>
                        </a:lnSpc>
                        <a:spcBef>
                          <a:spcPts val="0"/>
                        </a:spcBef>
                        <a:spcAft>
                          <a:spcPts val="0"/>
                        </a:spcAft>
                        <a:buClrTx/>
                        <a:buSzTx/>
                        <a:buFontTx/>
                        <a:buNone/>
                        <a:defRPr/>
                      </a:pPr>
                      <a:r>
                        <a:rPr lang="fr-FR" sz="900" spc="-1">
                          <a:solidFill>
                            <a:srgbClr val="000000"/>
                          </a:solidFill>
                          <a:latin typeface="+mn-lt"/>
                        </a:rPr>
                        <a:t>Toutes les plages du site Natura 2000 </a:t>
                      </a:r>
                      <a:endParaRPr/>
                    </a:p>
                    <a:p>
                      <a:pPr marL="0" marR="0" lvl="0" indent="0" algn="just" defTabSz="914400">
                        <a:lnSpc>
                          <a:spcPct val="100000"/>
                        </a:lnSpc>
                        <a:spcBef>
                          <a:spcPts val="0"/>
                        </a:spcBef>
                        <a:spcAft>
                          <a:spcPts val="0"/>
                        </a:spcAft>
                        <a:buClrTx/>
                        <a:buSzTx/>
                        <a:buFontTx/>
                        <a:buNone/>
                        <a:defRPr/>
                      </a:pPr>
                      <a:r>
                        <a:rPr lang="fr-FR" sz="900" spc="-1">
                          <a:solidFill>
                            <a:srgbClr val="000000"/>
                          </a:solidFill>
                          <a:latin typeface="+mn-lt"/>
                        </a:rPr>
                        <a:t>et en particulier celles situées en fond de baie.</a:t>
                      </a:r>
                      <a:endParaRPr sz="1000">
                        <a:latin typeface="Times New Roman"/>
                        <a:cs typeface="Times New Roman"/>
                      </a:endParaRPr>
                    </a:p>
                  </a:txBody>
                  <a:tcPr marL="0" marR="0" marT="0" marB="0">
                    <a:lnL w="6350" algn="ctr">
                      <a:solidFill>
                        <a:srgbClr val="7A7A7A"/>
                      </a:solidFill>
                    </a:lnL>
                    <a:lnR w="28575" algn="ctr">
                      <a:solidFill>
                        <a:srgbClr val="C8C8C8"/>
                      </a:solidFill>
                    </a:lnR>
                    <a:lnT w="6350" algn="ctr">
                      <a:solidFill>
                        <a:srgbClr val="7A7A7A"/>
                      </a:solidFill>
                    </a:lnT>
                    <a:lnB w="6350" algn="ctr">
                      <a:solidFill>
                        <a:srgbClr val="7A7A7A"/>
                      </a:solidFill>
                    </a:lnB>
                    <a:solidFill>
                      <a:srgbClr val="D4F3E9"/>
                    </a:solidFill>
                  </a:tcPr>
                </a:tc>
              </a:tr>
            </a:tbl>
          </a:graphicData>
        </a:graphic>
      </p:graphicFrame>
      <p:sp>
        <p:nvSpPr>
          <p:cNvPr id="9" name="object 10"/>
          <p:cNvSpPr>
            <a:spLocks/>
          </p:cNvSpPr>
          <p:nvPr/>
        </p:nvSpPr>
        <p:spPr bwMode="auto">
          <a:xfrm>
            <a:off x="61976" y="335381"/>
            <a:ext cx="411480" cy="424815"/>
          </a:xfrm>
          <a:prstGeom prst="rect">
            <a:avLst/>
          </a:prstGeom>
        </p:spPr>
        <p:txBody>
          <a:bodyPr vert="horz" wrap="square" lIns="0" tIns="44450" rIns="0" bIns="0" rtlCol="0">
            <a:spAutoFit/>
          </a:bodyPr>
          <a:lstStyle/>
          <a:p>
            <a:pPr marL="12700">
              <a:lnSpc>
                <a:spcPct val="100000"/>
              </a:lnSpc>
              <a:spcBef>
                <a:spcPts val="350"/>
              </a:spcBef>
              <a:defRPr/>
            </a:pPr>
            <a:r>
              <a:rPr sz="1100" spc="-5">
                <a:solidFill>
                  <a:srgbClr val="001F5F"/>
                </a:solidFill>
                <a:latin typeface="Calibri"/>
                <a:cs typeface="Calibri"/>
              </a:rPr>
              <a:t>ZSC</a:t>
            </a:r>
            <a:endParaRPr sz="1100">
              <a:latin typeface="Calibri"/>
              <a:cs typeface="Calibri"/>
            </a:endParaRPr>
          </a:p>
          <a:p>
            <a:pPr marL="12700">
              <a:lnSpc>
                <a:spcPct val="100000"/>
              </a:lnSpc>
              <a:spcBef>
                <a:spcPts val="250"/>
              </a:spcBef>
              <a:defRPr/>
            </a:pPr>
            <a:r>
              <a:rPr sz="1100" b="1">
                <a:solidFill>
                  <a:srgbClr val="001F5F"/>
                </a:solidFill>
                <a:latin typeface="Calibri"/>
                <a:cs typeface="Calibri"/>
              </a:rPr>
              <a:t>FR53…</a:t>
            </a:r>
            <a:endParaRPr sz="1100">
              <a:latin typeface="Calibri"/>
              <a:cs typeface="Calibri"/>
            </a:endParaRPr>
          </a:p>
        </p:txBody>
      </p:sp>
      <p:grpSp>
        <p:nvGrpSpPr>
          <p:cNvPr id="10" name="object 11"/>
          <p:cNvGrpSpPr/>
          <p:nvPr/>
        </p:nvGrpSpPr>
        <p:grpSpPr bwMode="auto">
          <a:xfrm>
            <a:off x="6518084" y="278637"/>
            <a:ext cx="624204" cy="659130"/>
            <a:chOff x="6518084" y="278637"/>
            <a:chExt cx="624204" cy="659130"/>
          </a:xfrm>
        </p:grpSpPr>
        <p:sp>
          <p:nvSpPr>
            <p:cNvPr id="11" name="object 12"/>
            <p:cNvSpPr/>
            <p:nvPr/>
          </p:nvSpPr>
          <p:spPr bwMode="auto">
            <a:xfrm>
              <a:off x="6851903" y="284987"/>
              <a:ext cx="283845" cy="283845"/>
            </a:xfrm>
            <a:custGeom>
              <a:avLst/>
              <a:gdLst/>
              <a:ahLst/>
              <a:cxnLst/>
              <a:rect l="l" t="t" r="r" b="b"/>
              <a:pathLst>
                <a:path w="283845" h="283845" extrusionOk="0">
                  <a:moveTo>
                    <a:pt x="141731" y="0"/>
                  </a:moveTo>
                  <a:lnTo>
                    <a:pt x="96950" y="7229"/>
                  </a:lnTo>
                  <a:lnTo>
                    <a:pt x="58046" y="27358"/>
                  </a:lnTo>
                  <a:lnTo>
                    <a:pt x="27358" y="58046"/>
                  </a:lnTo>
                  <a:lnTo>
                    <a:pt x="7229" y="96950"/>
                  </a:lnTo>
                  <a:lnTo>
                    <a:pt x="0" y="141731"/>
                  </a:lnTo>
                  <a:lnTo>
                    <a:pt x="7229" y="186513"/>
                  </a:lnTo>
                  <a:lnTo>
                    <a:pt x="27358" y="225417"/>
                  </a:lnTo>
                  <a:lnTo>
                    <a:pt x="58046" y="256105"/>
                  </a:lnTo>
                  <a:lnTo>
                    <a:pt x="96950" y="276234"/>
                  </a:lnTo>
                  <a:lnTo>
                    <a:pt x="141731" y="283464"/>
                  </a:lnTo>
                  <a:lnTo>
                    <a:pt x="186513" y="276234"/>
                  </a:lnTo>
                  <a:lnTo>
                    <a:pt x="225417" y="256105"/>
                  </a:lnTo>
                  <a:lnTo>
                    <a:pt x="256105" y="225417"/>
                  </a:lnTo>
                  <a:lnTo>
                    <a:pt x="276234" y="186513"/>
                  </a:lnTo>
                  <a:lnTo>
                    <a:pt x="283464" y="141731"/>
                  </a:lnTo>
                  <a:lnTo>
                    <a:pt x="276234" y="96950"/>
                  </a:lnTo>
                  <a:lnTo>
                    <a:pt x="256105" y="58046"/>
                  </a:lnTo>
                  <a:lnTo>
                    <a:pt x="225417" y="27358"/>
                  </a:lnTo>
                  <a:lnTo>
                    <a:pt x="186513" y="7229"/>
                  </a:lnTo>
                  <a:lnTo>
                    <a:pt x="141731" y="0"/>
                  </a:lnTo>
                  <a:close/>
                </a:path>
              </a:pathLst>
            </a:custGeom>
            <a:solidFill>
              <a:srgbClr val="C55A11"/>
            </a:solidFill>
          </p:spPr>
          <p:txBody>
            <a:bodyPr wrap="square" lIns="0" tIns="0" rIns="0" bIns="0" rtlCol="0"/>
            <a:lstStyle/>
            <a:p>
              <a:pPr>
                <a:defRPr/>
              </a:pPr>
              <a:endParaRPr/>
            </a:p>
          </p:txBody>
        </p:sp>
        <p:sp>
          <p:nvSpPr>
            <p:cNvPr id="12" name="object 13"/>
            <p:cNvSpPr/>
            <p:nvPr/>
          </p:nvSpPr>
          <p:spPr bwMode="auto">
            <a:xfrm>
              <a:off x="6851903" y="284987"/>
              <a:ext cx="283845" cy="283845"/>
            </a:xfrm>
            <a:custGeom>
              <a:avLst/>
              <a:gdLst/>
              <a:ahLst/>
              <a:cxnLst/>
              <a:rect l="l" t="t" r="r" b="b"/>
              <a:pathLst>
                <a:path w="283845" h="283845" extrusionOk="0">
                  <a:moveTo>
                    <a:pt x="0" y="141731"/>
                  </a:moveTo>
                  <a:lnTo>
                    <a:pt x="7229" y="96950"/>
                  </a:lnTo>
                  <a:lnTo>
                    <a:pt x="27358" y="58046"/>
                  </a:lnTo>
                  <a:lnTo>
                    <a:pt x="58046" y="27358"/>
                  </a:lnTo>
                  <a:lnTo>
                    <a:pt x="96950" y="7229"/>
                  </a:lnTo>
                  <a:lnTo>
                    <a:pt x="141731" y="0"/>
                  </a:lnTo>
                  <a:lnTo>
                    <a:pt x="186513" y="7229"/>
                  </a:lnTo>
                  <a:lnTo>
                    <a:pt x="225417" y="27358"/>
                  </a:lnTo>
                  <a:lnTo>
                    <a:pt x="256105" y="58046"/>
                  </a:lnTo>
                  <a:lnTo>
                    <a:pt x="276234" y="96950"/>
                  </a:lnTo>
                  <a:lnTo>
                    <a:pt x="283464" y="141731"/>
                  </a:lnTo>
                  <a:lnTo>
                    <a:pt x="276234" y="186513"/>
                  </a:lnTo>
                  <a:lnTo>
                    <a:pt x="256105" y="225417"/>
                  </a:lnTo>
                  <a:lnTo>
                    <a:pt x="225417" y="256105"/>
                  </a:lnTo>
                  <a:lnTo>
                    <a:pt x="186513" y="276234"/>
                  </a:lnTo>
                  <a:lnTo>
                    <a:pt x="141731" y="283464"/>
                  </a:lnTo>
                  <a:lnTo>
                    <a:pt x="96950" y="276234"/>
                  </a:lnTo>
                  <a:lnTo>
                    <a:pt x="58046" y="256105"/>
                  </a:lnTo>
                  <a:lnTo>
                    <a:pt x="27358" y="225417"/>
                  </a:lnTo>
                  <a:lnTo>
                    <a:pt x="7229" y="186513"/>
                  </a:lnTo>
                  <a:lnTo>
                    <a:pt x="0" y="141731"/>
                  </a:lnTo>
                  <a:close/>
                </a:path>
              </a:pathLst>
            </a:custGeom>
            <a:grpFill/>
            <a:ln w="12192">
              <a:solidFill>
                <a:srgbClr val="525252"/>
              </a:solidFill>
            </a:ln>
          </p:spPr>
          <p:txBody>
            <a:bodyPr wrap="square" lIns="0" tIns="0" rIns="0" bIns="0" rtlCol="0"/>
            <a:lstStyle/>
            <a:p>
              <a:pPr>
                <a:defRPr/>
              </a:pPr>
              <a:endParaRPr/>
            </a:p>
          </p:txBody>
        </p:sp>
        <p:sp>
          <p:nvSpPr>
            <p:cNvPr id="13" name="object 14"/>
            <p:cNvSpPr/>
            <p:nvPr/>
          </p:nvSpPr>
          <p:spPr bwMode="auto">
            <a:xfrm>
              <a:off x="6519671" y="676655"/>
              <a:ext cx="498475" cy="259079"/>
            </a:xfrm>
            <a:custGeom>
              <a:avLst/>
              <a:gdLst/>
              <a:ahLst/>
              <a:cxnLst/>
              <a:rect l="l" t="t" r="r" b="b"/>
              <a:pathLst>
                <a:path w="498475" h="259080" extrusionOk="0">
                  <a:moveTo>
                    <a:pt x="0" y="259079"/>
                  </a:moveTo>
                  <a:lnTo>
                    <a:pt x="498348" y="259079"/>
                  </a:lnTo>
                  <a:lnTo>
                    <a:pt x="498348" y="0"/>
                  </a:lnTo>
                  <a:lnTo>
                    <a:pt x="0" y="0"/>
                  </a:lnTo>
                  <a:lnTo>
                    <a:pt x="0" y="259079"/>
                  </a:lnTo>
                  <a:close/>
                </a:path>
              </a:pathLst>
            </a:custGeom>
            <a:grpFill/>
            <a:ln w="3175">
              <a:solidFill>
                <a:srgbClr val="000000"/>
              </a:solidFill>
            </a:ln>
          </p:spPr>
          <p:txBody>
            <a:bodyPr wrap="square" lIns="0" tIns="0" rIns="0" bIns="0" rtlCol="0"/>
            <a:lstStyle/>
            <a:p>
              <a:pPr>
                <a:defRPr/>
              </a:pPr>
              <a:endParaRPr/>
            </a:p>
          </p:txBody>
        </p:sp>
      </p:grpSp>
      <p:sp>
        <p:nvSpPr>
          <p:cNvPr id="14" name="object 15"/>
          <p:cNvSpPr>
            <a:spLocks/>
          </p:cNvSpPr>
          <p:nvPr/>
        </p:nvSpPr>
        <p:spPr bwMode="auto">
          <a:xfrm>
            <a:off x="6521195" y="678179"/>
            <a:ext cx="493395" cy="255270"/>
          </a:xfrm>
          <a:prstGeom prst="rect">
            <a:avLst/>
          </a:prstGeom>
          <a:solidFill>
            <a:schemeClr val="accent6">
              <a:lumMod val="75000"/>
            </a:schemeClr>
          </a:solidFill>
        </p:spPr>
        <p:txBody>
          <a:bodyPr vert="horz" wrap="square" lIns="0" tIns="36830" rIns="0" bIns="0" rtlCol="0">
            <a:spAutoFit/>
          </a:bodyPr>
          <a:lstStyle/>
          <a:p>
            <a:pPr marL="156210">
              <a:lnSpc>
                <a:spcPct val="100000"/>
              </a:lnSpc>
              <a:spcBef>
                <a:spcPts val="290"/>
              </a:spcBef>
              <a:defRPr/>
            </a:pPr>
            <a:r>
              <a:rPr sz="1100" b="1">
                <a:solidFill>
                  <a:srgbClr val="FFFFFF"/>
                </a:solidFill>
                <a:latin typeface="Calibri"/>
                <a:cs typeface="Calibri"/>
              </a:rPr>
              <a:t>DO</a:t>
            </a:r>
            <a:endParaRPr sz="1100">
              <a:latin typeface="Calibri"/>
              <a:cs typeface="Calibri"/>
            </a:endParaRPr>
          </a:p>
        </p:txBody>
      </p:sp>
      <p:sp>
        <p:nvSpPr>
          <p:cNvPr id="15" name="object 16"/>
          <p:cNvSpPr/>
          <p:nvPr/>
        </p:nvSpPr>
        <p:spPr bwMode="auto">
          <a:xfrm>
            <a:off x="7013447" y="676655"/>
            <a:ext cx="498475" cy="257810"/>
          </a:xfrm>
          <a:custGeom>
            <a:avLst/>
            <a:gdLst/>
            <a:ahLst/>
            <a:cxnLst/>
            <a:rect l="l" t="t" r="r" b="b"/>
            <a:pathLst>
              <a:path w="498475" h="257809" extrusionOk="0">
                <a:moveTo>
                  <a:pt x="0" y="257555"/>
                </a:moveTo>
                <a:lnTo>
                  <a:pt x="498348" y="257555"/>
                </a:lnTo>
                <a:lnTo>
                  <a:pt x="498348" y="0"/>
                </a:lnTo>
                <a:lnTo>
                  <a:pt x="0" y="0"/>
                </a:lnTo>
                <a:lnTo>
                  <a:pt x="0" y="257555"/>
                </a:lnTo>
                <a:close/>
              </a:path>
            </a:pathLst>
          </a:custGeom>
          <a:ln w="3175">
            <a:solidFill>
              <a:srgbClr val="000000"/>
            </a:solidFill>
          </a:ln>
        </p:spPr>
        <p:txBody>
          <a:bodyPr wrap="square" lIns="0" tIns="0" rIns="0" bIns="0" rtlCol="0"/>
          <a:lstStyle/>
          <a:p>
            <a:pPr>
              <a:defRPr/>
            </a:pPr>
            <a:endParaRPr/>
          </a:p>
        </p:txBody>
      </p:sp>
      <p:sp>
        <p:nvSpPr>
          <p:cNvPr id="16" name="object 17"/>
          <p:cNvSpPr>
            <a:spLocks/>
          </p:cNvSpPr>
          <p:nvPr/>
        </p:nvSpPr>
        <p:spPr bwMode="auto">
          <a:xfrm>
            <a:off x="7017257" y="678179"/>
            <a:ext cx="493395" cy="255270"/>
          </a:xfrm>
          <a:prstGeom prst="rect">
            <a:avLst/>
          </a:prstGeom>
          <a:solidFill>
            <a:schemeClr val="accent6">
              <a:lumMod val="75000"/>
            </a:schemeClr>
          </a:solidFill>
        </p:spPr>
        <p:txBody>
          <a:bodyPr vert="horz" wrap="square" lIns="0" tIns="38735" rIns="0" bIns="0" rtlCol="0">
            <a:spAutoFit/>
          </a:bodyPr>
          <a:lstStyle/>
          <a:p>
            <a:pPr marL="93345">
              <a:lnSpc>
                <a:spcPct val="100000"/>
              </a:lnSpc>
              <a:spcBef>
                <a:spcPts val="305"/>
              </a:spcBef>
              <a:defRPr/>
            </a:pPr>
            <a:r>
              <a:rPr sz="1100" b="1">
                <a:solidFill>
                  <a:srgbClr val="FFFFFF"/>
                </a:solidFill>
                <a:latin typeface="Calibri"/>
                <a:cs typeface="Calibri"/>
              </a:rPr>
              <a:t>DHFF</a:t>
            </a:r>
            <a:endParaRPr sz="1100">
              <a:latin typeface="Calibri"/>
              <a:cs typeface="Calibri"/>
            </a:endParaRPr>
          </a:p>
        </p:txBody>
      </p:sp>
      <p:sp>
        <p:nvSpPr>
          <p:cNvPr id="17" name="object 18"/>
          <p:cNvSpPr>
            <a:spLocks/>
          </p:cNvSpPr>
          <p:nvPr/>
        </p:nvSpPr>
        <p:spPr bwMode="auto">
          <a:xfrm>
            <a:off x="6694169" y="0"/>
            <a:ext cx="579755" cy="576580"/>
          </a:xfrm>
          <a:prstGeom prst="rect">
            <a:avLst/>
          </a:prstGeom>
        </p:spPr>
        <p:txBody>
          <a:bodyPr vert="horz" wrap="square" lIns="0" tIns="56515" rIns="0" bIns="0" rtlCol="0">
            <a:spAutoFit/>
          </a:bodyPr>
          <a:lstStyle/>
          <a:p>
            <a:pPr algn="ctr">
              <a:lnSpc>
                <a:spcPct val="100000"/>
              </a:lnSpc>
              <a:spcBef>
                <a:spcPts val="445"/>
              </a:spcBef>
              <a:defRPr/>
            </a:pPr>
            <a:r>
              <a:rPr sz="1400" b="1" spc="-5">
                <a:solidFill>
                  <a:srgbClr val="FFFFFF"/>
                </a:solidFill>
                <a:latin typeface="Calibri"/>
                <a:cs typeface="Calibri"/>
              </a:rPr>
              <a:t>Priorité</a:t>
            </a:r>
            <a:endParaRPr sz="1400">
              <a:latin typeface="Calibri"/>
              <a:cs typeface="Calibri"/>
            </a:endParaRPr>
          </a:p>
          <a:p>
            <a:pPr marL="45085" algn="ctr">
              <a:lnSpc>
                <a:spcPct val="100000"/>
              </a:lnSpc>
              <a:spcBef>
                <a:spcPts val="390"/>
              </a:spcBef>
              <a:defRPr/>
            </a:pPr>
            <a:r>
              <a:rPr sz="1600" b="1" spc="-5">
                <a:solidFill>
                  <a:srgbClr val="FFFFFF"/>
                </a:solidFill>
                <a:latin typeface="Calibri"/>
                <a:cs typeface="Calibri"/>
              </a:rPr>
              <a:t>?</a:t>
            </a:r>
            <a:endParaRPr sz="1600">
              <a:latin typeface="Calibri"/>
              <a:cs typeface="Calibri"/>
            </a:endParaRPr>
          </a:p>
        </p:txBody>
      </p:sp>
      <p:pic>
        <p:nvPicPr>
          <p:cNvPr id="18" name="object 19"/>
          <p:cNvPicPr/>
          <p:nvPr/>
        </p:nvPicPr>
        <p:blipFill>
          <a:blip r:embed="rId2"/>
          <a:stretch/>
        </p:blipFill>
        <p:spPr bwMode="auto">
          <a:xfrm>
            <a:off x="937260" y="73151"/>
            <a:ext cx="501396" cy="507492"/>
          </a:xfrm>
          <a:prstGeom prst="rect">
            <a:avLst/>
          </a:prstGeom>
        </p:spPr>
      </p:pic>
      <p:graphicFrame>
        <p:nvGraphicFramePr>
          <p:cNvPr id="19" name="Tableau 19"/>
          <p:cNvGraphicFramePr>
            <a:graphicFrameLocks noGrp="1"/>
          </p:cNvGraphicFramePr>
          <p:nvPr/>
        </p:nvGraphicFramePr>
        <p:xfrm>
          <a:off x="-5081" y="4457188"/>
          <a:ext cx="7554594" cy="4709035"/>
        </p:xfrm>
        <a:graphic>
          <a:graphicData uri="http://schemas.openxmlformats.org/drawingml/2006/table">
            <a:tbl>
              <a:tblPr firstRow="1" bandRow="1"/>
              <a:tblGrid>
                <a:gridCol w="3625850"/>
                <a:gridCol w="3928744"/>
              </a:tblGrid>
              <a:tr h="229213">
                <a:tc gridSpan="2">
                  <a:txBody>
                    <a:bodyPr/>
                    <a:lstStyle/>
                    <a:p>
                      <a:pPr marL="0" marR="0" lvl="0" indent="0" algn="ctr" defTabSz="685800">
                        <a:lnSpc>
                          <a:spcPct val="100000"/>
                        </a:lnSpc>
                        <a:spcBef>
                          <a:spcPts val="0"/>
                        </a:spcBef>
                        <a:spcAft>
                          <a:spcPts val="0"/>
                        </a:spcAft>
                        <a:buClrTx/>
                        <a:buSzTx/>
                        <a:buFontTx/>
                        <a:buNone/>
                        <a:defRPr/>
                      </a:pPr>
                      <a:r>
                        <a:rPr lang="fr-FR" sz="1200" b="1" spc="-5">
                          <a:solidFill>
                            <a:srgbClr val="FFFFFF"/>
                          </a:solidFill>
                          <a:latin typeface="+mn-lt"/>
                          <a:ea typeface="+mn-ea"/>
                          <a:cs typeface="Calibri"/>
                        </a:rPr>
                        <a:t>Contexte et problématiques</a:t>
                      </a:r>
                      <a:endParaRPr/>
                    </a:p>
                  </a:txBody>
                  <a:tcPr marL="0" marR="0" marT="0" marB="0">
                    <a:lnL w="12700" algn="ctr">
                      <a:noFill/>
                    </a:lnL>
                    <a:lnR w="12700" algn="ctr">
                      <a:noFill/>
                    </a:lnR>
                    <a:lnT w="12700" algn="ctr">
                      <a:noFill/>
                    </a:lnT>
                    <a:lnB w="38100" algn="ctr">
                      <a:noFill/>
                    </a:lnB>
                    <a:solidFill>
                      <a:srgbClr val="01B199"/>
                    </a:solidFill>
                  </a:tcPr>
                </a:tc>
                <a:tc hMerge="1">
                  <a:txBody>
                    <a:bodyPr/>
                    <a:lstStyle/>
                    <a:p>
                      <a:endParaRPr/>
                    </a:p>
                  </a:txBody>
                  <a:tcPr/>
                </a:tc>
              </a:tr>
              <a:tr h="2803296">
                <a:tc>
                  <a:txBody>
                    <a:bodyPr/>
                    <a:lstStyle/>
                    <a:p>
                      <a:pPr marL="0" marR="0" lvl="0" indent="0" algn="just" defTabSz="914400">
                        <a:lnSpc>
                          <a:spcPct val="100000"/>
                        </a:lnSpc>
                        <a:spcBef>
                          <a:spcPts val="0"/>
                        </a:spcBef>
                        <a:spcAft>
                          <a:spcPts val="0"/>
                        </a:spcAft>
                        <a:buClrTx/>
                        <a:buSzTx/>
                        <a:buFontTx/>
                        <a:buNone/>
                        <a:defRPr/>
                      </a:pPr>
                      <a:endParaRPr lang="fr-FR" sz="1050" spc="-1">
                        <a:solidFill>
                          <a:srgbClr val="000000"/>
                        </a:solidFill>
                        <a:latin typeface="+mn-lt"/>
                      </a:endParaRPr>
                    </a:p>
                  </a:txBody>
                  <a:tcPr marL="180000" marR="180000" marT="144000">
                    <a:lnL w="12700" algn="ctr">
                      <a:noFill/>
                    </a:lnL>
                    <a:lnR w="12700" algn="ctr">
                      <a:noFill/>
                    </a:lnR>
                    <a:lnT w="38100" algn="ctr">
                      <a:noFill/>
                    </a:lnT>
                    <a:lnB w="12700" algn="ctr">
                      <a:noFill/>
                    </a:lnB>
                    <a:solidFill>
                      <a:schemeClr val="bg1"/>
                    </a:solidFill>
                  </a:tcPr>
                </a:tc>
                <a:tc>
                  <a:txBody>
                    <a:bodyPr/>
                    <a:lstStyle/>
                    <a:p>
                      <a:pPr algn="just">
                        <a:defRPr/>
                      </a:pPr>
                      <a:endParaRPr lang="fr-FR" sz="1050">
                        <a:latin typeface="Calibri"/>
                        <a:cs typeface="Calibri"/>
                      </a:endParaRPr>
                    </a:p>
                  </a:txBody>
                  <a:tcPr marL="180000" marR="180000">
                    <a:lnL w="12700" algn="ctr">
                      <a:noFill/>
                    </a:lnL>
                    <a:lnR w="12700" algn="ctr">
                      <a:noFill/>
                    </a:lnR>
                    <a:lnT w="38100" algn="ctr">
                      <a:noFill/>
                    </a:lnT>
                    <a:lnB w="12700" algn="ctr">
                      <a:noFill/>
                    </a:lnB>
                    <a:solidFill>
                      <a:schemeClr val="bg1"/>
                    </a:solidFill>
                  </a:tcPr>
                </a:tc>
              </a:tr>
              <a:tr h="1676526">
                <a:tc gridSpan="2">
                  <a:txBody>
                    <a:bodyPr/>
                    <a:lstStyle/>
                    <a:p>
                      <a:pPr marL="0" marR="0" lvl="0" indent="0" algn="just" defTabSz="914400">
                        <a:lnSpc>
                          <a:spcPct val="100000"/>
                        </a:lnSpc>
                        <a:spcBef>
                          <a:spcPts val="0"/>
                        </a:spcBef>
                        <a:spcAft>
                          <a:spcPts val="0"/>
                        </a:spcAft>
                        <a:buClrTx/>
                        <a:buSzTx/>
                        <a:buFontTx/>
                        <a:buNone/>
                        <a:defRPr/>
                      </a:pPr>
                      <a:endParaRPr lang="fr-FR" sz="500" spc="-1">
                        <a:solidFill>
                          <a:srgbClr val="000000"/>
                        </a:solidFill>
                        <a:latin typeface="+mn-lt"/>
                      </a:endParaRPr>
                    </a:p>
                  </a:txBody>
                  <a:tcPr marL="180000" marR="180000" marT="72000">
                    <a:lnL w="12700" algn="ctr">
                      <a:noFill/>
                    </a:lnL>
                    <a:lnR w="12700" algn="ctr">
                      <a:noFill/>
                    </a:lnR>
                    <a:lnT w="38100" algn="ctr">
                      <a:noFill/>
                    </a:lnT>
                    <a:lnB w="12700" algn="ctr">
                      <a:noFill/>
                    </a:lnB>
                    <a:solidFill>
                      <a:schemeClr val="bg1"/>
                    </a:solidFill>
                  </a:tcPr>
                </a:tc>
                <a:tc hMerge="1">
                  <a:txBody>
                    <a:bodyPr/>
                    <a:lstStyle/>
                    <a:p>
                      <a:endParaRPr/>
                    </a:p>
                  </a:txBody>
                  <a:tcPr/>
                </a:tc>
              </a:tr>
            </a:tbl>
          </a:graphicData>
        </a:graphic>
      </p:graphicFrame>
      <p:graphicFrame>
        <p:nvGraphicFramePr>
          <p:cNvPr id="20" name="Tableau 20"/>
          <p:cNvGraphicFramePr>
            <a:graphicFrameLocks noGrp="1"/>
          </p:cNvGraphicFramePr>
          <p:nvPr/>
        </p:nvGraphicFramePr>
        <p:xfrm>
          <a:off x="-3174" y="8330860"/>
          <a:ext cx="7559676" cy="2387938"/>
        </p:xfrm>
        <a:graphic>
          <a:graphicData uri="http://schemas.openxmlformats.org/drawingml/2006/table">
            <a:tbl>
              <a:tblPr firstRow="1" bandRow="1"/>
              <a:tblGrid>
                <a:gridCol w="7559676"/>
              </a:tblGrid>
              <a:tr h="187400">
                <a:tc>
                  <a:txBody>
                    <a:bodyPr/>
                    <a:lstStyle/>
                    <a:p>
                      <a:pPr marR="2870200" algn="r">
                        <a:lnSpc>
                          <a:spcPct val="100000"/>
                        </a:lnSpc>
                        <a:spcBef>
                          <a:spcPts val="10"/>
                        </a:spcBef>
                        <a:defRPr/>
                      </a:pPr>
                      <a:r>
                        <a:rPr lang="fr-FR" sz="1200" b="1" spc="-5">
                          <a:solidFill>
                            <a:srgbClr val="FFFFFF"/>
                          </a:solidFill>
                          <a:latin typeface="+mn-lt"/>
                          <a:cs typeface="Calibri"/>
                        </a:rPr>
                        <a:t>Description</a:t>
                      </a:r>
                      <a:r>
                        <a:rPr lang="fr-FR" sz="1200" b="1" spc="-10">
                          <a:solidFill>
                            <a:srgbClr val="FFFFFF"/>
                          </a:solidFill>
                          <a:latin typeface="+mn-lt"/>
                          <a:cs typeface="Calibri"/>
                        </a:rPr>
                        <a:t> </a:t>
                      </a:r>
                      <a:r>
                        <a:rPr lang="fr-FR" sz="1200" b="1" spc="-5">
                          <a:solidFill>
                            <a:srgbClr val="FFFFFF"/>
                          </a:solidFill>
                          <a:latin typeface="+mn-lt"/>
                          <a:cs typeface="Calibri"/>
                        </a:rPr>
                        <a:t>des sous-actions</a:t>
                      </a:r>
                      <a:endParaRPr lang="fr-FR" sz="1200">
                        <a:latin typeface="+mn-lt"/>
                        <a:cs typeface="Calibri"/>
                      </a:endParaRPr>
                    </a:p>
                  </a:txBody>
                  <a:tcPr marL="144000" marR="144000" marT="0" marB="0">
                    <a:lnL w="12700" algn="ctr">
                      <a:noFill/>
                    </a:lnL>
                    <a:lnR w="12700" algn="ctr">
                      <a:noFill/>
                    </a:lnR>
                    <a:lnT w="12700" algn="ctr">
                      <a:noFill/>
                    </a:lnT>
                    <a:lnB w="38100" algn="ctr">
                      <a:noFill/>
                    </a:lnB>
                    <a:solidFill>
                      <a:srgbClr val="01B199"/>
                    </a:solidFill>
                  </a:tcPr>
                </a:tc>
              </a:tr>
              <a:tr h="2200538">
                <a:tc>
                  <a:txBody>
                    <a:bodyPr/>
                    <a:lstStyle/>
                    <a:p>
                      <a:pPr marL="84455" indent="0">
                        <a:lnSpc>
                          <a:spcPct val="100000"/>
                        </a:lnSpc>
                        <a:spcBef>
                          <a:spcPts val="635"/>
                        </a:spcBef>
                        <a:buFont typeface="Wingdings"/>
                        <a:buNone/>
                        <a:tabLst>
                          <a:tab pos="313690" algn="l"/>
                          <a:tab pos="314325" algn="l"/>
                        </a:tabLst>
                        <a:defRPr/>
                      </a:pPr>
                      <a:r>
                        <a:rPr lang="fr-FR" sz="1000" b="1" u="sng" spc="-5">
                          <a:latin typeface="+mn-lt"/>
                          <a:cs typeface="Calibri"/>
                        </a:rPr>
                        <a:t>Actions préventives</a:t>
                      </a:r>
                      <a:endParaRPr sz="1000"/>
                    </a:p>
                    <a:p>
                      <a:pPr marL="313690" indent="-229235" algn="just">
                        <a:lnSpc>
                          <a:spcPct val="100000"/>
                        </a:lnSpc>
                        <a:spcBef>
                          <a:spcPts val="635"/>
                        </a:spcBef>
                        <a:buFont typeface="Wingdings"/>
                        <a:buChar char=""/>
                        <a:tabLst>
                          <a:tab pos="313690" algn="l"/>
                          <a:tab pos="314325" algn="l"/>
                        </a:tabLst>
                        <a:defRPr/>
                      </a:pPr>
                      <a:r>
                        <a:rPr lang="fr-FR" sz="900" b="1" u="sng" spc="-5">
                          <a:latin typeface="+mn-lt"/>
                          <a:cs typeface="Calibri"/>
                        </a:rPr>
                        <a:t>TM1.1</a:t>
                      </a:r>
                      <a:r>
                        <a:rPr lang="fr-FR" sz="900" b="1" u="sng" spc="-15">
                          <a:latin typeface="+mn-lt"/>
                          <a:cs typeface="Calibri"/>
                        </a:rPr>
                        <a:t> </a:t>
                      </a:r>
                      <a:r>
                        <a:rPr lang="fr-FR" sz="900" b="1" u="sng">
                          <a:latin typeface="+mn-lt"/>
                          <a:cs typeface="Calibri"/>
                        </a:rPr>
                        <a:t>–</a:t>
                      </a:r>
                      <a:r>
                        <a:rPr lang="fr-FR" sz="900" b="1" u="sng" spc="-20">
                          <a:latin typeface="+mn-lt"/>
                          <a:cs typeface="Calibri"/>
                        </a:rPr>
                        <a:t> Suivre les travaux conduits à l’échelle du bassin (comité local d’évaluation DCE-DCSMM Loire Bretagne) et du SAGE pour la définition d’objectifs de réduction adaptés aux rivières contributrices des baies impactées par les algues vertes.</a:t>
                      </a:r>
                      <a:endParaRPr lang="fr-FR" sz="900" b="1" u="sng" spc="-19">
                        <a:latin typeface="+mn-lt"/>
                        <a:cs typeface="Calibri"/>
                      </a:endParaRPr>
                    </a:p>
                    <a:p>
                      <a:pPr algn="just">
                        <a:lnSpc>
                          <a:spcPct val="100000"/>
                        </a:lnSpc>
                        <a:spcBef>
                          <a:spcPts val="634"/>
                        </a:spcBef>
                        <a:tabLst>
                          <a:tab pos="313689" algn="l"/>
                          <a:tab pos="314324" algn="l"/>
                        </a:tabLst>
                        <a:defRPr/>
                      </a:pPr>
                      <a:r>
                        <a:rPr lang="fr-FR" sz="900" spc="0">
                          <a:solidFill>
                            <a:srgbClr val="000000"/>
                          </a:solidFill>
                          <a:latin typeface="+mn-lt"/>
                        </a:rPr>
                        <a:t>Un seuil unique 18 mg de nitrate annuel</a:t>
                      </a:r>
                      <a:r>
                        <a:rPr lang="fr-FR" sz="900" spc="0">
                          <a:solidFill>
                            <a:schemeClr val="tx1"/>
                          </a:solidFill>
                          <a:latin typeface="+mn-lt"/>
                        </a:rPr>
                        <a:t>/L en percentile 90 (issu de la réglementation sur le classement en zone vulnérable) est recommandé par le SDAGE Loire Bretagne. Il a vocation à être rediscuté à l’échelle locale en tenant compte du contexte, conformément à l’objectif D05-OE01-AF1 du DSF NAMO. En effet, des travaux (d</a:t>
                      </a:r>
                      <a:r>
                        <a:rPr lang="fr-FR" sz="900" spc="-1">
                          <a:solidFill>
                            <a:schemeClr val="tx1"/>
                          </a:solidFill>
                          <a:latin typeface="+mn-lt"/>
                        </a:rPr>
                        <a:t>u </a:t>
                      </a:r>
                      <a:r>
                        <a:rPr lang="fr-FR" sz="900" b="0" i="0" u="none" strike="noStrike" cap="none" spc="0">
                          <a:solidFill>
                            <a:schemeClr val="tx1"/>
                          </a:solidFill>
                          <a:latin typeface="+mn-lt"/>
                          <a:ea typeface="Calibri"/>
                          <a:cs typeface="Calibri"/>
                        </a:rPr>
                        <a:t>Centre d'Etude et de Valorisation des Algues, ou de l</a:t>
                      </a:r>
                      <a:r>
                        <a:rPr lang="fr-FR" sz="900" spc="0">
                          <a:solidFill>
                            <a:schemeClr val="tx1"/>
                          </a:solidFill>
                          <a:latin typeface="+mn-lt"/>
                        </a:rPr>
                        <a:t>’IFREMER) ont préconisé des concentrations en nitrates en dessous de 15 mg/L en moyenne annuelle </a:t>
                      </a:r>
                      <a:r>
                        <a:rPr lang="fr-FR" sz="900" spc="0">
                          <a:solidFill>
                            <a:srgbClr val="000000"/>
                          </a:solidFill>
                          <a:latin typeface="+mn-lt"/>
                        </a:rPr>
                        <a:t>(parfois moins) pour réduire significativement les proliférations d’ulves sur les côtes bretonnes. </a:t>
                      </a:r>
                      <a:endParaRPr sz="900" b="1" u="sng" spc="-19">
                        <a:solidFill>
                          <a:schemeClr val="dk1"/>
                        </a:solidFill>
                        <a:latin typeface="Times New Roman"/>
                        <a:cs typeface="Times New Roman"/>
                      </a:endParaRPr>
                    </a:p>
                    <a:p>
                      <a:pPr marL="84454" lvl="0" indent="0" algn="just">
                        <a:lnSpc>
                          <a:spcPct val="100000"/>
                        </a:lnSpc>
                        <a:spcBef>
                          <a:spcPts val="634"/>
                        </a:spcBef>
                        <a:buFont typeface="Wingdings"/>
                        <a:buNone/>
                        <a:tabLst>
                          <a:tab pos="313689" algn="l"/>
                          <a:tab pos="314324" algn="l"/>
                        </a:tabLst>
                        <a:defRPr/>
                      </a:pPr>
                      <a:endParaRPr sz="400">
                        <a:latin typeface="Times New Roman"/>
                        <a:cs typeface="Times New Roman"/>
                      </a:endParaRPr>
                    </a:p>
                    <a:p>
                      <a:pPr marL="313690" indent="-229235">
                        <a:lnSpc>
                          <a:spcPct val="100000"/>
                        </a:lnSpc>
                        <a:spcBef>
                          <a:spcPts val="565"/>
                        </a:spcBef>
                        <a:buFont typeface="Wingdings"/>
                        <a:buChar char=""/>
                        <a:tabLst>
                          <a:tab pos="313690" algn="l"/>
                          <a:tab pos="314325" algn="l"/>
                        </a:tabLst>
                        <a:defRPr/>
                      </a:pPr>
                      <a:r>
                        <a:rPr lang="fr-FR" sz="900" b="1" u="sng" spc="-5">
                          <a:latin typeface="+mn-lt"/>
                          <a:cs typeface="Calibri"/>
                        </a:rPr>
                        <a:t>TM1.2</a:t>
                      </a:r>
                      <a:r>
                        <a:rPr lang="fr-FR" sz="900" b="1" u="sng" spc="-15">
                          <a:latin typeface="+mn-lt"/>
                          <a:cs typeface="Calibri"/>
                        </a:rPr>
                        <a:t> </a:t>
                      </a:r>
                      <a:r>
                        <a:rPr lang="fr-FR" sz="900" b="1" u="sng">
                          <a:latin typeface="+mn-lt"/>
                          <a:cs typeface="Calibri"/>
                        </a:rPr>
                        <a:t>–</a:t>
                      </a:r>
                      <a:r>
                        <a:rPr lang="fr-FR" sz="900" b="1" u="sng" spc="-20">
                          <a:latin typeface="+mn-lt"/>
                          <a:cs typeface="Calibri"/>
                        </a:rPr>
                        <a:t> Renforcer le dialogue terre-mer</a:t>
                      </a:r>
                      <a:r>
                        <a:rPr lang="fr-FR" sz="900" b="1" spc="-19">
                          <a:latin typeface="+mn-lt"/>
                          <a:cs typeface="Calibri"/>
                        </a:rPr>
                        <a:t> </a:t>
                      </a:r>
                      <a:r>
                        <a:rPr lang="fr-FR" sz="900" b="0" spc="-20">
                          <a:latin typeface="+mn-lt"/>
                          <a:cs typeface="Calibri"/>
                        </a:rPr>
                        <a:t>(cf action GOUV2)</a:t>
                      </a:r>
                      <a:endParaRPr lang="fr-FR" sz="900" b="0" spc="-19">
                        <a:latin typeface="+mn-lt"/>
                        <a:cs typeface="Calibri"/>
                      </a:endParaRPr>
                    </a:p>
                    <a:p>
                      <a:pPr algn="just">
                        <a:lnSpc>
                          <a:spcPct val="100000"/>
                        </a:lnSpc>
                        <a:spcBef>
                          <a:spcPts val="564"/>
                        </a:spcBef>
                        <a:tabLst>
                          <a:tab pos="313689" algn="l"/>
                          <a:tab pos="314324" algn="l"/>
                        </a:tabLst>
                        <a:defRPr/>
                      </a:pPr>
                      <a:r>
                        <a:rPr lang="fr-FR" sz="900" spc="-1">
                          <a:solidFill>
                            <a:srgbClr val="000000"/>
                          </a:solidFill>
                          <a:latin typeface="+mn-lt"/>
                        </a:rPr>
                        <a:t>Il s’agira notamment de porter à connaissance les enjeux écologiques du site N2000 auprès des membres des CLE des SAGE Littoraux (notamment ceux participant aux commissions littorales) et porter à connaissance les impacts de l'eutrophisation sur le patrimoine naturel et les fonctionnalités des habitats littoraux. Il conviendra à cet égard de </a:t>
                      </a:r>
                      <a:r>
                        <a:rPr lang="fr-FR" sz="900" spc="0">
                          <a:solidFill>
                            <a:srgbClr val="000000"/>
                          </a:solidFill>
                          <a:latin typeface="+mn-lt"/>
                        </a:rPr>
                        <a:t>de valoriser et promouvoir la réalisation des profils de vulnérabilité.</a:t>
                      </a:r>
                      <a:endParaRPr lang="fr-FR" sz="2000" b="0" spc="-19">
                        <a:latin typeface="Times New Roman"/>
                        <a:cs typeface="Times New Roman"/>
                      </a:endParaRPr>
                    </a:p>
                  </a:txBody>
                  <a:tcPr marL="180000" marR="180000">
                    <a:lnL w="12700" algn="ctr">
                      <a:noFill/>
                    </a:lnL>
                    <a:lnR w="12700" algn="ctr">
                      <a:noFill/>
                    </a:lnR>
                    <a:lnT w="38100" algn="ctr">
                      <a:noFill/>
                    </a:lnT>
                    <a:lnB w="12700" algn="ctr">
                      <a:noFill/>
                    </a:lnB>
                    <a:solidFill>
                      <a:schemeClr val="bg1"/>
                    </a:solidFill>
                  </a:tcPr>
                </a:tc>
              </a:tr>
            </a:tbl>
          </a:graphicData>
        </a:graphic>
      </p:graphicFrame>
      <p:pic>
        <p:nvPicPr>
          <p:cNvPr id="21" name="Image 21"/>
          <p:cNvPicPr>
            <a:picLocks noChangeAspect="1"/>
          </p:cNvPicPr>
          <p:nvPr/>
        </p:nvPicPr>
        <p:blipFill>
          <a:blip r:embed="rId3"/>
          <a:srcRect t="5432"/>
          <a:stretch/>
        </p:blipFill>
        <p:spPr bwMode="auto">
          <a:xfrm>
            <a:off x="3324223" y="4754150"/>
            <a:ext cx="4232275" cy="3389724"/>
          </a:xfrm>
          <a:prstGeom prst="rect">
            <a:avLst/>
          </a:prstGeom>
        </p:spPr>
      </p:pic>
      <p:pic>
        <p:nvPicPr>
          <p:cNvPr id="22" name="Image 7"/>
          <p:cNvPicPr>
            <a:picLocks noChangeAspect="1"/>
          </p:cNvPicPr>
          <p:nvPr/>
        </p:nvPicPr>
        <p:blipFill>
          <a:blip r:embed="rId4"/>
          <a:stretch/>
        </p:blipFill>
        <p:spPr bwMode="auto">
          <a:xfrm>
            <a:off x="0" y="2745900"/>
            <a:ext cx="1695449" cy="1626073"/>
          </a:xfrm>
          <a:prstGeom prst="rect">
            <a:avLst/>
          </a:prstGeom>
        </p:spPr>
      </p:pic>
      <p:sp>
        <p:nvSpPr>
          <p:cNvPr id="23" name="Rectangle 8"/>
          <p:cNvSpPr/>
          <p:nvPr/>
        </p:nvSpPr>
        <p:spPr bwMode="auto">
          <a:xfrm>
            <a:off x="52831" y="4754150"/>
            <a:ext cx="3319017" cy="3580223"/>
          </a:xfrm>
          <a:prstGeom prst="rect">
            <a:avLst/>
          </a:prstGeom>
        </p:spPr>
        <p:txBody>
          <a:bodyPr wrap="square">
            <a:noAutofit/>
          </a:bodyPr>
          <a:lstStyle/>
          <a:p>
            <a:pPr algn="just">
              <a:defRPr/>
            </a:pPr>
            <a:r>
              <a:rPr lang="fr-FR" sz="900"/>
              <a:t>Les algues vertes échouées sur l’estran génèrent, par effet d’accumulation puis de décomposition, un impact négatif durable sur les communautés benthiques médiolittorales inférieures des plages exposées (Quillien N, 2016). L’impact est également sanitaire, économique et social avec des conséquences au dépens des populations riveraines et des activités se déroulant sur les zones d’estran.</a:t>
            </a:r>
            <a:endParaRPr sz="900"/>
          </a:p>
          <a:p>
            <a:pPr algn="just">
              <a:defRPr/>
            </a:pPr>
            <a:r>
              <a:rPr lang="fr-FR" sz="900"/>
              <a:t>Les travaux scientifiques montrent que seule une action sur l’azote peut permettre de limiter ce phénomène et que l’azote (nitrates) présent dans les baies est à plus de 90 % d’origine agricole (Cour des comptes, 2021). </a:t>
            </a:r>
            <a:endParaRPr sz="900"/>
          </a:p>
          <a:p>
            <a:pPr algn="just">
              <a:defRPr/>
            </a:pPr>
            <a:r>
              <a:rPr lang="fr-FR" sz="900"/>
              <a:t>Deux groupes d’actions sont mobilisées pour lutter contre ce phénomène. </a:t>
            </a:r>
            <a:r>
              <a:rPr lang="fr-FR" sz="900" spc="-1">
                <a:solidFill>
                  <a:srgbClr val="000000"/>
                </a:solidFill>
              </a:rPr>
              <a:t>Les </a:t>
            </a:r>
            <a:r>
              <a:rPr lang="fr-FR" sz="900" b="1" spc="-1">
                <a:solidFill>
                  <a:srgbClr val="000000"/>
                </a:solidFill>
              </a:rPr>
              <a:t>actions préventives </a:t>
            </a:r>
            <a:r>
              <a:rPr lang="fr-FR" sz="900" spc="-1">
                <a:solidFill>
                  <a:srgbClr val="000000"/>
                </a:solidFill>
              </a:rPr>
              <a:t>visant à réduire les flux de nitrates en amont du bassin versant sont privilégiées dans les plans de lutte contre les algues vertes qui se sont succédés depuis 2010 :  actions agricoles (ex : évolution des pratiques culturales, réorganisation foncière), aménagement des milieux naturels, actions techniques visant par exemple la mise en conformité des installations d’assainissement. </a:t>
            </a:r>
            <a:r>
              <a:rPr lang="fr-FR" sz="900" b="0" i="0" u="none" strike="noStrike" cap="none" spc="0">
                <a:solidFill>
                  <a:srgbClr val="000000"/>
                </a:solidFill>
                <a:latin typeface="+mn-lt"/>
                <a:ea typeface="+mn-lt"/>
                <a:cs typeface="+mn-lt"/>
              </a:rPr>
              <a:t>Les </a:t>
            </a:r>
            <a:r>
              <a:rPr lang="fr-FR" sz="900" b="1" i="0" u="none" strike="noStrike" cap="none" spc="0">
                <a:solidFill>
                  <a:srgbClr val="000000"/>
                </a:solidFill>
                <a:latin typeface="+mn-lt"/>
                <a:ea typeface="+mn-lt"/>
                <a:cs typeface="+mn-lt"/>
              </a:rPr>
              <a:t>actions curatives </a:t>
            </a:r>
            <a:r>
              <a:rPr lang="fr-FR" sz="900" b="0" i="0" u="none" strike="noStrike" cap="none" spc="0">
                <a:solidFill>
                  <a:srgbClr val="000000"/>
                </a:solidFill>
                <a:latin typeface="+mn-lt"/>
                <a:ea typeface="+mn-lt"/>
                <a:cs typeface="+mn-lt"/>
              </a:rPr>
              <a:t>visent à accompagner l’identification et la mise en œuvre de solutions efficaces de ramassage et d’évacuation-valorisation des algues collectées via des méthodes alternatives aux engins terrestres tout en limitant les impacts sur l’écosystème marin et en respectant les autres enjeux écologiques du site N2000.</a:t>
            </a:r>
            <a:endParaRPr sz="900"/>
          </a:p>
        </p:txBody>
      </p:sp>
      <p:pic>
        <p:nvPicPr>
          <p:cNvPr id="24" name="Image 23"/>
          <p:cNvPicPr>
            <a:picLocks noChangeAspect="1"/>
          </p:cNvPicPr>
          <p:nvPr/>
        </p:nvPicPr>
        <p:blipFill>
          <a:blip r:embed="rId5"/>
          <a:stretch/>
        </p:blipFill>
        <p:spPr bwMode="auto">
          <a:xfrm>
            <a:off x="4781549" y="976340"/>
            <a:ext cx="2774948" cy="1776384"/>
          </a:xfrm>
          <a:prstGeom prst="rect">
            <a:avLst/>
          </a:prstGeom>
        </p:spPr>
      </p:pic>
      <p:graphicFrame>
        <p:nvGraphicFramePr>
          <p:cNvPr id="25" name="object 7"/>
          <p:cNvGraphicFramePr>
            <a:graphicFrameLocks noGrp="1"/>
          </p:cNvGraphicFramePr>
          <p:nvPr/>
        </p:nvGraphicFramePr>
        <p:xfrm>
          <a:off x="0" y="2541903"/>
          <a:ext cx="7554593" cy="1388745"/>
        </p:xfrm>
        <a:graphic>
          <a:graphicData uri="http://schemas.openxmlformats.org/drawingml/2006/table">
            <a:tbl>
              <a:tblPr firstRow="1" bandRow="1">
                <a:tableStyleId>{E00EC79E-DE3C-9D53-A8FB-9E0330CF40F4}</a:tableStyleId>
              </a:tblPr>
              <a:tblGrid>
                <a:gridCol w="1800000"/>
                <a:gridCol w="5754593"/>
              </a:tblGrid>
              <a:tr h="198824">
                <a:tc gridSpan="2">
                  <a:txBody>
                    <a:bodyPr/>
                    <a:lstStyle/>
                    <a:p>
                      <a:pPr marL="68580" algn="ctr">
                        <a:lnSpc>
                          <a:spcPts val="1420"/>
                        </a:lnSpc>
                        <a:defRPr/>
                      </a:pPr>
                      <a:r>
                        <a:rPr sz="1200" b="1" spc="-5">
                          <a:solidFill>
                            <a:srgbClr val="FFFFFF"/>
                          </a:solidFill>
                          <a:latin typeface="Calibri"/>
                          <a:cs typeface="Calibri"/>
                        </a:rPr>
                        <a:t>Lien</a:t>
                      </a:r>
                      <a:r>
                        <a:rPr sz="1200" b="1" spc="5">
                          <a:solidFill>
                            <a:srgbClr val="FFFFFF"/>
                          </a:solidFill>
                          <a:latin typeface="Calibri"/>
                          <a:cs typeface="Calibri"/>
                        </a:rPr>
                        <a:t> </a:t>
                      </a:r>
                      <a:r>
                        <a:rPr sz="1200" b="1" spc="-5">
                          <a:solidFill>
                            <a:srgbClr val="FFFFFF"/>
                          </a:solidFill>
                          <a:latin typeface="Calibri"/>
                          <a:cs typeface="Calibri"/>
                        </a:rPr>
                        <a:t>avec</a:t>
                      </a:r>
                      <a:r>
                        <a:rPr sz="1200" b="1">
                          <a:solidFill>
                            <a:srgbClr val="FFFFFF"/>
                          </a:solidFill>
                          <a:latin typeface="Calibri"/>
                          <a:cs typeface="Calibri"/>
                        </a:rPr>
                        <a:t> </a:t>
                      </a:r>
                      <a:r>
                        <a:rPr sz="1200" b="1" spc="-5">
                          <a:solidFill>
                            <a:srgbClr val="FFFFFF"/>
                          </a:solidFill>
                          <a:latin typeface="Calibri"/>
                          <a:cs typeface="Calibri"/>
                        </a:rPr>
                        <a:t>les</a:t>
                      </a:r>
                      <a:r>
                        <a:rPr sz="1200" b="1" spc="5">
                          <a:solidFill>
                            <a:srgbClr val="FFFFFF"/>
                          </a:solidFill>
                          <a:latin typeface="Calibri"/>
                          <a:cs typeface="Calibri"/>
                        </a:rPr>
                        <a:t> </a:t>
                      </a:r>
                      <a:r>
                        <a:rPr sz="1200" b="1" spc="-5">
                          <a:solidFill>
                            <a:srgbClr val="FFFFFF"/>
                          </a:solidFill>
                          <a:latin typeface="Calibri"/>
                          <a:cs typeface="Calibri"/>
                        </a:rPr>
                        <a:t>objectifs</a:t>
                      </a:r>
                      <a:r>
                        <a:rPr sz="1200" b="1">
                          <a:solidFill>
                            <a:srgbClr val="FFFFFF"/>
                          </a:solidFill>
                          <a:latin typeface="Calibri"/>
                          <a:cs typeface="Calibri"/>
                        </a:rPr>
                        <a:t> </a:t>
                      </a:r>
                      <a:r>
                        <a:rPr sz="1200" b="1" spc="-5">
                          <a:solidFill>
                            <a:srgbClr val="FFFFFF"/>
                          </a:solidFill>
                          <a:latin typeface="Calibri"/>
                          <a:cs typeface="Calibri"/>
                        </a:rPr>
                        <a:t>opérationnels</a:t>
                      </a:r>
                      <a:r>
                        <a:rPr sz="1200" b="1" spc="5">
                          <a:solidFill>
                            <a:srgbClr val="FFFFFF"/>
                          </a:solidFill>
                          <a:latin typeface="Calibri"/>
                          <a:cs typeface="Calibri"/>
                        </a:rPr>
                        <a:t> </a:t>
                      </a:r>
                      <a:r>
                        <a:rPr sz="1200" b="1" spc="-5">
                          <a:solidFill>
                            <a:srgbClr val="FFFFFF"/>
                          </a:solidFill>
                          <a:latin typeface="Calibri"/>
                          <a:cs typeface="Calibri"/>
                        </a:rPr>
                        <a:t>et les</a:t>
                      </a:r>
                      <a:r>
                        <a:rPr sz="1200" b="1" spc="15">
                          <a:solidFill>
                            <a:srgbClr val="FFFFFF"/>
                          </a:solidFill>
                          <a:latin typeface="Calibri"/>
                          <a:cs typeface="Calibri"/>
                        </a:rPr>
                        <a:t> </a:t>
                      </a:r>
                      <a:r>
                        <a:rPr sz="1200" b="1" spc="-5">
                          <a:solidFill>
                            <a:srgbClr val="FFFFFF"/>
                          </a:solidFill>
                          <a:latin typeface="Calibri"/>
                          <a:cs typeface="Calibri"/>
                        </a:rPr>
                        <a:t>autres</a:t>
                      </a:r>
                      <a:r>
                        <a:rPr sz="1200" b="1" spc="10">
                          <a:solidFill>
                            <a:srgbClr val="FFFFFF"/>
                          </a:solidFill>
                          <a:latin typeface="Calibri"/>
                          <a:cs typeface="Calibri"/>
                        </a:rPr>
                        <a:t> </a:t>
                      </a:r>
                      <a:r>
                        <a:rPr sz="1200" b="1" spc="-5">
                          <a:solidFill>
                            <a:srgbClr val="FFFFFF"/>
                          </a:solidFill>
                          <a:latin typeface="Calibri"/>
                          <a:cs typeface="Calibri"/>
                        </a:rPr>
                        <a:t>mesures</a:t>
                      </a:r>
                      <a:endParaRPr sz="1200">
                        <a:latin typeface="Calibri"/>
                        <a:cs typeface="Calibri"/>
                      </a:endParaRPr>
                    </a:p>
                  </a:txBody>
                  <a:tcPr marL="0" marR="0" marT="0" marB="0">
                    <a:solidFill>
                      <a:srgbClr val="01B199"/>
                    </a:solidFill>
                  </a:tcPr>
                </a:tc>
                <a:tc hMerge="1">
                  <a:txBody>
                    <a:bodyPr/>
                    <a:lstStyle/>
                    <a:p>
                      <a:endParaRPr/>
                    </a:p>
                  </a:txBody>
                  <a:tcPr/>
                </a:tc>
              </a:tr>
              <a:tr h="1189921">
                <a:tc>
                  <a:txBody>
                    <a:bodyPr/>
                    <a:lstStyle/>
                    <a:p>
                      <a:pPr>
                        <a:lnSpc>
                          <a:spcPct val="100000"/>
                        </a:lnSpc>
                        <a:defRPr/>
                      </a:pPr>
                      <a:endParaRPr sz="1000">
                        <a:latin typeface="Times New Roman"/>
                        <a:cs typeface="Times New Roman"/>
                      </a:endParaRPr>
                    </a:p>
                  </a:txBody>
                  <a:tcPr marL="0" marR="0" marT="0" marB="0"/>
                </a:tc>
                <a:tc>
                  <a:txBody>
                    <a:bodyPr/>
                    <a:lstStyle/>
                    <a:p>
                      <a:pPr marL="68580">
                        <a:lnSpc>
                          <a:spcPct val="100000"/>
                        </a:lnSpc>
                        <a:spcBef>
                          <a:spcPts val="20"/>
                        </a:spcBef>
                        <a:defRPr/>
                      </a:pPr>
                      <a:r>
                        <a:rPr sz="1000" b="1" spc="-5">
                          <a:latin typeface="Calibri"/>
                          <a:cs typeface="Calibri"/>
                        </a:rPr>
                        <a:t>Objectifs</a:t>
                      </a:r>
                      <a:r>
                        <a:rPr sz="1000" b="1" spc="-20">
                          <a:latin typeface="Calibri"/>
                          <a:cs typeface="Calibri"/>
                        </a:rPr>
                        <a:t> </a:t>
                      </a:r>
                      <a:r>
                        <a:rPr sz="1000" b="1" spc="-5">
                          <a:latin typeface="Calibri"/>
                          <a:cs typeface="Calibri"/>
                        </a:rPr>
                        <a:t>opérationnels</a:t>
                      </a:r>
                      <a:r>
                        <a:rPr sz="1000" b="1" spc="-15">
                          <a:latin typeface="Calibri"/>
                          <a:cs typeface="Calibri"/>
                        </a:rPr>
                        <a:t> </a:t>
                      </a:r>
                      <a:r>
                        <a:rPr sz="1000" b="1" spc="-5">
                          <a:latin typeface="Calibri"/>
                          <a:cs typeface="Calibri"/>
                        </a:rPr>
                        <a:t>:</a:t>
                      </a:r>
                      <a:endParaRPr sz="1000">
                        <a:latin typeface="Calibri"/>
                        <a:cs typeface="Calibri"/>
                      </a:endParaRPr>
                    </a:p>
                    <a:p>
                      <a:pPr marL="129539" marR="0" lvl="0" indent="-90170" algn="just" defTabSz="914400">
                        <a:lnSpc>
                          <a:spcPct val="100000"/>
                        </a:lnSpc>
                        <a:spcBef>
                          <a:spcPts val="204"/>
                        </a:spcBef>
                        <a:spcAft>
                          <a:spcPts val="0"/>
                        </a:spcAft>
                        <a:buClrTx/>
                        <a:buSzTx/>
                        <a:buFont typeface="Microsoft Sans Serif"/>
                        <a:buChar char="-"/>
                        <a:tabLst>
                          <a:tab pos="129539" algn="l"/>
                        </a:tabLst>
                        <a:defRPr/>
                      </a:pPr>
                      <a:r>
                        <a:rPr lang="fr-FR" sz="900" spc="-1">
                          <a:solidFill>
                            <a:srgbClr val="000000"/>
                          </a:solidFill>
                          <a:latin typeface="+mn-lt"/>
                          <a:ea typeface="DejaVu Sans"/>
                        </a:rPr>
                        <a:t>Réduire les apports excessifs de nutriments et leur transfert dans le milieu</a:t>
                      </a:r>
                      <a:endParaRPr sz="900">
                        <a:latin typeface="Calibri"/>
                        <a:cs typeface="Calibri"/>
                      </a:endParaRPr>
                    </a:p>
                    <a:p>
                      <a:pPr marL="129539" marR="0" lvl="0" indent="-90170" algn="just" defTabSz="914400">
                        <a:lnSpc>
                          <a:spcPct val="100000"/>
                        </a:lnSpc>
                        <a:spcBef>
                          <a:spcPts val="40"/>
                        </a:spcBef>
                        <a:spcAft>
                          <a:spcPts val="0"/>
                        </a:spcAft>
                        <a:buClrTx/>
                        <a:buSzTx/>
                        <a:buFont typeface="Microsoft Sans Serif"/>
                        <a:buChar char="-"/>
                        <a:tabLst>
                          <a:tab pos="129539" algn="l"/>
                        </a:tabLst>
                        <a:defRPr/>
                      </a:pPr>
                      <a:r>
                        <a:rPr lang="fr-FR" sz="900" spc="-1">
                          <a:solidFill>
                            <a:srgbClr val="000000"/>
                          </a:solidFill>
                          <a:latin typeface="+mn-lt"/>
                          <a:ea typeface="DejaVu Sans"/>
                        </a:rPr>
                        <a:t>Limiter l’impact de l’eutrophisation sur les écosystèmes benthiques de la zone médiolittorale</a:t>
                      </a:r>
                      <a:endParaRPr sz="1100">
                        <a:latin typeface="Times New Roman"/>
                        <a:cs typeface="Times New Roman"/>
                      </a:endParaRPr>
                    </a:p>
                    <a:p>
                      <a:pPr marL="68580">
                        <a:lnSpc>
                          <a:spcPct val="100000"/>
                        </a:lnSpc>
                        <a:spcBef>
                          <a:spcPts val="5"/>
                        </a:spcBef>
                        <a:defRPr/>
                      </a:pPr>
                      <a:r>
                        <a:rPr sz="1000" b="1" spc="-5">
                          <a:latin typeface="Calibri"/>
                          <a:cs typeface="Calibri"/>
                        </a:rPr>
                        <a:t>Mesures</a:t>
                      </a:r>
                      <a:r>
                        <a:rPr sz="1000" b="1" spc="-25">
                          <a:latin typeface="Calibri"/>
                          <a:cs typeface="Calibri"/>
                        </a:rPr>
                        <a:t> </a:t>
                      </a:r>
                      <a:r>
                        <a:rPr sz="1000" b="1" spc="-5">
                          <a:latin typeface="Calibri"/>
                          <a:cs typeface="Calibri"/>
                        </a:rPr>
                        <a:t>:</a:t>
                      </a:r>
                      <a:endParaRPr sz="1000">
                        <a:latin typeface="Calibri"/>
                        <a:cs typeface="Calibri"/>
                      </a:endParaRPr>
                    </a:p>
                    <a:p>
                      <a:pPr marL="129539" indent="-90170">
                        <a:lnSpc>
                          <a:spcPct val="100000"/>
                        </a:lnSpc>
                        <a:spcBef>
                          <a:spcPts val="204"/>
                        </a:spcBef>
                        <a:buFont typeface="Microsoft Sans Serif"/>
                        <a:buChar char="-"/>
                        <a:tabLst>
                          <a:tab pos="129539" algn="l"/>
                        </a:tabLst>
                        <a:defRPr/>
                      </a:pPr>
                      <a:r>
                        <a:rPr lang="fr-FR" sz="900" spc="-5">
                          <a:latin typeface="+mn-lt"/>
                          <a:cs typeface="Calibri"/>
                        </a:rPr>
                        <a:t>GOUV2 - Veiller à une bonne articulation de la gestion avec les autres politiques publiques et les réseaux d'acteurs et de gestionnaires d'espaces protégés</a:t>
                      </a:r>
                      <a:endParaRPr/>
                    </a:p>
                    <a:p>
                      <a:pPr marL="129539" indent="-90170">
                        <a:lnSpc>
                          <a:spcPct val="100000"/>
                        </a:lnSpc>
                        <a:spcBef>
                          <a:spcPts val="204"/>
                        </a:spcBef>
                        <a:buFont typeface="Microsoft Sans Serif"/>
                        <a:buChar char="-"/>
                        <a:tabLst>
                          <a:tab pos="129539" algn="l"/>
                        </a:tabLst>
                        <a:defRPr/>
                      </a:pPr>
                      <a:r>
                        <a:rPr lang="fr-FR" sz="900" spc="-5">
                          <a:latin typeface="+mn-lt"/>
                          <a:cs typeface="Calibri"/>
                        </a:rPr>
                        <a:t>GOUV3 - Evaluation des incidences : appui aux porteurs de projets  et aux services de l'Etat</a:t>
                      </a:r>
                      <a:endParaRPr/>
                    </a:p>
                  </a:txBody>
                  <a:tcPr marL="0" marR="0" marT="2540" marB="0">
                    <a:solidFill>
                      <a:srgbClr val="F6FAFB"/>
                    </a:solidFill>
                  </a:tcPr>
                </a:tc>
              </a:tr>
            </a:tbl>
          </a:graphicData>
        </a:graphic>
      </p:graphicFrame>
      <p:sp>
        <p:nvSpPr>
          <p:cNvPr id="26" name="Rectangle 25"/>
          <p:cNvSpPr/>
          <p:nvPr/>
        </p:nvSpPr>
        <p:spPr bwMode="auto">
          <a:xfrm>
            <a:off x="-5080" y="4335249"/>
            <a:ext cx="2101393" cy="24387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sz="500" b="0" i="0" u="none">
                <a:solidFill>
                  <a:srgbClr val="000000"/>
                </a:solidFill>
                <a:latin typeface="Calibri"/>
                <a:ea typeface="Calibri"/>
                <a:cs typeface="Calibri"/>
              </a:rPr>
              <a:t>© Synthèse du Rapport public thématique de la Cour des comptes</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4" name="object 3"/>
          <p:cNvSpPr>
            <a:spLocks/>
          </p:cNvSpPr>
          <p:nvPr/>
        </p:nvSpPr>
        <p:spPr bwMode="auto">
          <a:xfrm>
            <a:off x="2964307" y="1650238"/>
            <a:ext cx="1629410" cy="208279"/>
          </a:xfrm>
          <a:prstGeom prst="rect">
            <a:avLst/>
          </a:prstGeom>
        </p:spPr>
        <p:txBody>
          <a:bodyPr vert="horz" wrap="square" lIns="0" tIns="12700" rIns="0" bIns="0" rtlCol="0">
            <a:spAutoFit/>
          </a:bodyPr>
          <a:lstStyle/>
          <a:p>
            <a:pPr marL="12700">
              <a:lnSpc>
                <a:spcPct val="100000"/>
              </a:lnSpc>
              <a:spcBef>
                <a:spcPts val="100"/>
              </a:spcBef>
              <a:defRPr/>
            </a:pPr>
            <a:r>
              <a:rPr sz="1200" b="1" spc="-5">
                <a:solidFill>
                  <a:srgbClr val="FFFFFF"/>
                </a:solidFill>
                <a:latin typeface="Calibri"/>
                <a:cs typeface="Calibri"/>
              </a:rPr>
              <a:t>Indicateurs</a:t>
            </a:r>
            <a:r>
              <a:rPr sz="1200" b="1" spc="-30">
                <a:solidFill>
                  <a:srgbClr val="FFFFFF"/>
                </a:solidFill>
                <a:latin typeface="Calibri"/>
                <a:cs typeface="Calibri"/>
              </a:rPr>
              <a:t> </a:t>
            </a:r>
            <a:r>
              <a:rPr sz="1200" b="1">
                <a:solidFill>
                  <a:srgbClr val="FFFFFF"/>
                </a:solidFill>
                <a:latin typeface="Calibri"/>
                <a:cs typeface="Calibri"/>
              </a:rPr>
              <a:t>de</a:t>
            </a:r>
            <a:r>
              <a:rPr sz="1200" b="1" spc="-25">
                <a:solidFill>
                  <a:srgbClr val="FFFFFF"/>
                </a:solidFill>
                <a:latin typeface="Calibri"/>
                <a:cs typeface="Calibri"/>
              </a:rPr>
              <a:t> </a:t>
            </a:r>
            <a:r>
              <a:rPr sz="1200" b="1" spc="-5">
                <a:solidFill>
                  <a:srgbClr val="FFFFFF"/>
                </a:solidFill>
                <a:latin typeface="Calibri"/>
                <a:cs typeface="Calibri"/>
              </a:rPr>
              <a:t>réalisation</a:t>
            </a:r>
            <a:endParaRPr sz="1200">
              <a:latin typeface="Calibri"/>
              <a:cs typeface="Calibri"/>
            </a:endParaRPr>
          </a:p>
        </p:txBody>
      </p:sp>
      <p:sp>
        <p:nvSpPr>
          <p:cNvPr id="5" name="object 18"/>
          <p:cNvSpPr/>
          <p:nvPr/>
        </p:nvSpPr>
        <p:spPr bwMode="auto">
          <a:xfrm>
            <a:off x="7551420" y="240791"/>
            <a:ext cx="6350" cy="530860"/>
          </a:xfrm>
          <a:custGeom>
            <a:avLst/>
            <a:gdLst/>
            <a:ahLst/>
            <a:cxnLst/>
            <a:rect l="l" t="t" r="r" b="b"/>
            <a:pathLst>
              <a:path w="6350" h="530860" extrusionOk="0">
                <a:moveTo>
                  <a:pt x="6096" y="0"/>
                </a:moveTo>
                <a:lnTo>
                  <a:pt x="0" y="0"/>
                </a:lnTo>
                <a:lnTo>
                  <a:pt x="0" y="6096"/>
                </a:lnTo>
                <a:lnTo>
                  <a:pt x="0" y="15240"/>
                </a:lnTo>
                <a:lnTo>
                  <a:pt x="0" y="530352"/>
                </a:lnTo>
                <a:lnTo>
                  <a:pt x="6096" y="530352"/>
                </a:lnTo>
                <a:lnTo>
                  <a:pt x="6096" y="6096"/>
                </a:lnTo>
                <a:lnTo>
                  <a:pt x="6096" y="0"/>
                </a:lnTo>
                <a:close/>
              </a:path>
            </a:pathLst>
          </a:custGeom>
          <a:solidFill>
            <a:srgbClr val="C8C8C8"/>
          </a:solidFill>
        </p:spPr>
        <p:txBody>
          <a:bodyPr wrap="square" lIns="0" tIns="0" rIns="0" bIns="0" rtlCol="0"/>
          <a:lstStyle/>
          <a:p>
            <a:pPr>
              <a:defRPr/>
            </a:pPr>
            <a:endParaRPr/>
          </a:p>
        </p:txBody>
      </p:sp>
      <p:graphicFrame>
        <p:nvGraphicFramePr>
          <p:cNvPr id="6" name="Tableau 36"/>
          <p:cNvGraphicFramePr>
            <a:graphicFrameLocks noGrp="1"/>
          </p:cNvGraphicFramePr>
          <p:nvPr>
            <p:extLst>
              <p:ext uri="{D42A27DB-BD31-4B8C-83A1-F6EECF244321}">
                <p14:modId xmlns:p14="http://schemas.microsoft.com/office/powerpoint/2010/main" val="2123862595"/>
              </p:ext>
            </p:extLst>
          </p:nvPr>
        </p:nvGraphicFramePr>
        <p:xfrm>
          <a:off x="-20320" y="0"/>
          <a:ext cx="7559675" cy="1945640"/>
        </p:xfrm>
        <a:graphic>
          <a:graphicData uri="http://schemas.openxmlformats.org/drawingml/2006/table">
            <a:tbl>
              <a:tblPr firstRow="1" bandRow="1"/>
              <a:tblGrid>
                <a:gridCol w="7559675"/>
              </a:tblGrid>
              <a:tr h="87545">
                <a:tc>
                  <a:txBody>
                    <a:bodyPr/>
                    <a:lstStyle/>
                    <a:p>
                      <a:pPr marR="2870200" algn="r">
                        <a:lnSpc>
                          <a:spcPct val="100000"/>
                        </a:lnSpc>
                        <a:spcBef>
                          <a:spcPts val="10"/>
                        </a:spcBef>
                        <a:defRPr/>
                      </a:pPr>
                      <a:r>
                        <a:rPr lang="fr-FR" sz="1200" b="1" spc="-5" dirty="0">
                          <a:solidFill>
                            <a:srgbClr val="FFFFFF"/>
                          </a:solidFill>
                          <a:latin typeface="+mn-lt"/>
                          <a:cs typeface="Calibri"/>
                        </a:rPr>
                        <a:t>Description</a:t>
                      </a:r>
                      <a:r>
                        <a:rPr lang="fr-FR" sz="1200" b="1" spc="-10" dirty="0">
                          <a:solidFill>
                            <a:srgbClr val="FFFFFF"/>
                          </a:solidFill>
                          <a:latin typeface="+mn-lt"/>
                          <a:cs typeface="Calibri"/>
                        </a:rPr>
                        <a:t> </a:t>
                      </a:r>
                      <a:r>
                        <a:rPr lang="fr-FR" sz="1200" b="1" spc="-5" dirty="0">
                          <a:solidFill>
                            <a:srgbClr val="FFFFFF"/>
                          </a:solidFill>
                          <a:latin typeface="+mn-lt"/>
                          <a:cs typeface="Calibri"/>
                        </a:rPr>
                        <a:t>des sous-actions</a:t>
                      </a:r>
                      <a:endParaRPr lang="fr-FR" sz="1200" dirty="0">
                        <a:latin typeface="+mn-lt"/>
                        <a:cs typeface="Calibri"/>
                      </a:endParaRPr>
                    </a:p>
                  </a:txBody>
                  <a:tcPr marL="144000" marR="144000" marT="0" marB="0">
                    <a:lnL w="12700" algn="ctr">
                      <a:noFill/>
                    </a:lnL>
                    <a:lnR w="12700" algn="ctr">
                      <a:noFill/>
                    </a:lnR>
                    <a:lnT w="12700" algn="ctr">
                      <a:noFill/>
                    </a:lnT>
                    <a:lnB w="38100" algn="ctr">
                      <a:noFill/>
                    </a:lnB>
                    <a:lnTlToBr w="12700" cmpd="sng">
                      <a:noFill/>
                      <a:prstDash val="solid"/>
                    </a:lnTlToBr>
                    <a:lnBlToTr w="12700" cmpd="sng">
                      <a:noFill/>
                      <a:prstDash val="solid"/>
                    </a:lnBlToTr>
                    <a:solidFill>
                      <a:srgbClr val="01B199"/>
                    </a:solidFill>
                  </a:tcPr>
                </a:tc>
              </a:tr>
              <a:tr h="1588855">
                <a:tc>
                  <a:txBody>
                    <a:bodyPr/>
                    <a:lstStyle/>
                    <a:p>
                      <a:pPr marL="0" marR="0" lvl="0" indent="0" algn="just" defTabSz="914400">
                        <a:lnSpc>
                          <a:spcPct val="100000"/>
                        </a:lnSpc>
                        <a:spcBef>
                          <a:spcPts val="0"/>
                        </a:spcBef>
                        <a:spcAft>
                          <a:spcPts val="0"/>
                        </a:spcAft>
                        <a:buClrTx/>
                        <a:buSzTx/>
                        <a:buFont typeface="Wingdings"/>
                        <a:buNone/>
                        <a:defRPr/>
                      </a:pPr>
                      <a:r>
                        <a:rPr lang="fr-FR" sz="1000" b="1" u="sng" spc="-5" dirty="0">
                          <a:latin typeface="+mn-lt"/>
                          <a:cs typeface="Calibri"/>
                        </a:rPr>
                        <a:t>Actions curatives</a:t>
                      </a:r>
                      <a:endParaRPr sz="1000" dirty="0"/>
                    </a:p>
                    <a:p>
                      <a:pPr marL="255905" marR="0" lvl="0" indent="-171450" algn="just" defTabSz="914400">
                        <a:lnSpc>
                          <a:spcPct val="100000"/>
                        </a:lnSpc>
                        <a:spcBef>
                          <a:spcPts val="565"/>
                        </a:spcBef>
                        <a:spcAft>
                          <a:spcPts val="0"/>
                        </a:spcAft>
                        <a:buClrTx/>
                        <a:buSzTx/>
                        <a:buFont typeface="Wingdings"/>
                        <a:buChar char="Ø"/>
                        <a:tabLst>
                          <a:tab pos="313690" algn="l"/>
                          <a:tab pos="314325" algn="l"/>
                        </a:tabLst>
                        <a:defRPr/>
                      </a:pPr>
                      <a:r>
                        <a:rPr lang="fr-FR" sz="900" b="1" u="sng" spc="-5" dirty="0">
                          <a:solidFill>
                            <a:schemeClr val="dk1"/>
                          </a:solidFill>
                          <a:latin typeface="+mn-lt"/>
                          <a:ea typeface="+mn-ea"/>
                          <a:cs typeface="Calibri"/>
                        </a:rPr>
                        <a:t>TM1.3 – Soutenir les maitres d’ouvrage en charge d’actions concrètes, en lien avec les plans d’action des SAGE et du DSF</a:t>
                      </a:r>
                      <a:r>
                        <a:rPr lang="fr-FR" sz="900" b="0" u="none" spc="-4" dirty="0">
                          <a:solidFill>
                            <a:schemeClr val="dk1"/>
                          </a:solidFill>
                          <a:latin typeface="+mn-lt"/>
                          <a:ea typeface="+mn-ea"/>
                          <a:cs typeface="Calibri"/>
                        </a:rPr>
                        <a:t> (liste non exhaustive) </a:t>
                      </a:r>
                      <a:endParaRPr sz="900" b="0" u="none" dirty="0"/>
                    </a:p>
                    <a:p>
                      <a:pPr marL="288000" algn="just">
                        <a:lnSpc>
                          <a:spcPct val="110000"/>
                        </a:lnSpc>
                        <a:spcBef>
                          <a:spcPts val="599"/>
                        </a:spcBef>
                        <a:spcAft>
                          <a:spcPts val="298"/>
                        </a:spcAft>
                        <a:defRPr/>
                      </a:pPr>
                      <a:r>
                        <a:rPr lang="fr-FR" sz="900" b="0" i="0" u="none" strike="noStrike" cap="none" spc="0" dirty="0">
                          <a:solidFill>
                            <a:srgbClr val="000000"/>
                          </a:solidFill>
                          <a:latin typeface="+mn-lt"/>
                          <a:ea typeface="Calibri"/>
                          <a:cs typeface="Calibri"/>
                        </a:rPr>
                        <a:t>- les actions engagées à l'échelle locale pour faire évoluer les pratiques agricoles : ajustement de la fertilisation azotée, couvert végétal hivernal, maintien /restauration du bocage, lutte contre l'érosion des sols, promotion des prairies et systèmes herbagers en bord de cours d'eau, etc. ;</a:t>
                      </a:r>
                      <a:endParaRPr sz="900" b="0" i="0" u="none" strike="noStrike" cap="none" spc="0" dirty="0">
                        <a:solidFill>
                          <a:srgbClr val="000000"/>
                        </a:solidFill>
                        <a:latin typeface="+mn-lt"/>
                        <a:ea typeface="Calibri"/>
                        <a:cs typeface="Calibri"/>
                      </a:endParaRPr>
                    </a:p>
                    <a:p>
                      <a:pPr marL="288000" algn="just">
                        <a:lnSpc>
                          <a:spcPct val="110000"/>
                        </a:lnSpc>
                        <a:spcBef>
                          <a:spcPts val="56"/>
                        </a:spcBef>
                        <a:defRPr/>
                      </a:pPr>
                      <a:r>
                        <a:rPr lang="fr-FR" sz="900" spc="0" dirty="0">
                          <a:solidFill>
                            <a:srgbClr val="000000"/>
                          </a:solidFill>
                          <a:latin typeface="+mn-lt"/>
                        </a:rPr>
                        <a:t>- les actions visant à réduire les apports de phosphore liés aux rejets des systèmes de traitement des eaux usées (STEU) des communes littorales, et celles diagnostiquées comme impactant le milieu marin ;</a:t>
                      </a:r>
                      <a:endParaRPr sz="900" spc="-1" dirty="0">
                        <a:solidFill>
                          <a:srgbClr val="000000"/>
                        </a:solidFill>
                        <a:latin typeface="+mn-lt"/>
                      </a:endParaRPr>
                    </a:p>
                    <a:p>
                      <a:pPr marL="288000" algn="just">
                        <a:lnSpc>
                          <a:spcPct val="110000"/>
                        </a:lnSpc>
                        <a:spcBef>
                          <a:spcPts val="85"/>
                        </a:spcBef>
                        <a:defRPr/>
                      </a:pPr>
                      <a:r>
                        <a:rPr lang="fr-FR" sz="900" spc="-1" dirty="0">
                          <a:solidFill>
                            <a:srgbClr val="000000"/>
                          </a:solidFill>
                          <a:latin typeface="+mn-lt"/>
                        </a:rPr>
                        <a:t>- l</a:t>
                      </a:r>
                      <a:r>
                        <a:rPr lang="fr-FR" sz="900" spc="0" dirty="0">
                          <a:solidFill>
                            <a:srgbClr val="000000"/>
                          </a:solidFill>
                          <a:latin typeface="+mn-lt"/>
                        </a:rPr>
                        <a:t>es actions d’entretien et de restauration des zones humides littorales.</a:t>
                      </a:r>
                      <a:endParaRPr sz="900" spc="0" dirty="0">
                        <a:solidFill>
                          <a:srgbClr val="000000"/>
                        </a:solidFill>
                        <a:latin typeface="+mn-lt"/>
                      </a:endParaRPr>
                    </a:p>
                    <a:p>
                      <a:pPr marL="171450" indent="-171450" algn="just">
                        <a:lnSpc>
                          <a:spcPct val="100000"/>
                        </a:lnSpc>
                        <a:buFont typeface="Wingdings"/>
                        <a:buChar char="Ø"/>
                        <a:defRPr/>
                      </a:pPr>
                      <a:endParaRPr sz="900" b="1" spc="-5" dirty="0">
                        <a:solidFill>
                          <a:schemeClr val="dk1"/>
                        </a:solidFill>
                        <a:latin typeface="+mn-lt"/>
                        <a:ea typeface="+mn-ea"/>
                        <a:cs typeface="Calibri"/>
                      </a:endParaRPr>
                    </a:p>
                    <a:p>
                      <a:pPr marL="171450" indent="-171450" algn="just">
                        <a:lnSpc>
                          <a:spcPct val="100000"/>
                        </a:lnSpc>
                        <a:buFont typeface="Wingdings"/>
                        <a:buChar char="Ø"/>
                        <a:defRPr/>
                      </a:pPr>
                      <a:r>
                        <a:rPr lang="fr-FR" sz="900" b="1" u="sng" spc="-5" dirty="0">
                          <a:solidFill>
                            <a:schemeClr val="dk1"/>
                          </a:solidFill>
                          <a:latin typeface="+mn-lt"/>
                          <a:ea typeface="+mn-ea"/>
                          <a:cs typeface="Calibri"/>
                        </a:rPr>
                        <a:t>TM1.4 – Contribuer aux réflexions de la phase test de nouveaux projets de collecte limitant l’impact sur l’écosystème et accompagner le développement des solutions retenues.</a:t>
                      </a:r>
                      <a:endParaRPr lang="fr-FR" sz="900" b="1" u="sng" spc="-4" dirty="0">
                        <a:solidFill>
                          <a:schemeClr val="dk1"/>
                        </a:solidFill>
                        <a:latin typeface="+mn-lt"/>
                        <a:ea typeface="+mn-ea"/>
                        <a:cs typeface="Calibri"/>
                      </a:endParaRPr>
                    </a:p>
                  </a:txBody>
                  <a:tcPr marL="144000" marR="144000">
                    <a:lnL w="12700" cmpd="sng">
                      <a:noFill/>
                      <a:prstDash val="solid"/>
                    </a:lnL>
                    <a:lnR w="12700" cmpd="sng">
                      <a:noFill/>
                      <a:prstDash val="solid"/>
                    </a:lnR>
                    <a:lnT w="38100" algn="ctr">
                      <a:noFill/>
                    </a:lnT>
                    <a:lnB w="12700" cmpd="sng">
                      <a:noFill/>
                      <a:prstDash val="solid"/>
                    </a:lnB>
                    <a:lnTlToBr w="12700" cmpd="sng">
                      <a:noFill/>
                      <a:prstDash val="solid"/>
                    </a:lnTlToBr>
                    <a:lnBlToTr w="12700" cmpd="sng">
                      <a:noFill/>
                      <a:prstDash val="solid"/>
                    </a:lnBlToTr>
                    <a:solidFill>
                      <a:schemeClr val="bg1"/>
                    </a:solidFill>
                  </a:tcPr>
                </a:tc>
              </a:tr>
            </a:tbl>
          </a:graphicData>
        </a:graphic>
      </p:graphicFrame>
      <p:graphicFrame>
        <p:nvGraphicFramePr>
          <p:cNvPr id="7" name="Tableau 37"/>
          <p:cNvGraphicFramePr>
            <a:graphicFrameLocks noGrp="1"/>
          </p:cNvGraphicFramePr>
          <p:nvPr/>
        </p:nvGraphicFramePr>
        <p:xfrm>
          <a:off x="0" y="7363459"/>
          <a:ext cx="7559675" cy="2598420"/>
        </p:xfrm>
        <a:graphic>
          <a:graphicData uri="http://schemas.openxmlformats.org/drawingml/2006/table">
            <a:tbl>
              <a:tblPr firstRow="1" firstCol="1" bandRow="1"/>
              <a:tblGrid>
                <a:gridCol w="7559675"/>
              </a:tblGrid>
              <a:tr h="114848">
                <a:tc>
                  <a:txBody>
                    <a:bodyPr/>
                    <a:lstStyle/>
                    <a:p>
                      <a:pPr marL="0" marR="0" lvl="0" indent="0" algn="ctr" defTabSz="685800">
                        <a:lnSpc>
                          <a:spcPct val="100000"/>
                        </a:lnSpc>
                        <a:spcBef>
                          <a:spcPts val="0"/>
                        </a:spcBef>
                        <a:spcAft>
                          <a:spcPts val="0"/>
                        </a:spcAft>
                        <a:buClrTx/>
                        <a:buSzTx/>
                        <a:buFontTx/>
                        <a:buNone/>
                        <a:defRPr/>
                      </a:pPr>
                      <a:r>
                        <a:rPr lang="fr-FR" sz="1200" b="1" i="0" u="none" strike="noStrike" spc="-1">
                          <a:solidFill>
                            <a:schemeClr val="bg1"/>
                          </a:solidFill>
                          <a:latin typeface="Century Gothic"/>
                          <a:ea typeface="DejaVu Sans"/>
                          <a:cs typeface="+mn-cs"/>
                        </a:rPr>
                        <a:t>Références</a:t>
                      </a:r>
                      <a:endParaRPr/>
                    </a:p>
                  </a:txBody>
                  <a:tcPr marL="68580" marR="68580" marT="0" marB="0" anchor="ctr">
                    <a:lnL w="12700" algn="ctr">
                      <a:noFill/>
                    </a:lnL>
                    <a:lnR w="12700" algn="ctr">
                      <a:noFill/>
                    </a:lnR>
                    <a:lnT w="12700" algn="ctr">
                      <a:noFill/>
                    </a:lnT>
                    <a:lnB w="12700" algn="ctr">
                      <a:noFill/>
                    </a:lnB>
                    <a:solidFill>
                      <a:srgbClr val="01B199"/>
                    </a:solidFill>
                  </a:tcPr>
                </a:tc>
              </a:tr>
              <a:tr h="2064562">
                <a:tc>
                  <a:txBody>
                    <a:bodyPr/>
                    <a:lstStyle/>
                    <a:p>
                      <a:pPr algn="just">
                        <a:lnSpc>
                          <a:spcPct val="150000"/>
                        </a:lnSpc>
                        <a:spcBef>
                          <a:spcPts val="708"/>
                        </a:spcBef>
                        <a:spcAft>
                          <a:spcPts val="0"/>
                        </a:spcAft>
                        <a:defRPr/>
                      </a:pPr>
                      <a:r>
                        <a:rPr lang="fr-FR" sz="900" b="0" u="sng" spc="-1">
                          <a:solidFill>
                            <a:schemeClr val="tx1"/>
                          </a:solidFill>
                          <a:latin typeface="+mn-lt"/>
                          <a:cs typeface="Calibri"/>
                          <a:hlinkClick r:id="rId2" tooltip="https://www.ina.fr/ina-eclaire-actu/video/cab98025173/algues-vertes-en-bretagne"/>
                        </a:rPr>
                        <a:t>-https://www.ina.fr/ina-eclaire-actu/video/cab98025173/algues-vertes-en-bretagne</a:t>
                      </a:r>
                      <a:endParaRPr lang="fr-FR" sz="900" b="0" u="sng" spc="-1">
                        <a:solidFill>
                          <a:schemeClr val="tx1"/>
                        </a:solidFill>
                        <a:latin typeface="+mn-lt"/>
                        <a:cs typeface="Calibri"/>
                      </a:endParaRPr>
                    </a:p>
                    <a:p>
                      <a:pPr algn="just">
                        <a:lnSpc>
                          <a:spcPct val="150000"/>
                        </a:lnSpc>
                        <a:defRPr/>
                      </a:pPr>
                      <a:r>
                        <a:rPr lang="fr-FR" sz="900" b="0" u="sng">
                          <a:solidFill>
                            <a:schemeClr val="tx1"/>
                          </a:solidFill>
                          <a:latin typeface="+mn-lt"/>
                          <a:cs typeface="Calibri"/>
                          <a:hlinkClick r:id="rId3" tooltip="https://www.ccomptes.fr/system/files/2021-07/20210702-synthese-algues-vertes_0.pdf"/>
                        </a:rPr>
                        <a:t>-Synthèse du rapport La politique publique de lutte contre la prolifération des algues vertes en Bretagne (ccomptes.fr)</a:t>
                      </a:r>
                      <a:endParaRPr lang="fr-FR" sz="900" b="0" u="sng" spc="-1">
                        <a:solidFill>
                          <a:schemeClr val="tx1"/>
                        </a:solidFill>
                        <a:latin typeface="+mn-lt"/>
                        <a:cs typeface="Calibri"/>
                      </a:endParaRPr>
                    </a:p>
                    <a:p>
                      <a:pPr algn="just">
                        <a:lnSpc>
                          <a:spcPct val="150000"/>
                        </a:lnSpc>
                        <a:defRPr/>
                      </a:pPr>
                      <a:r>
                        <a:rPr lang="fr-FR" sz="900" b="0" u="sng" spc="-1">
                          <a:solidFill>
                            <a:schemeClr val="tx1"/>
                          </a:solidFill>
                          <a:latin typeface="+mn-lt"/>
                          <a:cs typeface="Calibri"/>
                        </a:rPr>
                        <a:t>-Notes de retex en Iroise </a:t>
                      </a:r>
                      <a:r>
                        <a:rPr lang="fr-FR" sz="800" b="0" u="sng" spc="-1">
                          <a:solidFill>
                            <a:schemeClr val="tx1"/>
                          </a:solidFill>
                          <a:latin typeface="+mn-lt"/>
                          <a:cs typeface="Calibri"/>
                        </a:rPr>
                        <a:t>: B:\AAMP-Granville\1 - CONNAISSANCE\3-PRESSIONS\Eutrophisation</a:t>
                      </a:r>
                      <a:endParaRPr lang="fr-FR" sz="900" b="0" u="sng">
                        <a:solidFill>
                          <a:schemeClr val="tx1"/>
                        </a:solidFill>
                      </a:endParaRPr>
                    </a:p>
                    <a:p>
                      <a:pPr algn="just">
                        <a:lnSpc>
                          <a:spcPct val="150000"/>
                        </a:lnSpc>
                        <a:defRPr/>
                      </a:pPr>
                      <a:r>
                        <a:rPr lang="fr-FR" sz="900" b="0" u="sng">
                          <a:solidFill>
                            <a:schemeClr val="tx1"/>
                          </a:solidFill>
                          <a:latin typeface="+mn-lt"/>
                          <a:cs typeface="Calibri"/>
                          <a:hlinkClick r:id="rId4" tooltip="https://www.gesteau.fr/sage/baie-de-saint-brieuc"/>
                        </a:rPr>
                        <a:t>-Baie de Saint-Brieuc | Gest'eau (gesteau.fr)</a:t>
                      </a:r>
                      <a:endParaRPr lang="fr-FR" sz="900" b="0" u="sng" spc="-1">
                        <a:solidFill>
                          <a:schemeClr val="tx1"/>
                        </a:solidFill>
                        <a:latin typeface="+mn-lt"/>
                        <a:cs typeface="Calibri"/>
                      </a:endParaRPr>
                    </a:p>
                    <a:p>
                      <a:pPr marL="0" marR="0" lvl="0" indent="0" algn="just" defTabSz="914400">
                        <a:lnSpc>
                          <a:spcPct val="150000"/>
                        </a:lnSpc>
                        <a:spcBef>
                          <a:spcPts val="0"/>
                        </a:spcBef>
                        <a:spcAft>
                          <a:spcPts val="0"/>
                        </a:spcAft>
                        <a:buClrTx/>
                        <a:buSzTx/>
                        <a:buFontTx/>
                        <a:buNone/>
                        <a:defRPr/>
                      </a:pPr>
                      <a:r>
                        <a:rPr lang="fr-FR" sz="900" b="0" u="sng">
                          <a:solidFill>
                            <a:schemeClr val="tx1"/>
                          </a:solidFill>
                          <a:latin typeface="+mn-lt"/>
                          <a:cs typeface="Calibri"/>
                          <a:hlinkClick r:id="rId5" tooltip="https://www.gesteau.fr/document/sage-arguenon-baie-de-la-fresnaye-reglement"/>
                        </a:rPr>
                        <a:t>-</a:t>
                      </a:r>
                      <a:r>
                        <a:rPr lang="fr-FR" sz="900" b="0" u="sng" spc="-1">
                          <a:solidFill>
                            <a:srgbClr val="000000"/>
                          </a:solidFill>
                          <a:latin typeface="+mn-lt"/>
                          <a:ea typeface="DejaVu Sans"/>
                        </a:rPr>
                        <a:t>SDAGE Loire Bretagne 2022-2027</a:t>
                      </a:r>
                      <a:endParaRPr lang="fr-FR" sz="900" b="0" u="sng"/>
                    </a:p>
                    <a:p>
                      <a:pPr algn="just">
                        <a:lnSpc>
                          <a:spcPct val="150000"/>
                        </a:lnSpc>
                        <a:defRPr/>
                      </a:pPr>
                      <a:r>
                        <a:rPr lang="fr-FR" sz="900" b="0" u="sng">
                          <a:solidFill>
                            <a:schemeClr val="tx1"/>
                          </a:solidFill>
                          <a:latin typeface="+mn-lt"/>
                          <a:cs typeface="Calibri"/>
                          <a:hlinkClick r:id="rId5" tooltip="https://www.gesteau.fr/document/sage-arguenon-baie-de-la-fresnaye-reglement"/>
                        </a:rPr>
                        <a:t>-SAGE Arguenon - Baie de la Fresnaye - Règlement | Gest'eau (gesteau.fr)</a:t>
                      </a:r>
                      <a:endParaRPr lang="fr-FR" sz="900" b="0" u="sng" spc="-1">
                        <a:solidFill>
                          <a:schemeClr val="tx1"/>
                        </a:solidFill>
                        <a:latin typeface="+mn-lt"/>
                        <a:cs typeface="Calibri"/>
                      </a:endParaRPr>
                    </a:p>
                    <a:p>
                      <a:pPr algn="just">
                        <a:lnSpc>
                          <a:spcPct val="150000"/>
                        </a:lnSpc>
                        <a:defRPr/>
                      </a:pPr>
                      <a:r>
                        <a:rPr lang="fr-FR" sz="900" b="0" u="sng">
                          <a:solidFill>
                            <a:schemeClr val="tx1"/>
                          </a:solidFill>
                          <a:latin typeface="+mn-lt"/>
                          <a:cs typeface="Calibri"/>
                          <a:hlinkClick r:id="rId6" tooltip="http://www.sagerancefremur.org/"/>
                        </a:rPr>
                        <a:t>-Sage Rance - Sage Rance (sagerancefremur.org)</a:t>
                      </a:r>
                      <a:endParaRPr lang="fr-FR" sz="900" b="0" u="sng">
                        <a:solidFill>
                          <a:schemeClr val="tx1"/>
                        </a:solidFill>
                        <a:latin typeface="+mn-lt"/>
                        <a:cs typeface="Calibri"/>
                      </a:endParaRPr>
                    </a:p>
                    <a:p>
                      <a:pPr algn="just">
                        <a:lnSpc>
                          <a:spcPct val="150000"/>
                        </a:lnSpc>
                        <a:defRPr/>
                      </a:pPr>
                      <a:r>
                        <a:rPr lang="fr-FR" sz="900" b="0" u="sng" spc="-1">
                          <a:solidFill>
                            <a:schemeClr val="tx1"/>
                          </a:solidFill>
                          <a:latin typeface="+mn-lt"/>
                          <a:cs typeface="Calibri"/>
                        </a:rPr>
                        <a:t>-PLAV 2022-2027 :</a:t>
                      </a:r>
                      <a:r>
                        <a:rPr lang="fr-FR" sz="900" b="0" u="sng">
                          <a:solidFill>
                            <a:schemeClr val="tx1"/>
                          </a:solidFill>
                          <a:latin typeface="+mn-lt"/>
                          <a:cs typeface="Calibri"/>
                          <a:hlinkClick r:id="rId7" tooltip="https://www.algues-vertes.com/le-plan-de-lutte/4-volets/"/>
                        </a:rPr>
                        <a:t>4 volets pour agir globalement - Algues-vertes.com</a:t>
                      </a:r>
                      <a:endParaRPr lang="fr-FR" sz="900" b="0" u="sng">
                        <a:solidFill>
                          <a:schemeClr val="tx1"/>
                        </a:solidFill>
                        <a:latin typeface="+mn-lt"/>
                        <a:cs typeface="Calibri"/>
                      </a:endParaRPr>
                    </a:p>
                    <a:p>
                      <a:pPr algn="just">
                        <a:lnSpc>
                          <a:spcPct val="150000"/>
                        </a:lnSpc>
                        <a:defRPr/>
                      </a:pPr>
                      <a:r>
                        <a:rPr lang="fr-FR" sz="900" b="0" u="sng">
                          <a:solidFill>
                            <a:schemeClr val="tx1"/>
                          </a:solidFill>
                          <a:latin typeface="+mn-lt"/>
                          <a:cs typeface="Calibri"/>
                          <a:hlinkClick r:id="rId8" tooltip="https://bretagne-environnement.fr/plan-lutte-contre-algues-vertes-2017-2021-cadre-general"/>
                        </a:rPr>
                        <a:t>-Plan de lutte contre algues vertes 2017 - 2021 - Cadre général | Observatoire de l'environnement en Bretagne (bretagne-environnement.fr)</a:t>
                      </a:r>
                      <a:endParaRPr lang="fr-FR" sz="900" b="0" u="sng">
                        <a:solidFill>
                          <a:schemeClr val="tx1"/>
                        </a:solidFill>
                        <a:latin typeface="+mn-lt"/>
                        <a:cs typeface="Calibri"/>
                      </a:endParaRPr>
                    </a:p>
                    <a:p>
                      <a:pPr algn="just">
                        <a:lnSpc>
                          <a:spcPct val="150000"/>
                        </a:lnSpc>
                        <a:defRPr/>
                      </a:pPr>
                      <a:r>
                        <a:rPr lang="fr-FR" sz="900" b="0" u="sng" spc="-1">
                          <a:solidFill>
                            <a:schemeClr val="tx1"/>
                          </a:solidFill>
                          <a:latin typeface="+mn-lt"/>
                          <a:cs typeface="Calibri"/>
                        </a:rPr>
                        <a:t>-</a:t>
                      </a:r>
                      <a:r>
                        <a:rPr lang="fr-FR" sz="900" b="0" u="sng">
                          <a:solidFill>
                            <a:schemeClr val="tx1"/>
                          </a:solidFill>
                          <a:latin typeface="+mn-lt"/>
                          <a:cs typeface="Calibri"/>
                          <a:hlinkClick r:id="rId9" tooltip="http://www.pays-de-saintbrieuc.org/documents/FTP/214/000/007/730/7730215_1593_projet-document-cadre-PLAV2-v14nov16.pdf"/>
                        </a:rPr>
                        <a:t>Journal officiel de la République française - N° 182 du 8 août 2015 (pays-de-saintbrieuc.org)</a:t>
                      </a:r>
                      <a:endParaRPr lang="fr-FR" sz="900" b="0" u="sng" spc="-1">
                        <a:solidFill>
                          <a:schemeClr val="tx1"/>
                        </a:solidFill>
                        <a:latin typeface="+mn-lt"/>
                        <a:cs typeface="Calibri"/>
                      </a:endParaRPr>
                    </a:p>
                    <a:p>
                      <a:pPr algn="just">
                        <a:lnSpc>
                          <a:spcPct val="150000"/>
                        </a:lnSpc>
                        <a:defRPr/>
                      </a:pPr>
                      <a:r>
                        <a:rPr lang="fr-FR" sz="900" b="0" u="sng" spc="-1">
                          <a:solidFill>
                            <a:schemeClr val="tx1"/>
                          </a:solidFill>
                          <a:latin typeface="+mn-lt"/>
                        </a:rPr>
                        <a:t>-Suivis des surfaces impactés par le CEVA en 2018 : </a:t>
                      </a:r>
                      <a:r>
                        <a:rPr lang="fr-FR" sz="900" b="0" u="sng">
                          <a:solidFill>
                            <a:schemeClr val="tx1"/>
                          </a:solidFill>
                          <a:hlinkClick r:id="rId10" tooltip="https://www.ceva-algues.com/wp-content/uploads/2018/11/RCO_Bretagne_rapport_final_2018.pdf"/>
                        </a:rPr>
                        <a:t>Microsoft Word - RCO_Bretagne_rapport_final_2018_V0.2.docx (ceva-algues.com)</a:t>
                      </a:r>
                      <a:endParaRPr lang="fr-FR" sz="900" b="0" u="sng" spc="-1">
                        <a:solidFill>
                          <a:schemeClr val="tx1"/>
                        </a:solidFill>
                        <a:latin typeface="+mn-lt"/>
                      </a:endParaRPr>
                    </a:p>
                    <a:p>
                      <a:pPr marR="71755" algn="l">
                        <a:lnSpc>
                          <a:spcPct val="100000"/>
                        </a:lnSpc>
                        <a:spcAft>
                          <a:spcPts val="0"/>
                        </a:spcAft>
                        <a:tabLst>
                          <a:tab pos="151765" algn="l"/>
                        </a:tabLst>
                        <a:defRPr/>
                      </a:pPr>
                      <a:endParaRPr lang="fr-FR" sz="1000" b="0" u="sng">
                        <a:solidFill>
                          <a:schemeClr val="tx1"/>
                        </a:solidFill>
                        <a:latin typeface="Calibri"/>
                        <a:ea typeface="Calibri"/>
                        <a:cs typeface="Times New Roman"/>
                      </a:endParaRPr>
                    </a:p>
                  </a:txBody>
                  <a:tcPr marL="68580" marR="68580" marT="0" marB="0" anchor="ctr">
                    <a:lnL w="12700" algn="ctr">
                      <a:noFill/>
                    </a:lnL>
                    <a:lnR w="12700" algn="ctr">
                      <a:noFill/>
                    </a:lnR>
                    <a:lnT w="12700" algn="ctr">
                      <a:noFill/>
                    </a:lnT>
                    <a:lnB w="12700" algn="ctr">
                      <a:noFill/>
                    </a:lnB>
                    <a:solidFill>
                      <a:srgbClr val="F6FBFC">
                        <a:alpha val="20000"/>
                      </a:srgbClr>
                    </a:solidFill>
                  </a:tcPr>
                </a:tc>
              </a:tr>
            </a:tbl>
          </a:graphicData>
        </a:graphic>
      </p:graphicFrame>
      <p:graphicFrame>
        <p:nvGraphicFramePr>
          <p:cNvPr id="8" name="Tableau 38"/>
          <p:cNvGraphicFramePr>
            <a:graphicFrameLocks noGrp="1"/>
          </p:cNvGraphicFramePr>
          <p:nvPr/>
        </p:nvGraphicFramePr>
        <p:xfrm>
          <a:off x="-20320" y="5735742"/>
          <a:ext cx="7559676" cy="1545300"/>
        </p:xfrm>
        <a:graphic>
          <a:graphicData uri="http://schemas.openxmlformats.org/drawingml/2006/table">
            <a:tbl>
              <a:tblPr firstRow="1" firstCol="1" bandRow="1"/>
              <a:tblGrid>
                <a:gridCol w="3779838"/>
                <a:gridCol w="3779838"/>
              </a:tblGrid>
              <a:tr h="216000">
                <a:tc gridSpan="2">
                  <a:txBody>
                    <a:bodyPr/>
                    <a:lstStyle/>
                    <a:p>
                      <a:pPr marL="0" marR="0" lvl="0" indent="0" algn="ctr" defTabSz="685800">
                        <a:lnSpc>
                          <a:spcPct val="100000"/>
                        </a:lnSpc>
                        <a:spcBef>
                          <a:spcPts val="0"/>
                        </a:spcBef>
                        <a:spcAft>
                          <a:spcPts val="0"/>
                        </a:spcAft>
                        <a:buClrTx/>
                        <a:buSzTx/>
                        <a:buFontTx/>
                        <a:buNone/>
                        <a:defRPr/>
                      </a:pPr>
                      <a:r>
                        <a:rPr lang="fr-FR" sz="1200" b="1" strike="noStrike" spc="-1">
                          <a:solidFill>
                            <a:srgbClr val="FFFFFF"/>
                          </a:solidFill>
                          <a:latin typeface="Century Gothic"/>
                          <a:ea typeface="DejaVu Sans"/>
                          <a:cs typeface="+mn-cs"/>
                        </a:rPr>
                        <a:t>Indicateurs de réalisation</a:t>
                      </a:r>
                      <a:endParaRPr/>
                    </a:p>
                  </a:txBody>
                  <a:tcPr marL="68580" marR="68580" marT="0" marB="0" anchor="ctr">
                    <a:lnL w="12700" algn="ctr">
                      <a:noFill/>
                    </a:lnL>
                    <a:lnR w="12700" algn="ctr">
                      <a:noFill/>
                    </a:lnR>
                    <a:lnT w="12700" algn="ctr">
                      <a:noFill/>
                    </a:lnT>
                    <a:lnB w="12700" algn="ctr">
                      <a:noFill/>
                    </a:lnB>
                    <a:solidFill>
                      <a:srgbClr val="01B199"/>
                    </a:solidFill>
                  </a:tcPr>
                </a:tc>
                <a:tc hMerge="1">
                  <a:txBody>
                    <a:bodyPr/>
                    <a:lstStyle/>
                    <a:p>
                      <a:endParaRPr/>
                    </a:p>
                  </a:txBody>
                  <a:tcPr/>
                </a:tc>
              </a:tr>
              <a:tr h="1101861">
                <a:tc>
                  <a:txBody>
                    <a:bodyPr/>
                    <a:lstStyle/>
                    <a:p>
                      <a:pPr marL="0" marR="0" lvl="0" indent="0" algn="l" defTabSz="914400">
                        <a:lnSpc>
                          <a:spcPct val="100000"/>
                        </a:lnSpc>
                        <a:spcBef>
                          <a:spcPts val="300"/>
                        </a:spcBef>
                        <a:spcAft>
                          <a:spcPts val="0"/>
                        </a:spcAft>
                        <a:buClrTx/>
                        <a:buSzTx/>
                        <a:buFontTx/>
                        <a:buNone/>
                        <a:defRPr/>
                      </a:pPr>
                      <a:r>
                        <a:rPr lang="fr-FR" sz="1000" u="sng"/>
                        <a:t>Actions préventives</a:t>
                      </a:r>
                      <a:endParaRPr/>
                    </a:p>
                    <a:p>
                      <a:pPr marL="171450" indent="-171450" algn="just">
                        <a:lnSpc>
                          <a:spcPct val="100000"/>
                        </a:lnSpc>
                        <a:buFontTx/>
                        <a:buChar char="-"/>
                        <a:defRPr/>
                      </a:pPr>
                      <a:r>
                        <a:rPr lang="fr-FR" sz="1000" b="0" spc="-1">
                          <a:solidFill>
                            <a:srgbClr val="000000"/>
                          </a:solidFill>
                          <a:latin typeface="+mn-lt"/>
                        </a:rPr>
                        <a:t>Suivi des travaux visant à fixer des objectifs de réduction des flux de nitrates et phosphates.</a:t>
                      </a:r>
                      <a:endParaRPr lang="fr-FR" sz="1000" b="0"/>
                    </a:p>
                    <a:p>
                      <a:pPr marL="171450" indent="-171450" algn="just">
                        <a:lnSpc>
                          <a:spcPct val="100000"/>
                        </a:lnSpc>
                        <a:buFontTx/>
                        <a:buChar char="-"/>
                        <a:defRPr/>
                      </a:pPr>
                      <a:r>
                        <a:rPr lang="fr-FR" sz="1000" b="0" spc="-1">
                          <a:solidFill>
                            <a:srgbClr val="000000"/>
                          </a:solidFill>
                          <a:latin typeface="+mn-lt"/>
                        </a:rPr>
                        <a:t>Participation des membres du COPIL et gestionnaires du site N2000 aux travaux des CLEs dont la commission littorale </a:t>
                      </a:r>
                      <a:endParaRPr lang="fr-FR" sz="1000" b="0"/>
                    </a:p>
                    <a:p>
                      <a:pPr marL="171450" indent="-171450" algn="just">
                        <a:lnSpc>
                          <a:spcPct val="100000"/>
                        </a:lnSpc>
                        <a:buFontTx/>
                        <a:buChar char="-"/>
                        <a:defRPr/>
                      </a:pPr>
                      <a:r>
                        <a:rPr lang="fr-FR" sz="1000" b="0" spc="-1">
                          <a:solidFill>
                            <a:srgbClr val="000000"/>
                          </a:solidFill>
                          <a:latin typeface="+mn-lt"/>
                        </a:rPr>
                        <a:t>Actions concrètes soutenus par le dispositif Natura 2000</a:t>
                      </a:r>
                      <a:endParaRPr lang="fr-FR" sz="1000" b="0" u="sng"/>
                    </a:p>
                    <a:p>
                      <a:pPr algn="l">
                        <a:spcBef>
                          <a:spcPts val="300"/>
                        </a:spcBef>
                        <a:spcAft>
                          <a:spcPts val="0"/>
                        </a:spcAft>
                        <a:defRPr/>
                      </a:pPr>
                      <a:r>
                        <a:rPr lang="fr-FR" sz="1000"/>
                        <a:t> </a:t>
                      </a:r>
                      <a:endParaRPr/>
                    </a:p>
                    <a:p>
                      <a:pPr marR="71755" algn="l">
                        <a:lnSpc>
                          <a:spcPct val="100000"/>
                        </a:lnSpc>
                        <a:spcAft>
                          <a:spcPts val="0"/>
                        </a:spcAft>
                        <a:tabLst>
                          <a:tab pos="151765" algn="l"/>
                        </a:tabLst>
                        <a:defRPr/>
                      </a:pPr>
                      <a:r>
                        <a:rPr lang="fr-FR" sz="1000"/>
                        <a:t> </a:t>
                      </a:r>
                      <a:endParaRPr lang="fr-FR" sz="1000">
                        <a:latin typeface="Calibri"/>
                        <a:ea typeface="Calibri"/>
                        <a:cs typeface="Times New Roman"/>
                      </a:endParaRPr>
                    </a:p>
                  </a:txBody>
                  <a:tcPr marL="68580" marR="68580" marT="72000" marB="0">
                    <a:lnL w="12700" algn="ctr">
                      <a:noFill/>
                    </a:lnL>
                    <a:lnR w="12700" algn="ctr">
                      <a:noFill/>
                    </a:lnR>
                    <a:lnT w="12700" algn="ctr">
                      <a:noFill/>
                    </a:lnT>
                    <a:lnB w="12700" algn="ctr">
                      <a:noFill/>
                    </a:lnB>
                    <a:solidFill>
                      <a:srgbClr val="F6FBFC">
                        <a:alpha val="20000"/>
                      </a:srgbClr>
                    </a:solidFill>
                  </a:tcPr>
                </a:tc>
                <a:tc>
                  <a:txBody>
                    <a:bodyPr/>
                    <a:lstStyle/>
                    <a:p>
                      <a:pPr marL="0" marR="71755" lvl="0" indent="0" algn="l" defTabSz="914400">
                        <a:lnSpc>
                          <a:spcPct val="100000"/>
                        </a:lnSpc>
                        <a:spcBef>
                          <a:spcPts val="0"/>
                        </a:spcBef>
                        <a:spcAft>
                          <a:spcPts val="0"/>
                        </a:spcAft>
                        <a:buClrTx/>
                        <a:buSzTx/>
                        <a:buFontTx/>
                        <a:buNone/>
                        <a:tabLst>
                          <a:tab pos="151765" algn="l"/>
                        </a:tabLst>
                        <a:defRPr/>
                      </a:pPr>
                      <a:r>
                        <a:rPr lang="fr-FR" sz="1000" b="0" u="sng">
                          <a:solidFill>
                            <a:schemeClr val="tx1"/>
                          </a:solidFill>
                          <a:latin typeface="+mn-lt"/>
                          <a:ea typeface="+mn-ea"/>
                          <a:cs typeface="+mn-cs"/>
                        </a:rPr>
                        <a:t>Actions curatives</a:t>
                      </a:r>
                      <a:endParaRPr/>
                    </a:p>
                    <a:p>
                      <a:pPr marL="171450" indent="-171450" algn="just">
                        <a:lnSpc>
                          <a:spcPct val="100000"/>
                        </a:lnSpc>
                        <a:buFontTx/>
                        <a:buChar char="-"/>
                        <a:defRPr/>
                      </a:pPr>
                      <a:r>
                        <a:rPr lang="fr-FR" sz="1000" spc="-1">
                          <a:solidFill>
                            <a:srgbClr val="000000"/>
                          </a:solidFill>
                          <a:latin typeface="+mn-lt"/>
                        </a:rPr>
                        <a:t>Validation de la démarche expérimentale et alternative de collecte des algues en mer</a:t>
                      </a:r>
                      <a:endParaRPr lang="fr-FR" sz="1000"/>
                    </a:p>
                    <a:p>
                      <a:pPr marL="171450" indent="-171450" algn="just">
                        <a:lnSpc>
                          <a:spcPct val="100000"/>
                        </a:lnSpc>
                        <a:buFontTx/>
                        <a:buChar char="-"/>
                        <a:defRPr/>
                      </a:pPr>
                      <a:r>
                        <a:rPr lang="fr-FR" sz="1000" spc="-1">
                          <a:solidFill>
                            <a:srgbClr val="000000"/>
                          </a:solidFill>
                          <a:latin typeface="+mn-lt"/>
                        </a:rPr>
                        <a:t>Validation du process de valorisation des algues collectées</a:t>
                      </a:r>
                      <a:endParaRPr lang="fr-FR" sz="1000"/>
                    </a:p>
                    <a:p>
                      <a:pPr algn="just">
                        <a:lnSpc>
                          <a:spcPct val="100000"/>
                        </a:lnSpc>
                        <a:defRPr/>
                      </a:pPr>
                      <a:r>
                        <a:rPr lang="fr-FR" sz="1000" spc="-1">
                          <a:solidFill>
                            <a:srgbClr val="000000"/>
                          </a:solidFill>
                          <a:latin typeface="+mn-lt"/>
                        </a:rPr>
                        <a:t>-    Production d’avis  et d’expertise</a:t>
                      </a:r>
                      <a:endParaRPr lang="fr-FR" sz="1000"/>
                    </a:p>
                  </a:txBody>
                  <a:tcPr marL="68580" marR="68580" marT="72000" marB="0">
                    <a:lnL w="12700" algn="ctr">
                      <a:noFill/>
                    </a:lnL>
                    <a:lnR w="12700" algn="ctr">
                      <a:noFill/>
                    </a:lnR>
                    <a:lnT w="12700" algn="ctr">
                      <a:noFill/>
                    </a:lnT>
                    <a:lnB w="12700" algn="ctr">
                      <a:noFill/>
                    </a:lnB>
                    <a:solidFill>
                      <a:srgbClr val="F6FBFC">
                        <a:alpha val="20000"/>
                      </a:srgbClr>
                    </a:solidFill>
                  </a:tcPr>
                </a:tc>
              </a:tr>
            </a:tbl>
          </a:graphicData>
        </a:graphic>
      </p:graphicFrame>
      <p:graphicFrame>
        <p:nvGraphicFramePr>
          <p:cNvPr id="9" name="Tableau 39"/>
          <p:cNvGraphicFramePr>
            <a:graphicFrameLocks noGrp="1"/>
          </p:cNvGraphicFramePr>
          <p:nvPr/>
        </p:nvGraphicFramePr>
        <p:xfrm>
          <a:off x="7622" y="3975100"/>
          <a:ext cx="7559672" cy="1464235"/>
        </p:xfrm>
        <a:graphic>
          <a:graphicData uri="http://schemas.openxmlformats.org/drawingml/2006/table">
            <a:tbl>
              <a:tblPr firstRow="1" firstCol="1" bandRow="1"/>
              <a:tblGrid>
                <a:gridCol w="990000"/>
                <a:gridCol w="3258086"/>
                <a:gridCol w="3311586"/>
              </a:tblGrid>
              <a:tr h="155629">
                <a:tc gridSpan="3">
                  <a:txBody>
                    <a:bodyPr/>
                    <a:lstStyle/>
                    <a:p>
                      <a:pPr marL="0" marR="2870200" lvl="0" indent="0" algn="r" defTabSz="685800">
                        <a:lnSpc>
                          <a:spcPct val="100000"/>
                        </a:lnSpc>
                        <a:spcBef>
                          <a:spcPts val="10"/>
                        </a:spcBef>
                        <a:spcAft>
                          <a:spcPts val="0"/>
                        </a:spcAft>
                        <a:buClrTx/>
                        <a:buSzTx/>
                        <a:buFontTx/>
                        <a:buNone/>
                        <a:defRPr/>
                      </a:pPr>
                      <a:r>
                        <a:rPr lang="fr-FR" sz="1200" b="1" spc="-5">
                          <a:solidFill>
                            <a:srgbClr val="FFFFFF"/>
                          </a:solidFill>
                          <a:latin typeface="+mn-lt"/>
                          <a:ea typeface="+mn-ea"/>
                          <a:cs typeface="Calibri"/>
                        </a:rPr>
                        <a:t>Modalités de mise en œuvre</a:t>
                      </a:r>
                      <a:endParaRPr/>
                    </a:p>
                  </a:txBody>
                  <a:tcPr marL="63615" marR="63615" marT="0" marB="0" anchor="ctr">
                    <a:lnL w="12700" algn="ctr">
                      <a:noFill/>
                    </a:lnL>
                    <a:lnR w="12700" algn="ctr">
                      <a:noFill/>
                    </a:lnR>
                    <a:lnT w="12700" algn="ctr">
                      <a:noFill/>
                    </a:lnT>
                    <a:lnB w="12700" algn="ctr">
                      <a:noFill/>
                    </a:lnB>
                    <a:solidFill>
                      <a:srgbClr val="01B199"/>
                    </a:solidFill>
                  </a:tcPr>
                </a:tc>
                <a:tc hMerge="1">
                  <a:txBody>
                    <a:bodyPr/>
                    <a:lstStyle/>
                    <a:p>
                      <a:endParaRPr/>
                    </a:p>
                  </a:txBody>
                  <a:tcPr/>
                </a:tc>
                <a:tc hMerge="1">
                  <a:txBody>
                    <a:bodyPr/>
                    <a:lstStyle/>
                    <a:p>
                      <a:endParaRPr/>
                    </a:p>
                  </a:txBody>
                  <a:tcPr/>
                </a:tc>
              </a:tr>
              <a:tr h="190780">
                <a:tc>
                  <a:txBody>
                    <a:bodyPr/>
                    <a:lstStyle/>
                    <a:p>
                      <a:pPr algn="l" defTabSz="685800">
                        <a:spcBef>
                          <a:spcPts val="300"/>
                        </a:spcBef>
                        <a:spcAft>
                          <a:spcPts val="0"/>
                        </a:spcAft>
                        <a:defRPr/>
                      </a:pPr>
                      <a:r>
                        <a:rPr lang="fr-FR" sz="900" b="1"/>
                        <a:t>Sous-action</a:t>
                      </a:r>
                      <a:endParaRPr sz="900" b="1">
                        <a:solidFill>
                          <a:schemeClr val="dk1"/>
                        </a:solidFill>
                        <a:latin typeface="+mn-lt"/>
                        <a:ea typeface="+mn-ea"/>
                        <a:cs typeface="+mn-cs"/>
                      </a:endParaRPr>
                    </a:p>
                  </a:txBody>
                  <a:tcPr marL="63615" marR="63615" marT="0" marB="0">
                    <a:lnL w="12700" algn="ctr">
                      <a:noFill/>
                    </a:lnL>
                    <a:lnR w="12700" algn="ctr">
                      <a:solidFill>
                        <a:schemeClr val="accent1">
                          <a:lumMod val="20000"/>
                          <a:lumOff val="80000"/>
                        </a:schemeClr>
                      </a:solidFill>
                    </a:lnR>
                    <a:lnT w="12700" algn="ctr">
                      <a:noFill/>
                    </a:lnT>
                    <a:lnB w="12700" algn="ctr">
                      <a:solidFill>
                        <a:schemeClr val="accent1">
                          <a:lumMod val="20000"/>
                          <a:lumOff val="80000"/>
                        </a:schemeClr>
                      </a:solidFill>
                    </a:lnB>
                    <a:solidFill>
                      <a:schemeClr val="tx2">
                        <a:lumMod val="60000"/>
                        <a:lumOff val="40000"/>
                        <a:alpha val="20000"/>
                      </a:schemeClr>
                    </a:solidFill>
                  </a:tcPr>
                </a:tc>
                <a:tc>
                  <a:txBody>
                    <a:bodyPr/>
                    <a:lstStyle/>
                    <a:p>
                      <a:pPr algn="l" defTabSz="685800">
                        <a:spcBef>
                          <a:spcPts val="300"/>
                        </a:spcBef>
                        <a:spcAft>
                          <a:spcPts val="0"/>
                        </a:spcAft>
                        <a:defRPr/>
                      </a:pPr>
                      <a:r>
                        <a:rPr lang="fr-FR" sz="900" b="1"/>
                        <a:t>Maître(s) d’ouvrage potentiel(s)</a:t>
                      </a:r>
                      <a:endParaRPr sz="900" b="1">
                        <a:solidFill>
                          <a:schemeClr val="dk1"/>
                        </a:solidFill>
                        <a:latin typeface="+mn-lt"/>
                        <a:ea typeface="+mn-ea"/>
                        <a:cs typeface="+mn-cs"/>
                      </a:endParaRPr>
                    </a:p>
                  </a:txBody>
                  <a:tcPr marL="63615" marR="63615" marT="0" marB="0">
                    <a:lnL w="12700" algn="ctr">
                      <a:solidFill>
                        <a:schemeClr val="accent1">
                          <a:lumMod val="20000"/>
                          <a:lumOff val="80000"/>
                        </a:schemeClr>
                      </a:solidFill>
                    </a:lnL>
                    <a:lnR w="12700" algn="ctr">
                      <a:solidFill>
                        <a:schemeClr val="accent1">
                          <a:lumMod val="20000"/>
                          <a:lumOff val="80000"/>
                        </a:schemeClr>
                      </a:solidFill>
                    </a:lnR>
                    <a:lnT w="12700" algn="ctr">
                      <a:noFill/>
                    </a:lnT>
                    <a:lnB w="12700" algn="ctr">
                      <a:solidFill>
                        <a:schemeClr val="accent1">
                          <a:lumMod val="20000"/>
                          <a:lumOff val="80000"/>
                        </a:schemeClr>
                      </a:solidFill>
                    </a:lnB>
                    <a:solidFill>
                      <a:schemeClr val="tx2">
                        <a:lumMod val="60000"/>
                        <a:lumOff val="40000"/>
                        <a:alpha val="20000"/>
                      </a:schemeClr>
                    </a:solidFill>
                  </a:tcPr>
                </a:tc>
                <a:tc>
                  <a:txBody>
                    <a:bodyPr/>
                    <a:lstStyle/>
                    <a:p>
                      <a:pPr algn="l" defTabSz="685800">
                        <a:spcBef>
                          <a:spcPts val="300"/>
                        </a:spcBef>
                        <a:spcAft>
                          <a:spcPts val="0"/>
                        </a:spcAft>
                        <a:defRPr/>
                      </a:pPr>
                      <a:r>
                        <a:rPr lang="fr-FR" sz="900" b="1"/>
                        <a:t>Partenaires potentiels</a:t>
                      </a:r>
                      <a:endParaRPr sz="900" b="1">
                        <a:solidFill>
                          <a:schemeClr val="dk1"/>
                        </a:solidFill>
                        <a:latin typeface="+mn-lt"/>
                        <a:ea typeface="+mn-ea"/>
                        <a:cs typeface="+mn-cs"/>
                      </a:endParaRPr>
                    </a:p>
                  </a:txBody>
                  <a:tcPr marL="63615" marR="63615" marT="0" marB="0">
                    <a:lnL w="12700" algn="ctr">
                      <a:solidFill>
                        <a:schemeClr val="accent1">
                          <a:lumMod val="20000"/>
                          <a:lumOff val="80000"/>
                        </a:schemeClr>
                      </a:solidFill>
                    </a:lnL>
                    <a:lnR w="12700" algn="ctr">
                      <a:solidFill>
                        <a:schemeClr val="accent1">
                          <a:lumMod val="20000"/>
                          <a:lumOff val="80000"/>
                        </a:schemeClr>
                      </a:solidFill>
                    </a:lnR>
                    <a:lnT w="12700" algn="ctr">
                      <a:noFill/>
                    </a:lnT>
                    <a:lnB w="12700" algn="ctr">
                      <a:solidFill>
                        <a:schemeClr val="accent1">
                          <a:lumMod val="20000"/>
                          <a:lumOff val="80000"/>
                        </a:schemeClr>
                      </a:solidFill>
                    </a:lnB>
                    <a:solidFill>
                      <a:schemeClr val="tx2">
                        <a:lumMod val="60000"/>
                        <a:lumOff val="40000"/>
                        <a:alpha val="20000"/>
                      </a:schemeClr>
                    </a:solidFill>
                  </a:tcPr>
                </a:tc>
              </a:tr>
              <a:tr h="235469">
                <a:tc>
                  <a:txBody>
                    <a:bodyPr/>
                    <a:lstStyle/>
                    <a:p>
                      <a:pPr algn="l" defTabSz="685800">
                        <a:spcBef>
                          <a:spcPts val="300"/>
                        </a:spcBef>
                        <a:spcAft>
                          <a:spcPts val="0"/>
                        </a:spcAft>
                        <a:defRPr/>
                      </a:pPr>
                      <a:r>
                        <a:rPr lang="fr-FR" sz="900"/>
                        <a:t>TM.1.1</a:t>
                      </a:r>
                      <a:endParaRPr sz="900">
                        <a:solidFill>
                          <a:schemeClr val="dk1"/>
                        </a:solidFill>
                        <a:latin typeface="+mn-lt"/>
                        <a:ea typeface="+mn-ea"/>
                        <a:cs typeface="+mn-cs"/>
                      </a:endParaRPr>
                    </a:p>
                  </a:txBody>
                  <a:tcPr marL="63615" marR="63615" marT="0" marB="0">
                    <a:lnL w="12700" algn="ctr">
                      <a:noFill/>
                    </a:lnL>
                    <a:lnR w="12700" algn="ctr">
                      <a:solidFill>
                        <a:schemeClr val="accent1">
                          <a:lumMod val="20000"/>
                          <a:lumOff val="80000"/>
                        </a:schemeClr>
                      </a:solidFill>
                    </a:lnR>
                    <a:lnT w="12700" algn="ctr">
                      <a:solidFill>
                        <a:schemeClr val="accent1">
                          <a:lumMod val="20000"/>
                          <a:lumOff val="80000"/>
                        </a:schemeClr>
                      </a:solidFill>
                    </a:lnT>
                    <a:lnB w="12700" algn="ctr">
                      <a:solidFill>
                        <a:schemeClr val="accent1">
                          <a:lumMod val="20000"/>
                          <a:lumOff val="80000"/>
                        </a:schemeClr>
                      </a:solidFill>
                    </a:lnB>
                  </a:tcPr>
                </a:tc>
                <a:tc rowSpan="3">
                  <a:txBody>
                    <a:bodyPr/>
                    <a:lstStyle/>
                    <a:p>
                      <a:pPr algn="just">
                        <a:buClr>
                          <a:srgbClr val="000000"/>
                        </a:buClr>
                        <a:defRPr/>
                      </a:pPr>
                      <a:r>
                        <a:rPr lang="fr-FR" sz="900" spc="-1">
                          <a:solidFill>
                            <a:schemeClr val="tx1"/>
                          </a:solidFill>
                          <a:latin typeface="+mn-lt"/>
                          <a:ea typeface="DejaVu Sans"/>
                        </a:rPr>
                        <a:t>Syndicat mixte Arguenon Penthièvre (SMAP), </a:t>
                      </a:r>
                      <a:r>
                        <a:rPr lang="fr-FR" sz="900" spc="0">
                          <a:solidFill>
                            <a:schemeClr val="tx1"/>
                          </a:solidFill>
                          <a:latin typeface="+mn-lt"/>
                          <a:ea typeface="DejaVu Sans"/>
                        </a:rPr>
                        <a:t>Syndicat mixte du pays de Saint-Brieuc, EPTB Rance Fremur Baie de Beaussais et toutes les structures porteuses associées aux contrats territoriaux du SAGE</a:t>
                      </a:r>
                      <a:endParaRPr sz="900" spc="0">
                        <a:solidFill>
                          <a:schemeClr val="tx1"/>
                        </a:solidFill>
                        <a:latin typeface="+mn-lt"/>
                        <a:ea typeface="DejaVu Sans"/>
                      </a:endParaRPr>
                    </a:p>
                  </a:txBody>
                  <a:tcPr marL="63615" marR="63615" marT="0" marB="0">
                    <a:lnL w="12700" algn="ctr">
                      <a:solidFill>
                        <a:schemeClr val="accent1">
                          <a:lumMod val="20000"/>
                          <a:lumOff val="80000"/>
                        </a:schemeClr>
                      </a:solidFill>
                    </a:lnL>
                    <a:lnR w="12700" algn="ctr">
                      <a:solidFill>
                        <a:schemeClr val="accent1">
                          <a:lumMod val="20000"/>
                          <a:lumOff val="80000"/>
                        </a:schemeClr>
                      </a:solidFill>
                    </a:lnR>
                    <a:lnT w="12700" algn="ctr">
                      <a:solidFill>
                        <a:schemeClr val="accent1">
                          <a:lumMod val="20000"/>
                          <a:lumOff val="80000"/>
                        </a:schemeClr>
                      </a:solidFill>
                    </a:lnT>
                    <a:lnB w="12700" algn="ctr">
                      <a:solidFill>
                        <a:schemeClr val="accent1">
                          <a:lumMod val="20000"/>
                          <a:lumOff val="80000"/>
                        </a:schemeClr>
                      </a:solidFill>
                    </a:lnB>
                  </a:tcPr>
                </a:tc>
                <a:tc rowSpan="3">
                  <a:txBody>
                    <a:bodyPr/>
                    <a:lstStyle/>
                    <a:p>
                      <a:pPr algn="just">
                        <a:buClr>
                          <a:srgbClr val="000000"/>
                        </a:buClr>
                        <a:defRPr/>
                      </a:pPr>
                      <a:r>
                        <a:rPr lang="fr-FR" sz="900" spc="-1">
                          <a:solidFill>
                            <a:srgbClr val="000000"/>
                          </a:solidFill>
                          <a:latin typeface="+mn-lt"/>
                        </a:rPr>
                        <a:t>Préfecture</a:t>
                      </a:r>
                      <a:r>
                        <a:rPr lang="fr-FR" sz="900"/>
                        <a:t> </a:t>
                      </a:r>
                      <a:r>
                        <a:rPr lang="fr-FR" sz="900" spc="-1">
                          <a:solidFill>
                            <a:srgbClr val="000000"/>
                          </a:solidFill>
                          <a:latin typeface="+mn-lt"/>
                        </a:rPr>
                        <a:t>des Côtes-d’Armor et d'Ille-et-Vilaine, DREAL, DDTM, CEVA, MIRE, Chambre d’agriculture Bretagne, </a:t>
                      </a:r>
                      <a:r>
                        <a:rPr lang="fr-FR" sz="900" spc="0">
                          <a:solidFill>
                            <a:srgbClr val="000000"/>
                          </a:solidFill>
                          <a:latin typeface="+mn-lt"/>
                        </a:rPr>
                        <a:t>Associations Halte aux marées vertes, Eaux et rivières, de la source à la mer.</a:t>
                      </a:r>
                      <a:endParaRPr sz="900"/>
                    </a:p>
                  </a:txBody>
                  <a:tcPr marL="63615" marR="63615" marT="0" marB="0">
                    <a:lnL w="12700" algn="ctr">
                      <a:solidFill>
                        <a:schemeClr val="accent1">
                          <a:lumMod val="20000"/>
                          <a:lumOff val="80000"/>
                        </a:schemeClr>
                      </a:solidFill>
                    </a:lnL>
                    <a:lnR w="12700" algn="ctr">
                      <a:solidFill>
                        <a:schemeClr val="accent1">
                          <a:lumMod val="20000"/>
                          <a:lumOff val="80000"/>
                        </a:schemeClr>
                      </a:solidFill>
                    </a:lnR>
                    <a:lnT w="12700" algn="ctr">
                      <a:solidFill>
                        <a:schemeClr val="accent1">
                          <a:lumMod val="20000"/>
                          <a:lumOff val="80000"/>
                        </a:schemeClr>
                      </a:solidFill>
                    </a:lnT>
                    <a:lnB w="12700" algn="ctr">
                      <a:solidFill>
                        <a:schemeClr val="accent1">
                          <a:lumMod val="20000"/>
                          <a:lumOff val="80000"/>
                        </a:schemeClr>
                      </a:solidFill>
                    </a:lnB>
                  </a:tcPr>
                </a:tc>
              </a:tr>
              <a:tr h="142660">
                <a:tc>
                  <a:txBody>
                    <a:bodyPr/>
                    <a:lstStyle/>
                    <a:p>
                      <a:pPr algn="l" defTabSz="685800">
                        <a:spcBef>
                          <a:spcPts val="300"/>
                        </a:spcBef>
                        <a:spcAft>
                          <a:spcPts val="0"/>
                        </a:spcAft>
                        <a:defRPr/>
                      </a:pPr>
                      <a:r>
                        <a:rPr lang="fr-FR" sz="900"/>
                        <a:t>TM.1.2</a:t>
                      </a:r>
                      <a:endParaRPr sz="900">
                        <a:solidFill>
                          <a:schemeClr val="dk1"/>
                        </a:solidFill>
                        <a:latin typeface="+mn-lt"/>
                        <a:ea typeface="+mn-ea"/>
                        <a:cs typeface="+mn-cs"/>
                      </a:endParaRPr>
                    </a:p>
                  </a:txBody>
                  <a:tcPr marL="63615" marR="63615" marT="0" marB="0">
                    <a:lnL w="12700" algn="ctr">
                      <a:noFill/>
                    </a:lnL>
                    <a:lnR w="12700" algn="ctr">
                      <a:solidFill>
                        <a:schemeClr val="accent1">
                          <a:lumMod val="20000"/>
                          <a:lumOff val="80000"/>
                        </a:schemeClr>
                      </a:solidFill>
                    </a:lnR>
                    <a:lnT w="12700" algn="ctr">
                      <a:solidFill>
                        <a:schemeClr val="accent1">
                          <a:lumMod val="20000"/>
                          <a:lumOff val="80000"/>
                        </a:schemeClr>
                      </a:solidFill>
                    </a:lnT>
                    <a:lnB w="12700" algn="ctr">
                      <a:solidFill>
                        <a:schemeClr val="accent1">
                          <a:lumMod val="20000"/>
                          <a:lumOff val="80000"/>
                        </a:schemeClr>
                      </a:solidFill>
                    </a:lnB>
                    <a:solidFill>
                      <a:schemeClr val="accent1">
                        <a:lumMod val="40000"/>
                        <a:lumOff val="60000"/>
                        <a:alpha val="20000"/>
                      </a:schemeClr>
                    </a:solidFill>
                  </a:tcPr>
                </a:tc>
                <a:tc vMerge="1">
                  <a:txBody>
                    <a:bodyPr/>
                    <a:lstStyle/>
                    <a:p>
                      <a:pPr algn="l" defTabSz="685800">
                        <a:spcBef>
                          <a:spcPts val="300"/>
                        </a:spcBef>
                        <a:spcAft>
                          <a:spcPts val="0"/>
                        </a:spcAft>
                        <a:defRPr/>
                      </a:pPr>
                      <a:endParaRPr lang="fr-FR" sz="1100">
                        <a:solidFill>
                          <a:schemeClr val="dk1"/>
                        </a:solidFill>
                        <a:latin typeface="+mn-lt"/>
                        <a:ea typeface="+mn-ea"/>
                        <a:cs typeface="+mn-cs"/>
                      </a:endParaRPr>
                    </a:p>
                  </a:txBody>
                  <a:tcPr marL="63615" marR="63615" marT="0" marB="0">
                    <a:lnL w="12700" algn="ctr">
                      <a:solidFill>
                        <a:schemeClr val="accent1">
                          <a:lumMod val="20000"/>
                          <a:lumOff val="80000"/>
                        </a:schemeClr>
                      </a:solidFill>
                    </a:lnL>
                    <a:lnR w="12700" algn="ctr">
                      <a:solidFill>
                        <a:schemeClr val="accent1">
                          <a:lumMod val="20000"/>
                          <a:lumOff val="80000"/>
                        </a:schemeClr>
                      </a:solidFill>
                    </a:lnR>
                    <a:lnT w="12700" algn="ctr">
                      <a:solidFill>
                        <a:schemeClr val="accent1">
                          <a:lumMod val="20000"/>
                          <a:lumOff val="80000"/>
                        </a:schemeClr>
                      </a:solidFill>
                    </a:lnT>
                    <a:lnB w="12700" algn="ctr">
                      <a:solidFill>
                        <a:schemeClr val="accent1">
                          <a:lumMod val="20000"/>
                          <a:lumOff val="80000"/>
                        </a:schemeClr>
                      </a:solidFill>
                    </a:lnB>
                    <a:solidFill>
                      <a:schemeClr val="accent1">
                        <a:lumMod val="40000"/>
                        <a:lumOff val="60000"/>
                        <a:alpha val="20000"/>
                      </a:schemeClr>
                    </a:solidFill>
                  </a:tcPr>
                </a:tc>
                <a:tc vMerge="1">
                  <a:txBody>
                    <a:bodyPr/>
                    <a:lstStyle/>
                    <a:p>
                      <a:pPr algn="l" defTabSz="685800">
                        <a:spcBef>
                          <a:spcPts val="300"/>
                        </a:spcBef>
                        <a:spcAft>
                          <a:spcPts val="0"/>
                        </a:spcAft>
                        <a:defRPr/>
                      </a:pPr>
                      <a:endParaRPr lang="fr-FR" sz="1100">
                        <a:solidFill>
                          <a:schemeClr val="dk1"/>
                        </a:solidFill>
                        <a:latin typeface="+mn-lt"/>
                        <a:ea typeface="+mn-ea"/>
                        <a:cs typeface="+mn-cs"/>
                      </a:endParaRPr>
                    </a:p>
                  </a:txBody>
                  <a:tcPr marL="63615" marR="63615" marT="0" marB="0">
                    <a:lnL w="12700" algn="ctr">
                      <a:solidFill>
                        <a:schemeClr val="accent1">
                          <a:lumMod val="20000"/>
                          <a:lumOff val="80000"/>
                        </a:schemeClr>
                      </a:solidFill>
                    </a:lnL>
                    <a:lnR w="12700" algn="ctr">
                      <a:solidFill>
                        <a:schemeClr val="accent1">
                          <a:lumMod val="20000"/>
                          <a:lumOff val="80000"/>
                        </a:schemeClr>
                      </a:solidFill>
                    </a:lnR>
                    <a:lnT w="12700" algn="ctr">
                      <a:solidFill>
                        <a:schemeClr val="accent1">
                          <a:lumMod val="20000"/>
                          <a:lumOff val="80000"/>
                        </a:schemeClr>
                      </a:solidFill>
                    </a:lnT>
                    <a:lnB w="12700" algn="ctr">
                      <a:solidFill>
                        <a:schemeClr val="accent1">
                          <a:lumMod val="20000"/>
                          <a:lumOff val="80000"/>
                        </a:schemeClr>
                      </a:solidFill>
                    </a:lnB>
                    <a:solidFill>
                      <a:schemeClr val="accent1">
                        <a:lumMod val="40000"/>
                        <a:lumOff val="60000"/>
                        <a:alpha val="20000"/>
                      </a:schemeClr>
                    </a:solidFill>
                  </a:tcPr>
                </a:tc>
              </a:tr>
              <a:tr h="238941">
                <a:tc>
                  <a:txBody>
                    <a:bodyPr/>
                    <a:lstStyle/>
                    <a:p>
                      <a:pPr algn="l" defTabSz="685800">
                        <a:spcBef>
                          <a:spcPts val="300"/>
                        </a:spcBef>
                        <a:spcAft>
                          <a:spcPts val="0"/>
                        </a:spcAft>
                        <a:defRPr/>
                      </a:pPr>
                      <a:r>
                        <a:rPr lang="fr-FR" sz="900"/>
                        <a:t>TM.1.3</a:t>
                      </a:r>
                      <a:endParaRPr sz="900">
                        <a:solidFill>
                          <a:schemeClr val="dk1"/>
                        </a:solidFill>
                        <a:latin typeface="+mn-lt"/>
                        <a:ea typeface="+mn-ea"/>
                        <a:cs typeface="+mn-cs"/>
                      </a:endParaRPr>
                    </a:p>
                  </a:txBody>
                  <a:tcPr marL="63615" marR="63615" marT="0" marB="0">
                    <a:lnL w="12700" algn="ctr">
                      <a:noFill/>
                    </a:lnL>
                    <a:lnR w="12700" algn="ctr">
                      <a:solidFill>
                        <a:schemeClr val="accent1">
                          <a:lumMod val="20000"/>
                          <a:lumOff val="80000"/>
                        </a:schemeClr>
                      </a:solidFill>
                    </a:lnR>
                    <a:lnT w="12700" algn="ctr">
                      <a:solidFill>
                        <a:schemeClr val="accent1">
                          <a:lumMod val="20000"/>
                          <a:lumOff val="80000"/>
                        </a:schemeClr>
                      </a:solidFill>
                    </a:lnT>
                    <a:lnB w="12700" algn="ctr">
                      <a:solidFill>
                        <a:schemeClr val="accent1">
                          <a:lumMod val="20000"/>
                          <a:lumOff val="80000"/>
                        </a:schemeClr>
                      </a:solidFill>
                    </a:lnB>
                  </a:tcPr>
                </a:tc>
                <a:tc vMerge="1">
                  <a:txBody>
                    <a:bodyPr/>
                    <a:lstStyle/>
                    <a:p>
                      <a:pPr algn="l" defTabSz="685800">
                        <a:spcBef>
                          <a:spcPts val="300"/>
                        </a:spcBef>
                        <a:spcAft>
                          <a:spcPts val="0"/>
                        </a:spcAft>
                        <a:defRPr/>
                      </a:pPr>
                      <a:endParaRPr lang="fr-FR" sz="1100">
                        <a:solidFill>
                          <a:schemeClr val="dk1"/>
                        </a:solidFill>
                        <a:latin typeface="+mn-lt"/>
                        <a:ea typeface="+mn-ea"/>
                        <a:cs typeface="+mn-cs"/>
                      </a:endParaRPr>
                    </a:p>
                  </a:txBody>
                  <a:tcPr marL="63615" marR="63615" marT="0" marB="0">
                    <a:lnL w="12700" algn="ctr">
                      <a:solidFill>
                        <a:schemeClr val="accent1">
                          <a:lumMod val="20000"/>
                          <a:lumOff val="80000"/>
                        </a:schemeClr>
                      </a:solidFill>
                    </a:lnL>
                    <a:lnR w="12700" algn="ctr">
                      <a:solidFill>
                        <a:schemeClr val="accent1">
                          <a:lumMod val="20000"/>
                          <a:lumOff val="80000"/>
                        </a:schemeClr>
                      </a:solidFill>
                    </a:lnR>
                    <a:lnT w="12700" algn="ctr">
                      <a:solidFill>
                        <a:schemeClr val="accent1">
                          <a:lumMod val="20000"/>
                          <a:lumOff val="80000"/>
                        </a:schemeClr>
                      </a:solidFill>
                    </a:lnT>
                    <a:lnB w="12700" algn="ctr">
                      <a:solidFill>
                        <a:schemeClr val="accent1">
                          <a:lumMod val="20000"/>
                          <a:lumOff val="80000"/>
                        </a:schemeClr>
                      </a:solidFill>
                    </a:lnB>
                  </a:tcPr>
                </a:tc>
                <a:tc vMerge="1">
                  <a:txBody>
                    <a:bodyPr/>
                    <a:lstStyle/>
                    <a:p>
                      <a:pPr algn="l" defTabSz="685800">
                        <a:spcBef>
                          <a:spcPts val="300"/>
                        </a:spcBef>
                        <a:spcAft>
                          <a:spcPts val="0"/>
                        </a:spcAft>
                        <a:defRPr/>
                      </a:pPr>
                      <a:endParaRPr lang="fr-FR" sz="1100">
                        <a:solidFill>
                          <a:schemeClr val="dk1"/>
                        </a:solidFill>
                        <a:latin typeface="+mn-lt"/>
                        <a:ea typeface="+mn-ea"/>
                        <a:cs typeface="+mn-cs"/>
                      </a:endParaRPr>
                    </a:p>
                  </a:txBody>
                  <a:tcPr marL="63615" marR="63615" marT="0" marB="0">
                    <a:lnL w="12700" algn="ctr">
                      <a:solidFill>
                        <a:schemeClr val="accent1">
                          <a:lumMod val="20000"/>
                          <a:lumOff val="80000"/>
                        </a:schemeClr>
                      </a:solidFill>
                    </a:lnL>
                    <a:lnR w="12700" algn="ctr">
                      <a:solidFill>
                        <a:schemeClr val="accent1">
                          <a:lumMod val="20000"/>
                          <a:lumOff val="80000"/>
                        </a:schemeClr>
                      </a:solidFill>
                    </a:lnR>
                    <a:lnT w="12700" algn="ctr">
                      <a:solidFill>
                        <a:schemeClr val="accent1">
                          <a:lumMod val="20000"/>
                          <a:lumOff val="80000"/>
                        </a:schemeClr>
                      </a:solidFill>
                    </a:lnT>
                    <a:lnB w="12700" algn="ctr">
                      <a:solidFill>
                        <a:schemeClr val="accent1">
                          <a:lumMod val="20000"/>
                          <a:lumOff val="80000"/>
                        </a:schemeClr>
                      </a:solidFill>
                    </a:lnB>
                  </a:tcPr>
                </a:tc>
              </a:tr>
              <a:tr h="473505">
                <a:tc>
                  <a:txBody>
                    <a:bodyPr/>
                    <a:lstStyle/>
                    <a:p>
                      <a:pPr marL="0" marR="0" lvl="0" indent="0" algn="l" defTabSz="685800">
                        <a:lnSpc>
                          <a:spcPct val="100000"/>
                        </a:lnSpc>
                        <a:spcBef>
                          <a:spcPts val="300"/>
                        </a:spcBef>
                        <a:spcAft>
                          <a:spcPts val="0"/>
                        </a:spcAft>
                        <a:buClrTx/>
                        <a:buSzTx/>
                        <a:buFontTx/>
                        <a:buNone/>
                        <a:defRPr/>
                      </a:pPr>
                      <a:r>
                        <a:rPr lang="fr-FR" sz="900"/>
                        <a:t>TM.1.4</a:t>
                      </a:r>
                      <a:endParaRPr sz="900">
                        <a:solidFill>
                          <a:schemeClr val="dk1"/>
                        </a:solidFill>
                        <a:latin typeface="+mn-lt"/>
                        <a:ea typeface="+mn-ea"/>
                        <a:cs typeface="+mn-cs"/>
                      </a:endParaRPr>
                    </a:p>
                    <a:p>
                      <a:pPr algn="l" defTabSz="685800">
                        <a:spcBef>
                          <a:spcPts val="300"/>
                        </a:spcBef>
                        <a:spcAft>
                          <a:spcPts val="0"/>
                        </a:spcAft>
                        <a:defRPr/>
                      </a:pPr>
                      <a:endParaRPr sz="900">
                        <a:solidFill>
                          <a:schemeClr val="dk1"/>
                        </a:solidFill>
                        <a:latin typeface="+mn-lt"/>
                        <a:ea typeface="+mn-ea"/>
                        <a:cs typeface="+mn-cs"/>
                      </a:endParaRPr>
                    </a:p>
                  </a:txBody>
                  <a:tcPr marL="63615" marR="63615" marT="0" marB="0">
                    <a:lnL w="12700" algn="ctr">
                      <a:noFill/>
                    </a:lnL>
                    <a:lnR w="12700" algn="ctr">
                      <a:solidFill>
                        <a:schemeClr val="accent1">
                          <a:lumMod val="20000"/>
                          <a:lumOff val="80000"/>
                        </a:schemeClr>
                      </a:solidFill>
                    </a:lnR>
                    <a:lnT w="12700" algn="ctr">
                      <a:solidFill>
                        <a:schemeClr val="accent1">
                          <a:lumMod val="20000"/>
                          <a:lumOff val="80000"/>
                        </a:schemeClr>
                      </a:solidFill>
                    </a:lnT>
                    <a:lnB w="12700" algn="ctr">
                      <a:noFill/>
                    </a:lnB>
                    <a:solidFill>
                      <a:schemeClr val="tx2">
                        <a:lumMod val="20000"/>
                        <a:lumOff val="80000"/>
                        <a:alpha val="20000"/>
                      </a:schemeClr>
                    </a:solidFill>
                  </a:tcPr>
                </a:tc>
                <a:tc>
                  <a:txBody>
                    <a:bodyPr/>
                    <a:lstStyle/>
                    <a:p>
                      <a:pPr algn="just">
                        <a:buClr>
                          <a:srgbClr val="000000"/>
                        </a:buClr>
                        <a:defRPr/>
                      </a:pPr>
                      <a:r>
                        <a:rPr lang="fr-FR" sz="900" spc="-1">
                          <a:solidFill>
                            <a:srgbClr val="000000"/>
                          </a:solidFill>
                          <a:latin typeface="+mn-lt"/>
                        </a:rPr>
                        <a:t>Préfecture </a:t>
                      </a:r>
                      <a:r>
                        <a:rPr lang="fr-FR" sz="900"/>
                        <a:t> des Côtes-d’Armor et d'Ille-et-Vilaine, </a:t>
                      </a:r>
                      <a:r>
                        <a:rPr lang="fr-FR" sz="900" spc="-1">
                          <a:solidFill>
                            <a:srgbClr val="000000"/>
                          </a:solidFill>
                          <a:latin typeface="+mn-lt"/>
                          <a:ea typeface="DejaVu Sans"/>
                        </a:rPr>
                        <a:t>DREAL, DDTM</a:t>
                      </a:r>
                      <a:endParaRPr sz="900"/>
                    </a:p>
                    <a:p>
                      <a:pPr algn="l" defTabSz="685800">
                        <a:spcBef>
                          <a:spcPts val="300"/>
                        </a:spcBef>
                        <a:spcAft>
                          <a:spcPts val="0"/>
                        </a:spcAft>
                        <a:defRPr/>
                      </a:pPr>
                      <a:endParaRPr sz="900">
                        <a:solidFill>
                          <a:schemeClr val="dk1"/>
                        </a:solidFill>
                        <a:latin typeface="+mn-lt"/>
                        <a:ea typeface="+mn-ea"/>
                        <a:cs typeface="+mn-cs"/>
                      </a:endParaRPr>
                    </a:p>
                  </a:txBody>
                  <a:tcPr marL="63615" marR="63615" marT="0" marB="0">
                    <a:lnL w="12700" algn="ctr">
                      <a:solidFill>
                        <a:schemeClr val="accent1">
                          <a:lumMod val="20000"/>
                          <a:lumOff val="80000"/>
                        </a:schemeClr>
                      </a:solidFill>
                    </a:lnL>
                    <a:lnR w="12700" algn="ctr">
                      <a:solidFill>
                        <a:schemeClr val="accent1">
                          <a:lumMod val="20000"/>
                          <a:lumOff val="80000"/>
                        </a:schemeClr>
                      </a:solidFill>
                    </a:lnR>
                    <a:lnT w="12700" algn="ctr">
                      <a:solidFill>
                        <a:schemeClr val="accent1">
                          <a:lumMod val="20000"/>
                          <a:lumOff val="80000"/>
                        </a:schemeClr>
                      </a:solidFill>
                    </a:lnT>
                    <a:lnB w="12700" algn="ctr">
                      <a:noFill/>
                    </a:lnB>
                    <a:solidFill>
                      <a:schemeClr val="tx2">
                        <a:lumMod val="20000"/>
                        <a:lumOff val="80000"/>
                        <a:alpha val="20000"/>
                      </a:schemeClr>
                    </a:solidFill>
                  </a:tcPr>
                </a:tc>
                <a:tc>
                  <a:txBody>
                    <a:bodyPr/>
                    <a:lstStyle/>
                    <a:p>
                      <a:pPr algn="just">
                        <a:buClr>
                          <a:srgbClr val="000000"/>
                        </a:buClr>
                        <a:defRPr/>
                      </a:pPr>
                      <a:r>
                        <a:rPr lang="fr-FR" sz="900" spc="-1">
                          <a:solidFill>
                            <a:srgbClr val="000000"/>
                          </a:solidFill>
                          <a:latin typeface="+mn-lt"/>
                          <a:ea typeface="DejaVu Sans"/>
                        </a:rPr>
                        <a:t>CEVA, MIRE, RNN Saint-Brieuc dont son comité scientifique, </a:t>
                      </a:r>
                      <a:r>
                        <a:rPr lang="fr-FR" sz="900" spc="-1">
                          <a:solidFill>
                            <a:srgbClr val="000000"/>
                          </a:solidFill>
                          <a:latin typeface="+mn-lt"/>
                        </a:rPr>
                        <a:t>Efinor Sea Cleaner, </a:t>
                      </a:r>
                      <a:r>
                        <a:rPr lang="fr-FR" sz="900" spc="-1">
                          <a:solidFill>
                            <a:srgbClr val="000000"/>
                          </a:solidFill>
                          <a:latin typeface="+mn-lt"/>
                          <a:ea typeface="DejaVu Sans"/>
                        </a:rPr>
                        <a:t>Bureaux d’étude</a:t>
                      </a:r>
                      <a:endParaRPr sz="900"/>
                    </a:p>
                  </a:txBody>
                  <a:tcPr marL="63615" marR="63615" marT="0" marB="0">
                    <a:lnL w="12700" algn="ctr">
                      <a:solidFill>
                        <a:schemeClr val="accent1">
                          <a:lumMod val="20000"/>
                          <a:lumOff val="80000"/>
                        </a:schemeClr>
                      </a:solidFill>
                    </a:lnL>
                    <a:lnR w="12700" algn="ctr">
                      <a:solidFill>
                        <a:schemeClr val="accent1">
                          <a:lumMod val="20000"/>
                          <a:lumOff val="80000"/>
                        </a:schemeClr>
                      </a:solidFill>
                    </a:lnR>
                    <a:lnT w="12700" algn="ctr">
                      <a:solidFill>
                        <a:schemeClr val="accent1">
                          <a:lumMod val="20000"/>
                          <a:lumOff val="80000"/>
                        </a:schemeClr>
                      </a:solidFill>
                    </a:lnT>
                    <a:lnB w="12700" algn="ctr">
                      <a:noFill/>
                    </a:lnB>
                    <a:solidFill>
                      <a:schemeClr val="tx2">
                        <a:lumMod val="20000"/>
                        <a:lumOff val="80000"/>
                        <a:alpha val="20000"/>
                      </a:schemeClr>
                    </a:solidFill>
                  </a:tcPr>
                </a:tc>
              </a:tr>
            </a:tbl>
          </a:graphicData>
        </a:graphic>
      </p:graphicFrame>
      <p:pic>
        <p:nvPicPr>
          <p:cNvPr id="10" name="Image 3"/>
          <p:cNvPicPr>
            <a:picLocks noChangeAspect="1"/>
          </p:cNvPicPr>
          <p:nvPr/>
        </p:nvPicPr>
        <p:blipFill>
          <a:blip r:embed="rId11"/>
          <a:srcRect l="7200" t="37258" r="70185" b="18271"/>
          <a:stretch/>
        </p:blipFill>
        <p:spPr bwMode="auto">
          <a:xfrm>
            <a:off x="4824180" y="1924049"/>
            <a:ext cx="2567326" cy="1514475"/>
          </a:xfrm>
          <a:prstGeom prst="rect">
            <a:avLst/>
          </a:prstGeom>
        </p:spPr>
      </p:pic>
      <p:sp>
        <p:nvSpPr>
          <p:cNvPr id="11" name="ZoneTexte 30"/>
          <p:cNvSpPr/>
          <p:nvPr/>
        </p:nvSpPr>
        <p:spPr bwMode="auto">
          <a:xfrm>
            <a:off x="4829175" y="3419474"/>
            <a:ext cx="2633344" cy="180363"/>
          </a:xfrm>
          <a:prstGeom prst="rect">
            <a:avLst/>
          </a:prstGeom>
          <a:noFill/>
        </p:spPr>
        <p:txBody>
          <a:bodyPr wrap="square" rtlCol="0">
            <a:noAutofit/>
          </a:bodyPr>
          <a:lstStyle/>
          <a:p>
            <a:pPr algn="ctr">
              <a:defRPr/>
            </a:pPr>
            <a:r>
              <a:rPr lang="fr-FR" sz="800">
                <a:latin typeface="Calibri"/>
                <a:cs typeface="Calibri"/>
              </a:rPr>
              <a:t>Barge de collecte des algues vertes</a:t>
            </a:r>
            <a:endParaRPr sz="800"/>
          </a:p>
        </p:txBody>
      </p:sp>
      <p:graphicFrame>
        <p:nvGraphicFramePr>
          <p:cNvPr id="12" name="Tableau 36"/>
          <p:cNvGraphicFramePr>
            <a:graphicFrameLocks/>
          </p:cNvGraphicFramePr>
          <p:nvPr>
            <p:extLst>
              <p:ext uri="{D42A27DB-BD31-4B8C-83A1-F6EECF244321}">
                <p14:modId xmlns:p14="http://schemas.microsoft.com/office/powerpoint/2010/main" val="908158198"/>
              </p:ext>
            </p:extLst>
          </p:nvPr>
        </p:nvGraphicFramePr>
        <p:xfrm>
          <a:off x="7621" y="1924049"/>
          <a:ext cx="4821552" cy="1767840"/>
        </p:xfrm>
        <a:graphic>
          <a:graphicData uri="http://schemas.openxmlformats.org/drawingml/2006/table">
            <a:tbl>
              <a:tblPr firstRow="1" bandRow="1"/>
              <a:tblGrid>
                <a:gridCol w="4821552"/>
              </a:tblGrid>
              <a:tr h="1174749">
                <a:tc>
                  <a:txBody>
                    <a:bodyPr/>
                    <a:lstStyle/>
                    <a:p>
                      <a:pPr marL="288000" algn="just">
                        <a:lnSpc>
                          <a:spcPct val="110000"/>
                        </a:lnSpc>
                        <a:defRPr/>
                      </a:pPr>
                      <a:r>
                        <a:rPr lang="fr-FR" sz="900" spc="0" dirty="0">
                          <a:solidFill>
                            <a:srgbClr val="000000"/>
                          </a:solidFill>
                          <a:latin typeface="+mn-lt"/>
                          <a:ea typeface="DejaVu Sans"/>
                        </a:rPr>
                        <a:t>- participer au COPIL de chaque projet ;</a:t>
                      </a:r>
                      <a:endParaRPr sz="900" dirty="0"/>
                    </a:p>
                    <a:p>
                      <a:pPr marL="288000" algn="just">
                        <a:lnSpc>
                          <a:spcPct val="110000"/>
                        </a:lnSpc>
                        <a:defRPr/>
                      </a:pPr>
                      <a:r>
                        <a:rPr lang="fr-FR" sz="900" spc="0" dirty="0">
                          <a:solidFill>
                            <a:srgbClr val="000000"/>
                          </a:solidFill>
                          <a:latin typeface="+mn-lt"/>
                          <a:ea typeface="DejaVu Sans"/>
                        </a:rPr>
                        <a:t>- partager les retours d’expérience des différentes expérimentations passées de ramassage des algues (colonne d’eau ou sur l’estran) et communiquer sur les résultats des initiatives portées localement ;</a:t>
                      </a:r>
                      <a:endParaRPr sz="900" dirty="0"/>
                    </a:p>
                    <a:p>
                      <a:pPr marL="288000" algn="just">
                        <a:lnSpc>
                          <a:spcPct val="110000"/>
                        </a:lnSpc>
                        <a:defRPr/>
                      </a:pPr>
                      <a:r>
                        <a:rPr lang="fr-FR" sz="900" spc="0" dirty="0">
                          <a:solidFill>
                            <a:srgbClr val="000000"/>
                          </a:solidFill>
                          <a:latin typeface="+mn-lt"/>
                          <a:ea typeface="DejaVu Sans"/>
                        </a:rPr>
                        <a:t>- s’assurer que la zone et la période de test sont les plus pertinentes au vu des enjeux du site ;</a:t>
                      </a:r>
                      <a:endParaRPr sz="900" dirty="0"/>
                    </a:p>
                    <a:p>
                      <a:pPr marL="288000" algn="just">
                        <a:lnSpc>
                          <a:spcPct val="110000"/>
                        </a:lnSpc>
                        <a:defRPr/>
                      </a:pPr>
                      <a:r>
                        <a:rPr lang="fr-FR" sz="900" spc="0" dirty="0">
                          <a:solidFill>
                            <a:srgbClr val="000000"/>
                          </a:solidFill>
                          <a:latin typeface="+mn-lt"/>
                          <a:ea typeface="DejaVu Sans"/>
                        </a:rPr>
                        <a:t>- s’assurer que la solution technique testée est satisfaisante aux différentes étapes : ramassage, valorisation, retour à l’état initial (ex : ré-ensablement) ;</a:t>
                      </a:r>
                      <a:endParaRPr sz="900" dirty="0"/>
                    </a:p>
                    <a:p>
                      <a:pPr marL="288000" algn="just">
                        <a:lnSpc>
                          <a:spcPct val="110000"/>
                        </a:lnSpc>
                        <a:defRPr/>
                      </a:pPr>
                      <a:r>
                        <a:rPr lang="fr-FR" sz="900" spc="0" dirty="0">
                          <a:solidFill>
                            <a:srgbClr val="000000"/>
                          </a:solidFill>
                          <a:latin typeface="+mn-lt"/>
                        </a:rPr>
                        <a:t>- promouvoir la/les méthodes et l’outil de collecte les plus efficaces et les moins impactants pour l’écosystème marin dont les espèces associées (avifaune notamment), </a:t>
                      </a:r>
                      <a:r>
                        <a:rPr lang="fr-FR" sz="900" spc="0" dirty="0">
                          <a:solidFill>
                            <a:srgbClr val="000000"/>
                          </a:solidFill>
                          <a:latin typeface="+mn-lt"/>
                          <a:ea typeface="DejaVu Sans"/>
                        </a:rPr>
                        <a:t>appuyer le maitre d’ouvrage pour le volet </a:t>
                      </a:r>
                      <a:r>
                        <a:rPr lang="fr-FR" sz="900" dirty="0">
                          <a:solidFill>
                            <a:schemeClr val="dk1"/>
                          </a:solidFill>
                          <a:latin typeface="+mn-lt"/>
                          <a:ea typeface="+mn-ea"/>
                          <a:cs typeface="+mn-cs"/>
                        </a:rPr>
                        <a:t>environnemental</a:t>
                      </a:r>
                      <a:r>
                        <a:rPr lang="fr-FR" sz="900" spc="0" dirty="0">
                          <a:solidFill>
                            <a:srgbClr val="000000"/>
                          </a:solidFill>
                          <a:latin typeface="+mn-lt"/>
                          <a:ea typeface="DejaVu Sans"/>
                        </a:rPr>
                        <a:t> (étude d’impact</a:t>
                      </a:r>
                      <a:r>
                        <a:rPr lang="fr-FR" sz="1000" spc="0" dirty="0">
                          <a:solidFill>
                            <a:srgbClr val="000000"/>
                          </a:solidFill>
                          <a:latin typeface="+mn-lt"/>
                          <a:ea typeface="DejaVu Sans"/>
                        </a:rPr>
                        <a:t>).</a:t>
                      </a:r>
                      <a:endParaRPr lang="fr-FR" sz="1000" dirty="0"/>
                    </a:p>
                  </a:txBody>
                  <a:tcPr marL="144000" marR="144000">
                    <a:lnL w="12700" cmpd="sng">
                      <a:noFill/>
                      <a:prstDash val="solid"/>
                    </a:lnL>
                    <a:lnR w="12700" cmpd="sng">
                      <a:noFill/>
                      <a:prstDash val="solid"/>
                    </a:lnR>
                    <a:lnT w="38099" algn="ctr">
                      <a:noFill/>
                    </a:lnT>
                    <a:lnB w="12700" cmpd="sng">
                      <a:noFill/>
                      <a:prstDash val="soli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1185</Words>
  <Application>Microsoft Office PowerPoint</Application>
  <DocSecurity>0</DocSecurity>
  <PresentationFormat>Personnalisé</PresentationFormat>
  <Paragraphs>83</Paragraphs>
  <Slides>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vt:i4>
      </vt:variant>
    </vt:vector>
  </HeadingPairs>
  <TitlesOfParts>
    <vt:vector size="10" baseType="lpstr">
      <vt:lpstr>Arial</vt:lpstr>
      <vt:lpstr>Calibri</vt:lpstr>
      <vt:lpstr>Century Gothic</vt:lpstr>
      <vt:lpstr>DejaVu Sans</vt:lpstr>
      <vt:lpstr>Microsoft Sans Serif</vt:lpstr>
      <vt:lpstr>Times New Roman</vt:lpstr>
      <vt:lpstr>Wingdings</vt:lpstr>
      <vt:lpstr>Office Theme</vt:lpstr>
      <vt:lpstr>Présentation PowerPoint</vt:lpstr>
      <vt:lpstr>Présentation PowerPoint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LE CLOIREC Ophélie</dc:creator>
  <cp:keywords/>
  <dc:description/>
  <cp:lastModifiedBy>LE CLOIREC Ophélie</cp:lastModifiedBy>
  <cp:revision>29</cp:revision>
  <dcterms:created xsi:type="dcterms:W3CDTF">2022-12-02T15:44:19Z</dcterms:created>
  <dcterms:modified xsi:type="dcterms:W3CDTF">2023-01-11T10:47:08Z</dcterms:modified>
  <cp:category/>
  <dc:identifier/>
  <cp:contentStatus/>
  <dc:language/>
  <cp:version/>
</cp:coreProperties>
</file>