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7556500" cy="10693400"/>
  <p:notesSz cx="10693400" cy="75565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86AC54D-6028-2B79-346E-6ACE43B638B7}">
  <a:tblStyle styleId="{B86AC54D-6028-2B79-346E-6ACE43B638B7}" styleName="No Style, No Grid">
    <a:wholeTbl>
      <a:tcTxStyle>
        <a:fontRef idx="minor">
          <a:srgbClr val="000000"/>
        </a:fontRef>
        <a:schemeClr val="tx1"/>
      </a:tcTxStyle>
      <a:tcStyle>
        <a:tcBdr>
          <a:left>
            <a:ln w="12700">
              <a:noFill/>
            </a:ln>
          </a:left>
          <a:right>
            <a:ln w="12700">
              <a:noFill/>
            </a:ln>
          </a:right>
          <a:top>
            <a:ln w="12700">
              <a:noFill/>
            </a:ln>
          </a:top>
          <a:bottom>
            <a:ln w="12700">
              <a:noFill/>
            </a:ln>
          </a:bottom>
          <a:insideH>
            <a:ln w="12700">
              <a:noFill/>
            </a:ln>
          </a:insideH>
          <a:insideV>
            <a:ln w="12700">
              <a:noFill/>
            </a:ln>
          </a:insideV>
        </a:tcBdr>
        <a:fill>
          <a:noFill/>
        </a:fill>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2" d="100"/>
          <a:sy n="142" d="100"/>
        </p:scale>
        <p:origin x="612" y="-19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obj" preserve="1" userDrawn="1">
  <p:cSld name="Title Slide">
    <p:spTree>
      <p:nvGrpSpPr>
        <p:cNvPr id="1" name=""/>
        <p:cNvGrpSpPr/>
        <p:nvPr/>
      </p:nvGrpSpPr>
      <p:grpSpPr bwMode="auto">
        <a:xfrm>
          <a:off x="0" y="0"/>
          <a:ext cx="0" cy="0"/>
          <a:chOff x="0" y="0"/>
          <a:chExt cx="0" cy="0"/>
        </a:xfrm>
      </p:grpSpPr>
      <p:sp>
        <p:nvSpPr>
          <p:cNvPr id="4" name="Holder 2"/>
          <p:cNvSpPr>
            <a:spLocks noGrp="1"/>
          </p:cNvSpPr>
          <p:nvPr>
            <p:ph type="ctrTitle"/>
          </p:nvPr>
        </p:nvSpPr>
        <p:spPr bwMode="auto">
          <a:xfrm>
            <a:off x="567213" y="3314954"/>
            <a:ext cx="6428422" cy="2245614"/>
          </a:xfrm>
          <a:prstGeom prst="rect">
            <a:avLst/>
          </a:prstGeom>
        </p:spPr>
        <p:txBody>
          <a:bodyPr wrap="square" lIns="0" tIns="0" rIns="0" bIns="0">
            <a:spAutoFit/>
          </a:bodyPr>
          <a:lstStyle>
            <a:lvl1pPr>
              <a:defRPr/>
            </a:lvl1pPr>
          </a:lstStyle>
          <a:p>
            <a:pPr>
              <a:defRPr/>
            </a:pPr>
            <a:endParaRPr/>
          </a:p>
        </p:txBody>
      </p:sp>
      <p:sp>
        <p:nvSpPr>
          <p:cNvPr id="5" name="Holder 3"/>
          <p:cNvSpPr>
            <a:spLocks noGrp="1"/>
          </p:cNvSpPr>
          <p:nvPr>
            <p:ph type="subTitle" idx="4"/>
          </p:nvPr>
        </p:nvSpPr>
        <p:spPr bwMode="auto">
          <a:xfrm>
            <a:off x="1134427" y="5988303"/>
            <a:ext cx="5293995" cy="2673350"/>
          </a:xfrm>
          <a:prstGeom prst="rect">
            <a:avLst/>
          </a:prstGeom>
        </p:spPr>
        <p:txBody>
          <a:bodyPr wrap="square" lIns="0" tIns="0" rIns="0" bIns="0">
            <a:spAutoFit/>
          </a:bodyPr>
          <a:lstStyle>
            <a:lvl1pPr>
              <a:defRPr/>
            </a:lvl1pPr>
          </a:lstStyle>
          <a:p>
            <a:pPr>
              <a:defRPr/>
            </a:pPr>
            <a:endParaRPr/>
          </a:p>
        </p:txBody>
      </p:sp>
      <p:sp>
        <p:nvSpPr>
          <p:cNvPr id="6"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7"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8"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4" name="Holder 2"/>
          <p:cNvSpPr>
            <a:spLocks noGrp="1"/>
          </p:cNvSpPr>
          <p:nvPr>
            <p:ph type="title"/>
          </p:nvPr>
        </p:nvSpPr>
        <p:spPr bwMode="auto"/>
        <p:txBody>
          <a:bodyPr lIns="0" tIns="0" rIns="0" bIns="0"/>
          <a:lstStyle>
            <a:lvl1pPr>
              <a:defRPr/>
            </a:lvl1pPr>
          </a:lstStyle>
          <a:p>
            <a:pPr>
              <a:defRPr/>
            </a:pPr>
            <a:endParaRPr/>
          </a:p>
        </p:txBody>
      </p:sp>
      <p:sp>
        <p:nvSpPr>
          <p:cNvPr id="5" name="Holder 3"/>
          <p:cNvSpPr>
            <a:spLocks noGrp="1"/>
          </p:cNvSpPr>
          <p:nvPr>
            <p:ph type="body" idx="1"/>
          </p:nvPr>
        </p:nvSpPr>
        <p:spPr bwMode="auto"/>
        <p:txBody>
          <a:bodyPr lIns="0" tIns="0" rIns="0" bIns="0"/>
          <a:lstStyle>
            <a:lvl1pPr>
              <a:defRPr/>
            </a:lvl1pPr>
          </a:lstStyle>
          <a:p>
            <a:pPr>
              <a:defRPr/>
            </a:pPr>
            <a:endParaRPr/>
          </a:p>
        </p:txBody>
      </p:sp>
      <p:sp>
        <p:nvSpPr>
          <p:cNvPr id="6"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7"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8"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userDrawn="1">
  <p:cSld name="Two Content">
    <p:spTree>
      <p:nvGrpSpPr>
        <p:cNvPr id="1" name=""/>
        <p:cNvGrpSpPr/>
        <p:nvPr/>
      </p:nvGrpSpPr>
      <p:grpSpPr bwMode="auto">
        <a:xfrm>
          <a:off x="0" y="0"/>
          <a:ext cx="0" cy="0"/>
          <a:chOff x="0" y="0"/>
          <a:chExt cx="0" cy="0"/>
        </a:xfrm>
      </p:grpSpPr>
      <p:sp>
        <p:nvSpPr>
          <p:cNvPr id="4" name="Holder 2"/>
          <p:cNvSpPr>
            <a:spLocks noGrp="1"/>
          </p:cNvSpPr>
          <p:nvPr>
            <p:ph type="title"/>
          </p:nvPr>
        </p:nvSpPr>
        <p:spPr bwMode="auto"/>
        <p:txBody>
          <a:bodyPr lIns="0" tIns="0" rIns="0" bIns="0"/>
          <a:lstStyle>
            <a:lvl1pPr>
              <a:defRPr/>
            </a:lvl1pPr>
          </a:lstStyle>
          <a:p>
            <a:pPr>
              <a:defRPr/>
            </a:pPr>
            <a:endParaRPr/>
          </a:p>
        </p:txBody>
      </p:sp>
      <p:sp>
        <p:nvSpPr>
          <p:cNvPr id="5" name="Holder 3"/>
          <p:cNvSpPr>
            <a:spLocks noGrp="1"/>
          </p:cNvSpPr>
          <p:nvPr>
            <p:ph sz="half" idx="2"/>
          </p:nvPr>
        </p:nvSpPr>
        <p:spPr bwMode="auto">
          <a:xfrm>
            <a:off x="378142" y="2459482"/>
            <a:ext cx="3289839" cy="7057644"/>
          </a:xfrm>
          <a:prstGeom prst="rect">
            <a:avLst/>
          </a:prstGeom>
        </p:spPr>
        <p:txBody>
          <a:bodyPr wrap="square" lIns="0" tIns="0" rIns="0" bIns="0">
            <a:spAutoFit/>
          </a:bodyPr>
          <a:lstStyle>
            <a:lvl1pPr>
              <a:defRPr/>
            </a:lvl1pPr>
          </a:lstStyle>
          <a:p>
            <a:pPr>
              <a:defRPr/>
            </a:pPr>
            <a:endParaRPr/>
          </a:p>
        </p:txBody>
      </p:sp>
      <p:sp>
        <p:nvSpPr>
          <p:cNvPr id="6" name="Holder 4"/>
          <p:cNvSpPr>
            <a:spLocks noGrp="1"/>
          </p:cNvSpPr>
          <p:nvPr>
            <p:ph sz="half" idx="3"/>
          </p:nvPr>
        </p:nvSpPr>
        <p:spPr bwMode="auto">
          <a:xfrm>
            <a:off x="3894867" y="2459482"/>
            <a:ext cx="3289839" cy="7057644"/>
          </a:xfrm>
          <a:prstGeom prst="rect">
            <a:avLst/>
          </a:prstGeom>
        </p:spPr>
        <p:txBody>
          <a:bodyPr wrap="square" lIns="0" tIns="0" rIns="0" bIns="0">
            <a:spAutoFit/>
          </a:bodyPr>
          <a:lstStyle>
            <a:lvl1pPr>
              <a:defRPr/>
            </a:lvl1pPr>
          </a:lstStyle>
          <a:p>
            <a:pPr>
              <a:defRPr/>
            </a:pPr>
            <a:endParaRPr/>
          </a:p>
        </p:txBody>
      </p:sp>
      <p:sp>
        <p:nvSpPr>
          <p:cNvPr id="7" name="Holder 5"/>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8" name="Holder 6"/>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9" name="Holder 7"/>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obj" preserve="1" userDrawn="1">
  <p:cSld name="Title Only">
    <p:spTree>
      <p:nvGrpSpPr>
        <p:cNvPr id="1" name=""/>
        <p:cNvGrpSpPr/>
        <p:nvPr/>
      </p:nvGrpSpPr>
      <p:grpSpPr bwMode="auto">
        <a:xfrm>
          <a:off x="0" y="0"/>
          <a:ext cx="0" cy="0"/>
          <a:chOff x="0" y="0"/>
          <a:chExt cx="0" cy="0"/>
        </a:xfrm>
      </p:grpSpPr>
      <p:sp>
        <p:nvSpPr>
          <p:cNvPr id="4" name="Holder 2"/>
          <p:cNvSpPr>
            <a:spLocks noGrp="1"/>
          </p:cNvSpPr>
          <p:nvPr>
            <p:ph type="title"/>
          </p:nvPr>
        </p:nvSpPr>
        <p:spPr bwMode="auto"/>
        <p:txBody>
          <a:bodyPr lIns="0" tIns="0" rIns="0" bIns="0"/>
          <a:lstStyle>
            <a:lvl1pPr>
              <a:defRPr/>
            </a:lvl1pPr>
          </a:lstStyle>
          <a:p>
            <a:pPr>
              <a:defRPr/>
            </a:pPr>
            <a:endParaRPr/>
          </a:p>
        </p:txBody>
      </p:sp>
      <p:sp>
        <p:nvSpPr>
          <p:cNvPr id="5" name="Holder 3"/>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6" name="Holder 4"/>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7" name="Holder 5"/>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obj" preserve="1" userDrawn="1">
  <p:cSld name="Blank">
    <p:spTree>
      <p:nvGrpSpPr>
        <p:cNvPr id="1" name=""/>
        <p:cNvGrpSpPr/>
        <p:nvPr/>
      </p:nvGrpSpPr>
      <p:grpSpPr bwMode="auto">
        <a:xfrm>
          <a:off x="0" y="0"/>
          <a:ext cx="0" cy="0"/>
          <a:chOff x="0" y="0"/>
          <a:chExt cx="0" cy="0"/>
        </a:xfrm>
      </p:grpSpPr>
      <p:sp>
        <p:nvSpPr>
          <p:cNvPr id="4" name="Holder 2"/>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5" name="Holder 3"/>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6" name="Holder 4"/>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bwMode="auto">
        <a:xfrm>
          <a:off x="0" y="0"/>
          <a:ext cx="0" cy="0"/>
          <a:chOff x="0" y="0"/>
          <a:chExt cx="0" cy="0"/>
        </a:xfrm>
      </p:grpSpPr>
      <p:sp>
        <p:nvSpPr>
          <p:cNvPr id="4" name="Holder 2"/>
          <p:cNvSpPr>
            <a:spLocks noGrp="1"/>
          </p:cNvSpPr>
          <p:nvPr>
            <p:ph type="title"/>
          </p:nvPr>
        </p:nvSpPr>
        <p:spPr bwMode="auto">
          <a:xfrm>
            <a:off x="378142" y="427736"/>
            <a:ext cx="6806565" cy="1710944"/>
          </a:xfrm>
          <a:prstGeom prst="rect">
            <a:avLst/>
          </a:prstGeom>
        </p:spPr>
        <p:txBody>
          <a:bodyPr wrap="square" lIns="0" tIns="0" rIns="0" bIns="0">
            <a:spAutoFit/>
          </a:bodyPr>
          <a:lstStyle>
            <a:lvl1pPr>
              <a:defRPr/>
            </a:lvl1pPr>
          </a:lstStyle>
          <a:p>
            <a:pPr>
              <a:defRPr/>
            </a:pPr>
            <a:endParaRPr/>
          </a:p>
        </p:txBody>
      </p:sp>
      <p:sp>
        <p:nvSpPr>
          <p:cNvPr id="5" name="Holder 3"/>
          <p:cNvSpPr>
            <a:spLocks noGrp="1"/>
          </p:cNvSpPr>
          <p:nvPr>
            <p:ph type="body" idx="1"/>
          </p:nvPr>
        </p:nvSpPr>
        <p:spPr bwMode="auto">
          <a:xfrm>
            <a:off x="378142" y="2459482"/>
            <a:ext cx="6806565" cy="7057644"/>
          </a:xfrm>
          <a:prstGeom prst="rect">
            <a:avLst/>
          </a:prstGeom>
        </p:spPr>
        <p:txBody>
          <a:bodyPr wrap="square" lIns="0" tIns="0" rIns="0" bIns="0">
            <a:spAutoFit/>
          </a:bodyPr>
          <a:lstStyle>
            <a:lvl1pPr>
              <a:defRPr/>
            </a:lvl1pPr>
          </a:lstStyle>
          <a:p>
            <a:pPr>
              <a:defRPr/>
            </a:pPr>
            <a:endParaRPr/>
          </a:p>
        </p:txBody>
      </p:sp>
      <p:sp>
        <p:nvSpPr>
          <p:cNvPr id="6" name="Holder 4"/>
          <p:cNvSpPr>
            <a:spLocks noGrp="1"/>
          </p:cNvSpPr>
          <p:nvPr>
            <p:ph type="ftr" sz="quarter" idx="5"/>
          </p:nvPr>
        </p:nvSpPr>
        <p:spPr bwMode="auto">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pPr>
              <a:defRPr/>
            </a:pPr>
            <a:endParaRPr/>
          </a:p>
        </p:txBody>
      </p:sp>
      <p:sp>
        <p:nvSpPr>
          <p:cNvPr id="7" name="Holder 5"/>
          <p:cNvSpPr>
            <a:spLocks noGrp="1"/>
          </p:cNvSpPr>
          <p:nvPr>
            <p:ph type="dt" sz="half" idx="6"/>
          </p:nvPr>
        </p:nvSpPr>
        <p:spPr bwMode="auto">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8" name="Holder 6"/>
          <p:cNvSpPr>
            <a:spLocks noGrp="1"/>
          </p:cNvSpPr>
          <p:nvPr>
            <p:ph type="sldNum" sz="quarter" idx="7"/>
          </p:nvPr>
        </p:nvSpPr>
        <p:spPr bwMode="auto">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pPr>
              <a:defRPr/>
            </a:pPr>
            <a:fld id="{B6F15528-21DE-4FAA-801E-634DDDAF4B2B}" type="slidenum">
              <a:rPr/>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ww.faune-bretagne.org/" TargetMode="External"/><Relationship Id="rId2" Type="http://schemas.openxmlformats.org/officeDocument/2006/relationships/hyperlink" Target="https://www.observatoire-poissons-migrateurs-bretagne.fr/actions-et-mesures-en-faveur-des-poissons-migrateurs/mesures-daccompagnement"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bwMode="auto">
        <a:xfrm>
          <a:off x="0" y="0"/>
          <a:ext cx="0" cy="0"/>
          <a:chOff x="0" y="0"/>
          <a:chExt cx="0" cy="0"/>
        </a:xfrm>
      </p:grpSpPr>
      <p:grpSp>
        <p:nvGrpSpPr>
          <p:cNvPr id="4" name="object 2"/>
          <p:cNvGrpSpPr/>
          <p:nvPr/>
        </p:nvGrpSpPr>
        <p:grpSpPr bwMode="auto">
          <a:xfrm>
            <a:off x="158242" y="0"/>
            <a:ext cx="7409180" cy="959485"/>
            <a:chOff x="158242" y="0"/>
            <a:chExt cx="7409180" cy="959485"/>
          </a:xfrm>
        </p:grpSpPr>
        <p:sp>
          <p:nvSpPr>
            <p:cNvPr id="5" name="object 3"/>
            <p:cNvSpPr/>
            <p:nvPr/>
          </p:nvSpPr>
          <p:spPr bwMode="auto">
            <a:xfrm>
              <a:off x="164592" y="4570"/>
              <a:ext cx="7396480" cy="946785"/>
            </a:xfrm>
            <a:custGeom>
              <a:avLst/>
              <a:gdLst/>
              <a:ahLst/>
              <a:cxnLst/>
              <a:rect l="l" t="t" r="r" b="b"/>
              <a:pathLst>
                <a:path w="7396480" h="946785" extrusionOk="0">
                  <a:moveTo>
                    <a:pt x="7395972" y="0"/>
                  </a:moveTo>
                  <a:lnTo>
                    <a:pt x="0" y="0"/>
                  </a:lnTo>
                  <a:lnTo>
                    <a:pt x="74764" y="58144"/>
                  </a:lnTo>
                  <a:lnTo>
                    <a:pt x="186195" y="143509"/>
                  </a:lnTo>
                  <a:lnTo>
                    <a:pt x="246906" y="188821"/>
                  </a:lnTo>
                  <a:lnTo>
                    <a:pt x="310925" y="235455"/>
                  </a:lnTo>
                  <a:lnTo>
                    <a:pt x="344168" y="259165"/>
                  </a:lnTo>
                  <a:lnTo>
                    <a:pt x="378233" y="283085"/>
                  </a:lnTo>
                  <a:lnTo>
                    <a:pt x="413115" y="307173"/>
                  </a:lnTo>
                  <a:lnTo>
                    <a:pt x="448814" y="331388"/>
                  </a:lnTo>
                  <a:lnTo>
                    <a:pt x="485327" y="355691"/>
                  </a:lnTo>
                  <a:lnTo>
                    <a:pt x="522652" y="380040"/>
                  </a:lnTo>
                  <a:lnTo>
                    <a:pt x="560786" y="404395"/>
                  </a:lnTo>
                  <a:lnTo>
                    <a:pt x="599728" y="428716"/>
                  </a:lnTo>
                  <a:lnTo>
                    <a:pt x="639475" y="452963"/>
                  </a:lnTo>
                  <a:lnTo>
                    <a:pt x="680026" y="477093"/>
                  </a:lnTo>
                  <a:lnTo>
                    <a:pt x="721377" y="501068"/>
                  </a:lnTo>
                  <a:lnTo>
                    <a:pt x="763528" y="524847"/>
                  </a:lnTo>
                  <a:lnTo>
                    <a:pt x="806476" y="548388"/>
                  </a:lnTo>
                  <a:lnTo>
                    <a:pt x="850218" y="571652"/>
                  </a:lnTo>
                  <a:lnTo>
                    <a:pt x="894753" y="594598"/>
                  </a:lnTo>
                  <a:lnTo>
                    <a:pt x="940078" y="617186"/>
                  </a:lnTo>
                  <a:lnTo>
                    <a:pt x="986192" y="639375"/>
                  </a:lnTo>
                  <a:lnTo>
                    <a:pt x="1033091" y="661124"/>
                  </a:lnTo>
                  <a:lnTo>
                    <a:pt x="1080775" y="682393"/>
                  </a:lnTo>
                  <a:lnTo>
                    <a:pt x="1129241" y="703141"/>
                  </a:lnTo>
                  <a:lnTo>
                    <a:pt x="1178487" y="723329"/>
                  </a:lnTo>
                  <a:lnTo>
                    <a:pt x="1228510" y="742915"/>
                  </a:lnTo>
                  <a:lnTo>
                    <a:pt x="1279308" y="761858"/>
                  </a:lnTo>
                  <a:lnTo>
                    <a:pt x="1330880" y="780120"/>
                  </a:lnTo>
                  <a:lnTo>
                    <a:pt x="1383223" y="797658"/>
                  </a:lnTo>
                  <a:lnTo>
                    <a:pt x="1436335" y="814432"/>
                  </a:lnTo>
                  <a:lnTo>
                    <a:pt x="1490214" y="830402"/>
                  </a:lnTo>
                  <a:lnTo>
                    <a:pt x="1544858" y="845528"/>
                  </a:lnTo>
                  <a:lnTo>
                    <a:pt x="1600264" y="859768"/>
                  </a:lnTo>
                  <a:lnTo>
                    <a:pt x="1656431" y="873083"/>
                  </a:lnTo>
                  <a:lnTo>
                    <a:pt x="1713357" y="885432"/>
                  </a:lnTo>
                  <a:lnTo>
                    <a:pt x="1771038" y="896773"/>
                  </a:lnTo>
                  <a:lnTo>
                    <a:pt x="1829474" y="907068"/>
                  </a:lnTo>
                  <a:lnTo>
                    <a:pt x="1888661" y="916275"/>
                  </a:lnTo>
                  <a:lnTo>
                    <a:pt x="1948598" y="924353"/>
                  </a:lnTo>
                  <a:lnTo>
                    <a:pt x="2009283" y="931263"/>
                  </a:lnTo>
                  <a:lnTo>
                    <a:pt x="2070714" y="936963"/>
                  </a:lnTo>
                  <a:lnTo>
                    <a:pt x="2132887" y="941414"/>
                  </a:lnTo>
                  <a:lnTo>
                    <a:pt x="2195802" y="944574"/>
                  </a:lnTo>
                  <a:lnTo>
                    <a:pt x="2259457" y="946403"/>
                  </a:lnTo>
                  <a:lnTo>
                    <a:pt x="7395972" y="946403"/>
                  </a:lnTo>
                  <a:lnTo>
                    <a:pt x="7395972" y="0"/>
                  </a:lnTo>
                  <a:close/>
                </a:path>
              </a:pathLst>
            </a:custGeom>
            <a:solidFill>
              <a:srgbClr val="1E6679"/>
            </a:solidFill>
          </p:spPr>
          <p:txBody>
            <a:bodyPr wrap="square" lIns="0" tIns="0" rIns="0" bIns="0" rtlCol="0"/>
            <a:lstStyle/>
            <a:p>
              <a:pPr>
                <a:defRPr/>
              </a:pPr>
              <a:endParaRPr/>
            </a:p>
          </p:txBody>
        </p:sp>
        <p:sp>
          <p:nvSpPr>
            <p:cNvPr id="6" name="object 4"/>
            <p:cNvSpPr/>
            <p:nvPr/>
          </p:nvSpPr>
          <p:spPr bwMode="auto">
            <a:xfrm>
              <a:off x="164592" y="4570"/>
              <a:ext cx="7396480" cy="946785"/>
            </a:xfrm>
            <a:custGeom>
              <a:avLst/>
              <a:gdLst/>
              <a:ahLst/>
              <a:cxnLst/>
              <a:rect l="l" t="t" r="r" b="b"/>
              <a:pathLst>
                <a:path w="7396480" h="946785" extrusionOk="0">
                  <a:moveTo>
                    <a:pt x="7395972" y="946403"/>
                  </a:moveTo>
                  <a:lnTo>
                    <a:pt x="2259457" y="946403"/>
                  </a:lnTo>
                  <a:lnTo>
                    <a:pt x="2195802" y="944574"/>
                  </a:lnTo>
                  <a:lnTo>
                    <a:pt x="2132887" y="941414"/>
                  </a:lnTo>
                  <a:lnTo>
                    <a:pt x="2070714" y="936963"/>
                  </a:lnTo>
                  <a:lnTo>
                    <a:pt x="2009283" y="931263"/>
                  </a:lnTo>
                  <a:lnTo>
                    <a:pt x="1948598" y="924353"/>
                  </a:lnTo>
                  <a:lnTo>
                    <a:pt x="1888661" y="916275"/>
                  </a:lnTo>
                  <a:lnTo>
                    <a:pt x="1829474" y="907068"/>
                  </a:lnTo>
                  <a:lnTo>
                    <a:pt x="1771038" y="896773"/>
                  </a:lnTo>
                  <a:lnTo>
                    <a:pt x="1713357" y="885432"/>
                  </a:lnTo>
                  <a:lnTo>
                    <a:pt x="1656431" y="873083"/>
                  </a:lnTo>
                  <a:lnTo>
                    <a:pt x="1600264" y="859768"/>
                  </a:lnTo>
                  <a:lnTo>
                    <a:pt x="1544858" y="845528"/>
                  </a:lnTo>
                  <a:lnTo>
                    <a:pt x="1490214" y="830402"/>
                  </a:lnTo>
                  <a:lnTo>
                    <a:pt x="1436335" y="814432"/>
                  </a:lnTo>
                  <a:lnTo>
                    <a:pt x="1383223" y="797658"/>
                  </a:lnTo>
                  <a:lnTo>
                    <a:pt x="1330880" y="780120"/>
                  </a:lnTo>
                  <a:lnTo>
                    <a:pt x="1279308" y="761858"/>
                  </a:lnTo>
                  <a:lnTo>
                    <a:pt x="1228510" y="742915"/>
                  </a:lnTo>
                  <a:lnTo>
                    <a:pt x="1178487" y="723329"/>
                  </a:lnTo>
                  <a:lnTo>
                    <a:pt x="1129241" y="703141"/>
                  </a:lnTo>
                  <a:lnTo>
                    <a:pt x="1080775" y="682393"/>
                  </a:lnTo>
                  <a:lnTo>
                    <a:pt x="1033091" y="661124"/>
                  </a:lnTo>
                  <a:lnTo>
                    <a:pt x="986192" y="639375"/>
                  </a:lnTo>
                  <a:lnTo>
                    <a:pt x="940078" y="617186"/>
                  </a:lnTo>
                  <a:lnTo>
                    <a:pt x="894753" y="594598"/>
                  </a:lnTo>
                  <a:lnTo>
                    <a:pt x="850218" y="571652"/>
                  </a:lnTo>
                  <a:lnTo>
                    <a:pt x="806476" y="548388"/>
                  </a:lnTo>
                  <a:lnTo>
                    <a:pt x="763528" y="524847"/>
                  </a:lnTo>
                  <a:lnTo>
                    <a:pt x="721377" y="501068"/>
                  </a:lnTo>
                  <a:lnTo>
                    <a:pt x="680026" y="477093"/>
                  </a:lnTo>
                  <a:lnTo>
                    <a:pt x="639475" y="452963"/>
                  </a:lnTo>
                  <a:lnTo>
                    <a:pt x="599728" y="428716"/>
                  </a:lnTo>
                  <a:lnTo>
                    <a:pt x="560786" y="404395"/>
                  </a:lnTo>
                  <a:lnTo>
                    <a:pt x="522652" y="380040"/>
                  </a:lnTo>
                  <a:lnTo>
                    <a:pt x="485327" y="355691"/>
                  </a:lnTo>
                  <a:lnTo>
                    <a:pt x="448814" y="331388"/>
                  </a:lnTo>
                  <a:lnTo>
                    <a:pt x="413115" y="307173"/>
                  </a:lnTo>
                  <a:lnTo>
                    <a:pt x="378233" y="283085"/>
                  </a:lnTo>
                  <a:lnTo>
                    <a:pt x="344168" y="259165"/>
                  </a:lnTo>
                  <a:lnTo>
                    <a:pt x="310925" y="235455"/>
                  </a:lnTo>
                  <a:lnTo>
                    <a:pt x="278503" y="211993"/>
                  </a:lnTo>
                  <a:lnTo>
                    <a:pt x="246906" y="188821"/>
                  </a:lnTo>
                  <a:lnTo>
                    <a:pt x="216136" y="165980"/>
                  </a:lnTo>
                  <a:lnTo>
                    <a:pt x="157086" y="121450"/>
                  </a:lnTo>
                  <a:lnTo>
                    <a:pt x="101368" y="78727"/>
                  </a:lnTo>
                  <a:lnTo>
                    <a:pt x="49000" y="38135"/>
                  </a:lnTo>
                  <a:lnTo>
                    <a:pt x="0" y="0"/>
                  </a:lnTo>
                  <a:lnTo>
                    <a:pt x="7395972" y="0"/>
                  </a:lnTo>
                </a:path>
              </a:pathLst>
            </a:custGeom>
            <a:grpFill/>
            <a:ln w="12192">
              <a:solidFill>
                <a:srgbClr val="525252"/>
              </a:solidFill>
            </a:ln>
          </p:spPr>
          <p:txBody>
            <a:bodyPr wrap="square" lIns="0" tIns="0" rIns="0" bIns="0" rtlCol="0"/>
            <a:lstStyle/>
            <a:p>
              <a:pPr>
                <a:defRPr/>
              </a:pPr>
              <a:endParaRPr/>
            </a:p>
          </p:txBody>
        </p:sp>
      </p:grpSp>
      <p:sp>
        <p:nvSpPr>
          <p:cNvPr id="7" name="object 5"/>
          <p:cNvSpPr>
            <a:spLocks/>
          </p:cNvSpPr>
          <p:nvPr/>
        </p:nvSpPr>
        <p:spPr bwMode="auto">
          <a:xfrm>
            <a:off x="1481073" y="129031"/>
            <a:ext cx="4813270" cy="433099"/>
          </a:xfrm>
          <a:prstGeom prst="rect">
            <a:avLst/>
          </a:prstGeom>
        </p:spPr>
        <p:txBody>
          <a:bodyPr vert="horz" wrap="square" lIns="0" tIns="12699" rIns="0" bIns="0" rtlCol="0">
            <a:noAutofit/>
          </a:bodyPr>
          <a:lstStyle/>
          <a:p>
            <a:pPr marL="12700">
              <a:lnSpc>
                <a:spcPct val="100000"/>
              </a:lnSpc>
              <a:spcBef>
                <a:spcPts val="100"/>
              </a:spcBef>
              <a:defRPr/>
            </a:pPr>
            <a:r>
              <a:rPr lang="fr-FR" sz="1400" b="1">
                <a:solidFill>
                  <a:srgbClr val="FFFFFF"/>
                </a:solidFill>
                <a:cs typeface="Calibri"/>
              </a:rPr>
              <a:t>MER13 </a:t>
            </a:r>
            <a:r>
              <a:rPr lang="fr-FR" sz="1400" b="1">
                <a:solidFill>
                  <a:srgbClr val="92D050"/>
                </a:solidFill>
                <a:cs typeface="Calibri"/>
              </a:rPr>
              <a:t>– </a:t>
            </a:r>
            <a:r>
              <a:rPr lang="fr-FR" sz="1400" b="1">
                <a:solidFill>
                  <a:srgbClr val="FFFFFF"/>
                </a:solidFill>
                <a:cs typeface="Calibri"/>
              </a:rPr>
              <a:t>Partage de la connaissances sur les poissons amphihalins</a:t>
            </a:r>
            <a:endParaRPr sz="1400">
              <a:latin typeface="Calibri"/>
              <a:cs typeface="Calibri"/>
            </a:endParaRPr>
          </a:p>
        </p:txBody>
      </p:sp>
      <p:graphicFrame>
        <p:nvGraphicFramePr>
          <p:cNvPr id="8" name="object 6"/>
          <p:cNvGraphicFramePr>
            <a:graphicFrameLocks noGrp="1"/>
          </p:cNvGraphicFramePr>
          <p:nvPr/>
        </p:nvGraphicFramePr>
        <p:xfrm>
          <a:off x="0" y="1103375"/>
          <a:ext cx="7538718" cy="1108199"/>
        </p:xfrm>
        <a:graphic>
          <a:graphicData uri="http://schemas.openxmlformats.org/drawingml/2006/table">
            <a:tbl>
              <a:tblPr firstRow="1" bandRow="1">
                <a:tableStyleId>{B86AC54D-6028-2B79-346E-6ACE43B638B7}</a:tableStyleId>
              </a:tblPr>
              <a:tblGrid>
                <a:gridCol w="1169035">
                  <a:extLst>
                    <a:ext uri="{9D8B030D-6E8A-4147-A177-3AD203B41FA5}">
                      <a16:colId xmlns:a16="http://schemas.microsoft.com/office/drawing/2014/main" val="20000"/>
                    </a:ext>
                  </a:extLst>
                </a:gridCol>
                <a:gridCol w="1652269">
                  <a:extLst>
                    <a:ext uri="{9D8B030D-6E8A-4147-A177-3AD203B41FA5}">
                      <a16:colId xmlns:a16="http://schemas.microsoft.com/office/drawing/2014/main" val="20001"/>
                    </a:ext>
                  </a:extLst>
                </a:gridCol>
                <a:gridCol w="4717414">
                  <a:extLst>
                    <a:ext uri="{9D8B030D-6E8A-4147-A177-3AD203B41FA5}">
                      <a16:colId xmlns:a16="http://schemas.microsoft.com/office/drawing/2014/main" val="20002"/>
                    </a:ext>
                  </a:extLst>
                </a:gridCol>
              </a:tblGrid>
              <a:tr h="436116">
                <a:tc>
                  <a:txBody>
                    <a:bodyPr/>
                    <a:lstStyle/>
                    <a:p>
                      <a:pPr marL="62230" marR="259715">
                        <a:lnSpc>
                          <a:spcPct val="101699"/>
                        </a:lnSpc>
                        <a:spcBef>
                          <a:spcPts val="40"/>
                        </a:spcBef>
                        <a:defRPr/>
                      </a:pPr>
                      <a:r>
                        <a:rPr sz="900" b="1" spc="-5">
                          <a:latin typeface="Calibri"/>
                          <a:cs typeface="Calibri"/>
                        </a:rPr>
                        <a:t>Habitats</a:t>
                      </a:r>
                      <a:r>
                        <a:rPr sz="900" b="1" spc="-40">
                          <a:latin typeface="Calibri"/>
                          <a:cs typeface="Calibri"/>
                        </a:rPr>
                        <a:t> </a:t>
                      </a:r>
                      <a:r>
                        <a:rPr sz="900" b="1" spc="-5">
                          <a:latin typeface="Calibri"/>
                          <a:cs typeface="Calibri"/>
                        </a:rPr>
                        <a:t>d’intérêt </a:t>
                      </a:r>
                      <a:r>
                        <a:rPr sz="900" b="1" spc="-190">
                          <a:latin typeface="Calibri"/>
                          <a:cs typeface="Calibri"/>
                        </a:rPr>
                        <a:t> </a:t>
                      </a:r>
                      <a:r>
                        <a:rPr sz="900" b="1" spc="-5">
                          <a:latin typeface="Calibri"/>
                          <a:cs typeface="Calibri"/>
                        </a:rPr>
                        <a:t>communautaire </a:t>
                      </a:r>
                      <a:r>
                        <a:rPr sz="900" b="1">
                          <a:latin typeface="Calibri"/>
                          <a:cs typeface="Calibri"/>
                        </a:rPr>
                        <a:t> </a:t>
                      </a:r>
                      <a:r>
                        <a:rPr sz="900" b="1" spc="-5">
                          <a:latin typeface="Calibri"/>
                          <a:cs typeface="Calibri"/>
                        </a:rPr>
                        <a:t>concernés</a:t>
                      </a:r>
                      <a:endParaRPr sz="900">
                        <a:latin typeface="Calibri"/>
                        <a:cs typeface="Calibri"/>
                      </a:endParaRPr>
                    </a:p>
                  </a:txBody>
                  <a:tcPr marL="0" marR="0" marT="5080" marB="0">
                    <a:lnL w="3175" algn="ctr">
                      <a:solidFill>
                        <a:srgbClr val="7A7A7A"/>
                      </a:solidFill>
                    </a:lnL>
                    <a:lnR w="6350" algn="ctr">
                      <a:solidFill>
                        <a:srgbClr val="7A7A7A"/>
                      </a:solidFill>
                    </a:lnR>
                    <a:lnT w="6350" algn="ctr">
                      <a:solidFill>
                        <a:srgbClr val="7A7A7A"/>
                      </a:solidFill>
                    </a:lnT>
                    <a:lnB w="6350" algn="ctr">
                      <a:solidFill>
                        <a:srgbClr val="7A7A7A"/>
                      </a:solidFill>
                    </a:lnB>
                    <a:solidFill>
                      <a:srgbClr val="DEEAF6"/>
                    </a:solidFill>
                  </a:tcPr>
                </a:tc>
                <a:tc gridSpan="2">
                  <a:txBody>
                    <a:bodyPr/>
                    <a:lstStyle/>
                    <a:p>
                      <a:pPr algn="l">
                        <a:lnSpc>
                          <a:spcPct val="100000"/>
                        </a:lnSpc>
                        <a:defRPr/>
                      </a:pPr>
                      <a:br>
                        <a:rPr lang="fr-FR" sz="900" b="1" spc="-1">
                          <a:solidFill>
                            <a:srgbClr val="000000"/>
                          </a:solidFill>
                          <a:latin typeface="+mn-lt"/>
                        </a:rPr>
                      </a:br>
                      <a:endParaRPr lang="fr-FR" sz="900" b="1"/>
                    </a:p>
                  </a:txBody>
                  <a:tcPr marL="108000" marR="0" marT="7620" marB="0">
                    <a:lnL w="6350" algn="ctr">
                      <a:solidFill>
                        <a:srgbClr val="7A7A7A"/>
                      </a:solidFill>
                    </a:lnL>
                    <a:lnR w="28575" algn="ctr">
                      <a:solidFill>
                        <a:srgbClr val="C8C8C8"/>
                      </a:solidFill>
                    </a:lnR>
                    <a:lnT w="6350" algn="ctr">
                      <a:solidFill>
                        <a:srgbClr val="7A7A7A"/>
                      </a:solidFill>
                    </a:lnT>
                    <a:lnB w="6350" algn="ctr">
                      <a:solidFill>
                        <a:srgbClr val="7A7A7A"/>
                      </a:solidFill>
                    </a:lnB>
                    <a:solidFill>
                      <a:srgbClr val="DEEAF6"/>
                    </a:solidFill>
                  </a:tcPr>
                </a:tc>
                <a:tc hMerge="1">
                  <a:txBody>
                    <a:bodyPr/>
                    <a:lstStyle/>
                    <a:p>
                      <a:endParaRPr/>
                    </a:p>
                  </a:txBody>
                  <a:tcPr/>
                </a:tc>
                <a:extLst>
                  <a:ext uri="{0D108BD9-81ED-4DB2-BD59-A6C34878D82A}">
                    <a16:rowId xmlns:a16="http://schemas.microsoft.com/office/drawing/2014/main" val="10000"/>
                  </a:ext>
                </a:extLst>
              </a:tr>
              <a:tr h="434339">
                <a:tc>
                  <a:txBody>
                    <a:bodyPr/>
                    <a:lstStyle/>
                    <a:p>
                      <a:pPr marL="62230" marR="287020">
                        <a:lnSpc>
                          <a:spcPct val="101699"/>
                        </a:lnSpc>
                        <a:spcBef>
                          <a:spcPts val="25"/>
                        </a:spcBef>
                        <a:defRPr/>
                      </a:pPr>
                      <a:r>
                        <a:rPr sz="900" b="1" spc="-5">
                          <a:latin typeface="Calibri"/>
                          <a:cs typeface="Calibri"/>
                        </a:rPr>
                        <a:t>Espèces</a:t>
                      </a:r>
                      <a:r>
                        <a:rPr sz="900" b="1" spc="-40">
                          <a:latin typeface="Calibri"/>
                          <a:cs typeface="Calibri"/>
                        </a:rPr>
                        <a:t> </a:t>
                      </a:r>
                      <a:r>
                        <a:rPr sz="900" b="1" spc="-5">
                          <a:latin typeface="Calibri"/>
                          <a:cs typeface="Calibri"/>
                        </a:rPr>
                        <a:t>d’intérêt </a:t>
                      </a:r>
                      <a:r>
                        <a:rPr sz="900" b="1" spc="-190">
                          <a:latin typeface="Calibri"/>
                          <a:cs typeface="Calibri"/>
                        </a:rPr>
                        <a:t> </a:t>
                      </a:r>
                      <a:r>
                        <a:rPr sz="900" b="1" spc="-5">
                          <a:latin typeface="Calibri"/>
                          <a:cs typeface="Calibri"/>
                        </a:rPr>
                        <a:t>communautaire </a:t>
                      </a:r>
                      <a:r>
                        <a:rPr sz="900" b="1">
                          <a:latin typeface="Calibri"/>
                          <a:cs typeface="Calibri"/>
                        </a:rPr>
                        <a:t> </a:t>
                      </a:r>
                      <a:r>
                        <a:rPr sz="900" b="1" spc="-5">
                          <a:latin typeface="Calibri"/>
                          <a:cs typeface="Calibri"/>
                        </a:rPr>
                        <a:t>concernées</a:t>
                      </a:r>
                      <a:endParaRPr sz="900">
                        <a:latin typeface="Calibri"/>
                        <a:cs typeface="Calibri"/>
                      </a:endParaRPr>
                    </a:p>
                  </a:txBody>
                  <a:tcPr marL="0" marR="0" marT="3175" marB="0">
                    <a:lnL w="3175" algn="ctr">
                      <a:solidFill>
                        <a:srgbClr val="7A7A7A"/>
                      </a:solidFill>
                    </a:lnL>
                    <a:lnR w="6350" algn="ctr">
                      <a:solidFill>
                        <a:srgbClr val="7A7A7A"/>
                      </a:solidFill>
                    </a:lnR>
                    <a:lnT w="6350" algn="ctr">
                      <a:solidFill>
                        <a:srgbClr val="7A7A7A"/>
                      </a:solidFill>
                    </a:lnT>
                    <a:lnB w="6350" algn="ctr">
                      <a:solidFill>
                        <a:srgbClr val="7A7A7A"/>
                      </a:solidFill>
                    </a:lnB>
                  </a:tcPr>
                </a:tc>
                <a:tc>
                  <a:txBody>
                    <a:bodyPr/>
                    <a:lstStyle/>
                    <a:p>
                      <a:pPr marL="63500">
                        <a:lnSpc>
                          <a:spcPct val="100000"/>
                        </a:lnSpc>
                        <a:spcBef>
                          <a:spcPts val="45"/>
                        </a:spcBef>
                        <a:defRPr/>
                      </a:pPr>
                      <a:r>
                        <a:rPr sz="1000">
                          <a:latin typeface="Calibri"/>
                          <a:cs typeface="Calibri"/>
                        </a:rPr>
                        <a:t>espèces amphihalines </a:t>
                      </a:r>
                    </a:p>
                  </a:txBody>
                  <a:tcPr marL="0" marR="0" marT="5715" marB="0">
                    <a:lnL w="6350" algn="ctr">
                      <a:solidFill>
                        <a:srgbClr val="7A7A7A"/>
                      </a:solidFill>
                    </a:lnL>
                    <a:lnT w="6350" algn="ctr">
                      <a:solidFill>
                        <a:srgbClr val="7A7A7A"/>
                      </a:solidFill>
                    </a:lnT>
                    <a:lnB w="6350" algn="ctr">
                      <a:solidFill>
                        <a:srgbClr val="7A7A7A"/>
                      </a:solidFill>
                    </a:lnB>
                  </a:tcPr>
                </a:tc>
                <a:tc>
                  <a:txBody>
                    <a:bodyPr/>
                    <a:lstStyle/>
                    <a:p>
                      <a:pPr marL="1020444">
                        <a:lnSpc>
                          <a:spcPct val="100000"/>
                        </a:lnSpc>
                        <a:spcBef>
                          <a:spcPts val="45"/>
                        </a:spcBef>
                        <a:defRPr/>
                      </a:pPr>
                      <a:endParaRPr sz="900">
                        <a:latin typeface="Calibri"/>
                        <a:cs typeface="Calibri"/>
                      </a:endParaRPr>
                    </a:p>
                  </a:txBody>
                  <a:tcPr marL="108000" marR="0" marT="5715" marB="0">
                    <a:lnR w="6350" algn="ctr">
                      <a:solidFill>
                        <a:srgbClr val="7A7A7A"/>
                      </a:solidFill>
                    </a:lnR>
                    <a:lnT w="6350" algn="ctr">
                      <a:solidFill>
                        <a:srgbClr val="7A7A7A"/>
                      </a:solidFill>
                    </a:lnT>
                    <a:lnB w="6350" algn="ctr">
                      <a:solidFill>
                        <a:srgbClr val="7A7A7A"/>
                      </a:solidFill>
                    </a:lnB>
                  </a:tcPr>
                </a:tc>
                <a:extLst>
                  <a:ext uri="{0D108BD9-81ED-4DB2-BD59-A6C34878D82A}">
                    <a16:rowId xmlns:a16="http://schemas.microsoft.com/office/drawing/2014/main" val="10001"/>
                  </a:ext>
                </a:extLst>
              </a:tr>
              <a:tr h="237744">
                <a:tc>
                  <a:txBody>
                    <a:bodyPr/>
                    <a:lstStyle/>
                    <a:p>
                      <a:pPr marL="62230">
                        <a:lnSpc>
                          <a:spcPct val="100000"/>
                        </a:lnSpc>
                        <a:spcBef>
                          <a:spcPts val="45"/>
                        </a:spcBef>
                        <a:defRPr/>
                      </a:pPr>
                      <a:r>
                        <a:rPr sz="900" b="1" spc="-5">
                          <a:latin typeface="Calibri"/>
                          <a:cs typeface="Calibri"/>
                        </a:rPr>
                        <a:t>Secteur</a:t>
                      </a:r>
                      <a:r>
                        <a:rPr sz="900" b="1" spc="-25">
                          <a:latin typeface="Calibri"/>
                          <a:cs typeface="Calibri"/>
                        </a:rPr>
                        <a:t> </a:t>
                      </a:r>
                      <a:r>
                        <a:rPr sz="900" b="1" spc="-5">
                          <a:latin typeface="Calibri"/>
                          <a:cs typeface="Calibri"/>
                        </a:rPr>
                        <a:t>concerné</a:t>
                      </a:r>
                      <a:endParaRPr sz="900">
                        <a:latin typeface="Calibri"/>
                        <a:cs typeface="Calibri"/>
                      </a:endParaRPr>
                    </a:p>
                  </a:txBody>
                  <a:tcPr marL="0" marR="0" marT="5715" marB="0">
                    <a:lnL w="3175" algn="ctr">
                      <a:solidFill>
                        <a:srgbClr val="7A7A7A"/>
                      </a:solidFill>
                    </a:lnL>
                    <a:lnR w="6350" algn="ctr">
                      <a:solidFill>
                        <a:srgbClr val="7A7A7A"/>
                      </a:solidFill>
                    </a:lnR>
                    <a:lnT w="6350" algn="ctr">
                      <a:solidFill>
                        <a:srgbClr val="7A7A7A"/>
                      </a:solidFill>
                    </a:lnT>
                    <a:lnB w="6350" algn="ctr">
                      <a:solidFill>
                        <a:srgbClr val="7A7A7A"/>
                      </a:solidFill>
                    </a:lnB>
                    <a:solidFill>
                      <a:srgbClr val="DEEAF6"/>
                    </a:solidFill>
                  </a:tcPr>
                </a:tc>
                <a:tc gridSpan="2">
                  <a:txBody>
                    <a:bodyPr/>
                    <a:lstStyle/>
                    <a:p>
                      <a:pPr>
                        <a:lnSpc>
                          <a:spcPct val="100000"/>
                        </a:lnSpc>
                        <a:defRPr/>
                      </a:pPr>
                      <a:r>
                        <a:rPr sz="1000" dirty="0" err="1">
                          <a:latin typeface="+mj-lt"/>
                          <a:cs typeface="Times New Roman"/>
                        </a:rPr>
                        <a:t>débouchés</a:t>
                      </a:r>
                      <a:r>
                        <a:rPr sz="1000" dirty="0">
                          <a:latin typeface="+mj-lt"/>
                          <a:cs typeface="Times New Roman"/>
                        </a:rPr>
                        <a:t> des </a:t>
                      </a:r>
                      <a:r>
                        <a:rPr sz="1000" dirty="0" err="1">
                          <a:latin typeface="+mj-lt"/>
                          <a:cs typeface="Times New Roman"/>
                        </a:rPr>
                        <a:t>fleuves</a:t>
                      </a:r>
                      <a:r>
                        <a:rPr sz="1000" dirty="0">
                          <a:latin typeface="+mj-lt"/>
                          <a:cs typeface="Times New Roman"/>
                        </a:rPr>
                        <a:t> </a:t>
                      </a:r>
                      <a:r>
                        <a:rPr sz="1000" dirty="0" err="1">
                          <a:latin typeface="+mj-lt"/>
                          <a:cs typeface="Times New Roman"/>
                        </a:rPr>
                        <a:t>côtiers</a:t>
                      </a:r>
                      <a:r>
                        <a:rPr sz="1000" dirty="0">
                          <a:latin typeface="+mj-lt"/>
                          <a:cs typeface="Times New Roman"/>
                        </a:rPr>
                        <a:t> du site N2000</a:t>
                      </a:r>
                    </a:p>
                  </a:txBody>
                  <a:tcPr marL="144000" marR="72000" marT="0" marB="0">
                    <a:lnL w="6350" algn="ctr">
                      <a:solidFill>
                        <a:srgbClr val="7A7A7A"/>
                      </a:solidFill>
                    </a:lnL>
                    <a:lnR w="28575" algn="ctr">
                      <a:solidFill>
                        <a:srgbClr val="C8C8C8"/>
                      </a:solidFill>
                    </a:lnR>
                    <a:lnT w="6350" algn="ctr">
                      <a:solidFill>
                        <a:srgbClr val="7A7A7A"/>
                      </a:solidFill>
                    </a:lnT>
                    <a:lnB w="6350" algn="ctr">
                      <a:solidFill>
                        <a:srgbClr val="7A7A7A"/>
                      </a:solidFill>
                    </a:lnB>
                    <a:solidFill>
                      <a:srgbClr val="DEEAF6"/>
                    </a:solidFill>
                  </a:tcPr>
                </a:tc>
                <a:tc hMerge="1">
                  <a:txBody>
                    <a:bodyPr/>
                    <a:lstStyle/>
                    <a:p>
                      <a:endParaRPr/>
                    </a:p>
                  </a:txBody>
                  <a:tcPr/>
                </a:tc>
                <a:extLst>
                  <a:ext uri="{0D108BD9-81ED-4DB2-BD59-A6C34878D82A}">
                    <a16:rowId xmlns:a16="http://schemas.microsoft.com/office/drawing/2014/main" val="10002"/>
                  </a:ext>
                </a:extLst>
              </a:tr>
            </a:tbl>
          </a:graphicData>
        </a:graphic>
      </p:graphicFrame>
      <p:graphicFrame>
        <p:nvGraphicFramePr>
          <p:cNvPr id="9" name="object 7"/>
          <p:cNvGraphicFramePr>
            <a:graphicFrameLocks noGrp="1"/>
          </p:cNvGraphicFramePr>
          <p:nvPr>
            <p:extLst>
              <p:ext uri="{D42A27DB-BD31-4B8C-83A1-F6EECF244321}">
                <p14:modId xmlns:p14="http://schemas.microsoft.com/office/powerpoint/2010/main" val="1870573605"/>
              </p:ext>
            </p:extLst>
          </p:nvPr>
        </p:nvGraphicFramePr>
        <p:xfrm>
          <a:off x="-5080" y="2303779"/>
          <a:ext cx="7559675" cy="1450694"/>
        </p:xfrm>
        <a:graphic>
          <a:graphicData uri="http://schemas.openxmlformats.org/drawingml/2006/table">
            <a:tbl>
              <a:tblPr firstRow="1" bandRow="1">
                <a:tableStyleId>{B86AC54D-6028-2B79-346E-6ACE43B638B7}</a:tableStyleId>
              </a:tblPr>
              <a:tblGrid>
                <a:gridCol w="1874509">
                  <a:extLst>
                    <a:ext uri="{9D8B030D-6E8A-4147-A177-3AD203B41FA5}">
                      <a16:colId xmlns:a16="http://schemas.microsoft.com/office/drawing/2014/main" val="20000"/>
                    </a:ext>
                  </a:extLst>
                </a:gridCol>
                <a:gridCol w="5685166">
                  <a:extLst>
                    <a:ext uri="{9D8B030D-6E8A-4147-A177-3AD203B41FA5}">
                      <a16:colId xmlns:a16="http://schemas.microsoft.com/office/drawing/2014/main" val="20001"/>
                    </a:ext>
                  </a:extLst>
                </a:gridCol>
              </a:tblGrid>
              <a:tr h="206779">
                <a:tc>
                  <a:txBody>
                    <a:bodyPr/>
                    <a:lstStyle/>
                    <a:p>
                      <a:pPr>
                        <a:lnSpc>
                          <a:spcPct val="100000"/>
                        </a:lnSpc>
                        <a:defRPr/>
                      </a:pPr>
                      <a:endParaRPr sz="1000">
                        <a:latin typeface="Times New Roman"/>
                        <a:cs typeface="Times New Roman"/>
                      </a:endParaRPr>
                    </a:p>
                  </a:txBody>
                  <a:tcPr marL="0" marR="0" marT="0" marB="0">
                    <a:solidFill>
                      <a:srgbClr val="30849B"/>
                    </a:solidFill>
                  </a:tcPr>
                </a:tc>
                <a:tc>
                  <a:txBody>
                    <a:bodyPr/>
                    <a:lstStyle/>
                    <a:p>
                      <a:pPr marL="68580">
                        <a:lnSpc>
                          <a:spcPts val="1420"/>
                        </a:lnSpc>
                        <a:defRPr/>
                      </a:pPr>
                      <a:r>
                        <a:rPr sz="1200" b="1" spc="-5">
                          <a:solidFill>
                            <a:srgbClr val="FFFFFF"/>
                          </a:solidFill>
                          <a:latin typeface="Calibri"/>
                          <a:cs typeface="Calibri"/>
                        </a:rPr>
                        <a:t>Lien</a:t>
                      </a:r>
                      <a:r>
                        <a:rPr sz="1200" b="1" spc="5">
                          <a:solidFill>
                            <a:srgbClr val="FFFFFF"/>
                          </a:solidFill>
                          <a:latin typeface="Calibri"/>
                          <a:cs typeface="Calibri"/>
                        </a:rPr>
                        <a:t> </a:t>
                      </a:r>
                      <a:r>
                        <a:rPr sz="1200" b="1" spc="-5">
                          <a:solidFill>
                            <a:srgbClr val="FFFFFF"/>
                          </a:solidFill>
                          <a:latin typeface="Calibri"/>
                          <a:cs typeface="Calibri"/>
                        </a:rPr>
                        <a:t>avec</a:t>
                      </a:r>
                      <a:r>
                        <a:rPr sz="1200" b="1">
                          <a:solidFill>
                            <a:srgbClr val="FFFFFF"/>
                          </a:solidFill>
                          <a:latin typeface="Calibri"/>
                          <a:cs typeface="Calibri"/>
                        </a:rPr>
                        <a:t> </a:t>
                      </a:r>
                      <a:r>
                        <a:rPr sz="1200" b="1" spc="-5">
                          <a:solidFill>
                            <a:srgbClr val="FFFFFF"/>
                          </a:solidFill>
                          <a:latin typeface="Calibri"/>
                          <a:cs typeface="Calibri"/>
                        </a:rPr>
                        <a:t>les</a:t>
                      </a:r>
                      <a:r>
                        <a:rPr sz="1200" b="1" spc="5">
                          <a:solidFill>
                            <a:srgbClr val="FFFFFF"/>
                          </a:solidFill>
                          <a:latin typeface="Calibri"/>
                          <a:cs typeface="Calibri"/>
                        </a:rPr>
                        <a:t> </a:t>
                      </a:r>
                      <a:r>
                        <a:rPr sz="1200" b="1" spc="-5">
                          <a:solidFill>
                            <a:srgbClr val="FFFFFF"/>
                          </a:solidFill>
                          <a:latin typeface="Calibri"/>
                          <a:cs typeface="Calibri"/>
                        </a:rPr>
                        <a:t>objectifs</a:t>
                      </a:r>
                      <a:r>
                        <a:rPr sz="1200" b="1">
                          <a:solidFill>
                            <a:srgbClr val="FFFFFF"/>
                          </a:solidFill>
                          <a:latin typeface="Calibri"/>
                          <a:cs typeface="Calibri"/>
                        </a:rPr>
                        <a:t> </a:t>
                      </a:r>
                      <a:r>
                        <a:rPr sz="1200" b="1" spc="-5">
                          <a:solidFill>
                            <a:srgbClr val="FFFFFF"/>
                          </a:solidFill>
                          <a:latin typeface="Calibri"/>
                          <a:cs typeface="Calibri"/>
                        </a:rPr>
                        <a:t>opérationnels</a:t>
                      </a:r>
                      <a:r>
                        <a:rPr sz="1200" b="1" spc="5">
                          <a:solidFill>
                            <a:srgbClr val="FFFFFF"/>
                          </a:solidFill>
                          <a:latin typeface="Calibri"/>
                          <a:cs typeface="Calibri"/>
                        </a:rPr>
                        <a:t> </a:t>
                      </a:r>
                      <a:r>
                        <a:rPr sz="1200" b="1" spc="-5">
                          <a:solidFill>
                            <a:srgbClr val="FFFFFF"/>
                          </a:solidFill>
                          <a:latin typeface="Calibri"/>
                          <a:cs typeface="Calibri"/>
                        </a:rPr>
                        <a:t>et les</a:t>
                      </a:r>
                      <a:r>
                        <a:rPr sz="1200" b="1" spc="15">
                          <a:solidFill>
                            <a:srgbClr val="FFFFFF"/>
                          </a:solidFill>
                          <a:latin typeface="Calibri"/>
                          <a:cs typeface="Calibri"/>
                        </a:rPr>
                        <a:t> </a:t>
                      </a:r>
                      <a:r>
                        <a:rPr sz="1200" b="1" spc="-5">
                          <a:solidFill>
                            <a:srgbClr val="FFFFFF"/>
                          </a:solidFill>
                          <a:latin typeface="Calibri"/>
                          <a:cs typeface="Calibri"/>
                        </a:rPr>
                        <a:t>autres</a:t>
                      </a:r>
                      <a:r>
                        <a:rPr sz="1200" b="1" spc="10">
                          <a:solidFill>
                            <a:srgbClr val="FFFFFF"/>
                          </a:solidFill>
                          <a:latin typeface="Calibri"/>
                          <a:cs typeface="Calibri"/>
                        </a:rPr>
                        <a:t> </a:t>
                      </a:r>
                      <a:r>
                        <a:rPr sz="1200" b="1" spc="-5">
                          <a:solidFill>
                            <a:srgbClr val="FFFFFF"/>
                          </a:solidFill>
                          <a:latin typeface="Calibri"/>
                          <a:cs typeface="Calibri"/>
                        </a:rPr>
                        <a:t>mesures</a:t>
                      </a:r>
                      <a:endParaRPr sz="1200">
                        <a:latin typeface="Calibri"/>
                        <a:cs typeface="Calibri"/>
                      </a:endParaRPr>
                    </a:p>
                  </a:txBody>
                  <a:tcPr marL="0" marR="0" marT="0" marB="0">
                    <a:solidFill>
                      <a:srgbClr val="30849B"/>
                    </a:solidFill>
                  </a:tcPr>
                </a:tc>
                <a:extLst>
                  <a:ext uri="{0D108BD9-81ED-4DB2-BD59-A6C34878D82A}">
                    <a16:rowId xmlns:a16="http://schemas.microsoft.com/office/drawing/2014/main" val="10000"/>
                  </a:ext>
                </a:extLst>
              </a:tr>
              <a:tr h="1243915">
                <a:tc>
                  <a:txBody>
                    <a:bodyPr/>
                    <a:lstStyle/>
                    <a:p>
                      <a:pPr>
                        <a:lnSpc>
                          <a:spcPct val="100000"/>
                        </a:lnSpc>
                        <a:defRPr/>
                      </a:pPr>
                      <a:endParaRPr sz="1000">
                        <a:latin typeface="Times New Roman"/>
                        <a:cs typeface="Times New Roman"/>
                      </a:endParaRPr>
                    </a:p>
                  </a:txBody>
                  <a:tcPr marL="0" marR="0" marT="0" marB="0"/>
                </a:tc>
                <a:tc>
                  <a:txBody>
                    <a:bodyPr/>
                    <a:lstStyle/>
                    <a:p>
                      <a:pPr marL="68580">
                        <a:lnSpc>
                          <a:spcPct val="100000"/>
                        </a:lnSpc>
                        <a:spcBef>
                          <a:spcPts val="20"/>
                        </a:spcBef>
                        <a:defRPr/>
                      </a:pPr>
                      <a:r>
                        <a:rPr lang="fr-FR" sz="1050" b="1" spc="-5" dirty="0">
                          <a:latin typeface="+mn-lt"/>
                          <a:cs typeface="Calibri"/>
                        </a:rPr>
                        <a:t>Objectifs</a:t>
                      </a:r>
                      <a:r>
                        <a:rPr lang="fr-FR" sz="1050" b="1" spc="-20" dirty="0">
                          <a:latin typeface="+mn-lt"/>
                          <a:cs typeface="Calibri"/>
                        </a:rPr>
                        <a:t> </a:t>
                      </a:r>
                      <a:r>
                        <a:rPr lang="fr-FR" sz="1050" b="1" spc="-5" dirty="0">
                          <a:latin typeface="+mn-lt"/>
                          <a:cs typeface="Calibri"/>
                        </a:rPr>
                        <a:t>opérationnels</a:t>
                      </a:r>
                      <a:r>
                        <a:rPr lang="fr-FR" sz="1050" b="1" spc="-15" dirty="0">
                          <a:latin typeface="+mn-lt"/>
                          <a:cs typeface="Calibri"/>
                        </a:rPr>
                        <a:t> </a:t>
                      </a:r>
                      <a:r>
                        <a:rPr lang="fr-FR" sz="1050" b="1" spc="-5" dirty="0">
                          <a:latin typeface="+mn-lt"/>
                          <a:cs typeface="Calibri"/>
                        </a:rPr>
                        <a:t>:</a:t>
                      </a:r>
                      <a:endParaRPr lang="fr-FR" sz="1050" b="1" spc="-4" dirty="0">
                        <a:latin typeface="+mn-lt"/>
                        <a:cs typeface="Calibri"/>
                      </a:endParaRPr>
                    </a:p>
                    <a:p>
                      <a:pPr>
                        <a:defRPr/>
                      </a:pPr>
                      <a:r>
                        <a:rPr lang="fr-FR" sz="1050" b="0" i="0" u="none" strike="noStrike" cap="none" spc="0" dirty="0">
                          <a:solidFill>
                            <a:srgbClr val="000000"/>
                          </a:solidFill>
                          <a:latin typeface="+mn-lt"/>
                          <a:ea typeface="+mn-lt"/>
                          <a:cs typeface="+mn-lt"/>
                        </a:rPr>
                        <a:t>- Améliorer en continu les connaissances naturalistes, scientifiques et socio-économiques nécessaires à la gestion du site N2000</a:t>
                      </a:r>
                      <a:endParaRPr sz="1050" dirty="0">
                        <a:latin typeface="+mn-lt"/>
                        <a:cs typeface="Calibri"/>
                      </a:endParaRPr>
                    </a:p>
                    <a:p>
                      <a:pPr>
                        <a:lnSpc>
                          <a:spcPct val="100000"/>
                        </a:lnSpc>
                        <a:spcBef>
                          <a:spcPts val="9"/>
                        </a:spcBef>
                        <a:buFont typeface="Microsoft Sans Serif"/>
                        <a:buNone/>
                        <a:defRPr/>
                      </a:pPr>
                      <a:endParaRPr sz="1050" dirty="0">
                        <a:latin typeface="Times New Roman"/>
                        <a:cs typeface="Times New Roman"/>
                      </a:endParaRPr>
                    </a:p>
                    <a:p>
                      <a:pPr marL="68580">
                        <a:lnSpc>
                          <a:spcPct val="100000"/>
                        </a:lnSpc>
                        <a:spcBef>
                          <a:spcPts val="4"/>
                        </a:spcBef>
                        <a:defRPr/>
                      </a:pPr>
                      <a:r>
                        <a:rPr lang="fr-FR" sz="1050" b="1" i="0" u="none" strike="noStrike" cap="none" spc="-4" dirty="0">
                          <a:solidFill>
                            <a:schemeClr val="tx1"/>
                          </a:solidFill>
                          <a:latin typeface="Calibri"/>
                          <a:ea typeface="Calibri"/>
                          <a:cs typeface="Calibri"/>
                        </a:rPr>
                        <a:t>Mesures</a:t>
                      </a:r>
                      <a:r>
                        <a:rPr lang="fr-FR" sz="1050" b="1" i="0" u="none" strike="noStrike" cap="none" spc="-23" dirty="0">
                          <a:solidFill>
                            <a:schemeClr val="tx1"/>
                          </a:solidFill>
                          <a:latin typeface="Calibri"/>
                          <a:ea typeface="Calibri"/>
                          <a:cs typeface="Calibri"/>
                        </a:rPr>
                        <a:t> </a:t>
                      </a:r>
                      <a:endParaRPr lang="fr-FR" sz="1050" b="1" i="0" u="none" strike="noStrike" cap="none" spc="-22" dirty="0">
                        <a:solidFill>
                          <a:schemeClr val="tx1"/>
                        </a:solidFill>
                        <a:latin typeface="Calibri"/>
                        <a:ea typeface="Calibri"/>
                        <a:cs typeface="Calibri"/>
                      </a:endParaRPr>
                    </a:p>
                    <a:p>
                      <a:pPr marL="68580">
                        <a:lnSpc>
                          <a:spcPct val="100000"/>
                        </a:lnSpc>
                        <a:spcBef>
                          <a:spcPts val="3"/>
                        </a:spcBef>
                        <a:defRPr/>
                      </a:pPr>
                      <a:r>
                        <a:rPr lang="fr-FR" sz="1050" b="0" i="0" u="none" strike="noStrike" cap="none" spc="0" dirty="0">
                          <a:solidFill>
                            <a:schemeClr val="tx1"/>
                          </a:solidFill>
                          <a:latin typeface="+mn-lt"/>
                          <a:ea typeface="+mn-lt"/>
                          <a:cs typeface="Calibri"/>
                        </a:rPr>
                        <a:t>- MER 11 - Lutte contre la  pêche illégale d'amphihalins</a:t>
                      </a:r>
                      <a:endParaRPr sz="1050" b="1" spc="-3" dirty="0">
                        <a:latin typeface="Calibri"/>
                        <a:cs typeface="Calibri"/>
                      </a:endParaRPr>
                    </a:p>
                    <a:p>
                      <a:pPr marL="68580">
                        <a:lnSpc>
                          <a:spcPct val="100000"/>
                        </a:lnSpc>
                        <a:spcBef>
                          <a:spcPts val="18"/>
                        </a:spcBef>
                        <a:defRPr/>
                      </a:pPr>
                      <a:r>
                        <a:rPr lang="fr-FR" sz="1050" b="0" i="0" u="none" strike="noStrike" cap="none" spc="0" dirty="0">
                          <a:solidFill>
                            <a:schemeClr val="tx1"/>
                          </a:solidFill>
                          <a:latin typeface="+mn-lt"/>
                          <a:ea typeface="+mn-lt"/>
                          <a:cs typeface="Calibri"/>
                        </a:rPr>
                        <a:t>- MER12 - Restauration de la continuité écologique</a:t>
                      </a:r>
                    </a:p>
                  </a:txBody>
                  <a:tcPr marL="0" marR="0" marT="2540" marB="0">
                    <a:solidFill>
                      <a:srgbClr val="F6FAFB"/>
                    </a:solidFill>
                  </a:tcPr>
                </a:tc>
                <a:extLst>
                  <a:ext uri="{0D108BD9-81ED-4DB2-BD59-A6C34878D82A}">
                    <a16:rowId xmlns:a16="http://schemas.microsoft.com/office/drawing/2014/main" val="10001"/>
                  </a:ext>
                </a:extLst>
              </a:tr>
            </a:tbl>
          </a:graphicData>
        </a:graphic>
      </p:graphicFrame>
      <p:sp>
        <p:nvSpPr>
          <p:cNvPr id="10" name="object 10"/>
          <p:cNvSpPr>
            <a:spLocks/>
          </p:cNvSpPr>
          <p:nvPr/>
        </p:nvSpPr>
        <p:spPr bwMode="auto">
          <a:xfrm>
            <a:off x="61975" y="335381"/>
            <a:ext cx="803471" cy="421910"/>
          </a:xfrm>
          <a:prstGeom prst="rect">
            <a:avLst/>
          </a:prstGeom>
        </p:spPr>
        <p:txBody>
          <a:bodyPr vert="horz" wrap="square" lIns="0" tIns="44450" rIns="0" bIns="0" rtlCol="0">
            <a:spAutoFit/>
          </a:bodyPr>
          <a:lstStyle/>
          <a:p>
            <a:pPr marL="12700">
              <a:lnSpc>
                <a:spcPct val="100000"/>
              </a:lnSpc>
              <a:spcBef>
                <a:spcPts val="350"/>
              </a:spcBef>
              <a:defRPr/>
            </a:pPr>
            <a:r>
              <a:rPr lang="fr-FR" sz="1100" spc="-5" dirty="0">
                <a:solidFill>
                  <a:srgbClr val="001F5F"/>
                </a:solidFill>
                <a:cs typeface="Calibri"/>
              </a:rPr>
              <a:t>ZSC</a:t>
            </a:r>
            <a:endParaRPr lang="fr-FR" sz="1100" dirty="0">
              <a:cs typeface="Calibri"/>
            </a:endParaRPr>
          </a:p>
          <a:p>
            <a:pPr marL="12700">
              <a:lnSpc>
                <a:spcPct val="100000"/>
              </a:lnSpc>
              <a:spcBef>
                <a:spcPts val="250"/>
              </a:spcBef>
              <a:defRPr/>
            </a:pPr>
            <a:r>
              <a:rPr lang="fr-FR" sz="1100" b="1" dirty="0">
                <a:solidFill>
                  <a:srgbClr val="001F5F"/>
                </a:solidFill>
                <a:cs typeface="Calibri"/>
              </a:rPr>
              <a:t>FR5300012</a:t>
            </a:r>
          </a:p>
        </p:txBody>
      </p:sp>
      <p:grpSp>
        <p:nvGrpSpPr>
          <p:cNvPr id="11" name="object 11"/>
          <p:cNvGrpSpPr/>
          <p:nvPr/>
        </p:nvGrpSpPr>
        <p:grpSpPr bwMode="auto">
          <a:xfrm>
            <a:off x="6518084" y="278637"/>
            <a:ext cx="995680" cy="659130"/>
            <a:chOff x="6518084" y="278637"/>
            <a:chExt cx="995680" cy="659130"/>
          </a:xfrm>
        </p:grpSpPr>
        <p:sp>
          <p:nvSpPr>
            <p:cNvPr id="12" name="object 12"/>
            <p:cNvSpPr/>
            <p:nvPr/>
          </p:nvSpPr>
          <p:spPr bwMode="auto">
            <a:xfrm>
              <a:off x="6851903" y="284987"/>
              <a:ext cx="283845" cy="283845"/>
            </a:xfrm>
            <a:custGeom>
              <a:avLst/>
              <a:gdLst/>
              <a:ahLst/>
              <a:cxnLst/>
              <a:rect l="l" t="t" r="r" b="b"/>
              <a:pathLst>
                <a:path w="283845" h="283845" extrusionOk="0">
                  <a:moveTo>
                    <a:pt x="141731" y="0"/>
                  </a:moveTo>
                  <a:lnTo>
                    <a:pt x="96950" y="7229"/>
                  </a:lnTo>
                  <a:lnTo>
                    <a:pt x="58046" y="27358"/>
                  </a:lnTo>
                  <a:lnTo>
                    <a:pt x="27358" y="58046"/>
                  </a:lnTo>
                  <a:lnTo>
                    <a:pt x="7229" y="96950"/>
                  </a:lnTo>
                  <a:lnTo>
                    <a:pt x="0" y="141731"/>
                  </a:lnTo>
                  <a:lnTo>
                    <a:pt x="7229" y="186513"/>
                  </a:lnTo>
                  <a:lnTo>
                    <a:pt x="27358" y="225417"/>
                  </a:lnTo>
                  <a:lnTo>
                    <a:pt x="58046" y="256105"/>
                  </a:lnTo>
                  <a:lnTo>
                    <a:pt x="96950" y="276234"/>
                  </a:lnTo>
                  <a:lnTo>
                    <a:pt x="141731" y="283464"/>
                  </a:lnTo>
                  <a:lnTo>
                    <a:pt x="186513" y="276234"/>
                  </a:lnTo>
                  <a:lnTo>
                    <a:pt x="225417" y="256105"/>
                  </a:lnTo>
                  <a:lnTo>
                    <a:pt x="256105" y="225417"/>
                  </a:lnTo>
                  <a:lnTo>
                    <a:pt x="276234" y="186513"/>
                  </a:lnTo>
                  <a:lnTo>
                    <a:pt x="283464" y="141731"/>
                  </a:lnTo>
                  <a:lnTo>
                    <a:pt x="276234" y="96950"/>
                  </a:lnTo>
                  <a:lnTo>
                    <a:pt x="256105" y="58046"/>
                  </a:lnTo>
                  <a:lnTo>
                    <a:pt x="225417" y="27358"/>
                  </a:lnTo>
                  <a:lnTo>
                    <a:pt x="186513" y="7229"/>
                  </a:lnTo>
                  <a:lnTo>
                    <a:pt x="141731" y="0"/>
                  </a:lnTo>
                  <a:close/>
                </a:path>
              </a:pathLst>
            </a:custGeom>
            <a:solidFill>
              <a:srgbClr val="C55A11"/>
            </a:solidFill>
          </p:spPr>
          <p:txBody>
            <a:bodyPr wrap="square" lIns="0" tIns="0" rIns="0" bIns="0" rtlCol="0"/>
            <a:lstStyle/>
            <a:p>
              <a:pPr>
                <a:defRPr/>
              </a:pPr>
              <a:endParaRPr/>
            </a:p>
          </p:txBody>
        </p:sp>
        <p:sp>
          <p:nvSpPr>
            <p:cNvPr id="13" name="object 13"/>
            <p:cNvSpPr/>
            <p:nvPr/>
          </p:nvSpPr>
          <p:spPr bwMode="auto">
            <a:xfrm>
              <a:off x="6851903" y="284987"/>
              <a:ext cx="283845" cy="283845"/>
            </a:xfrm>
            <a:custGeom>
              <a:avLst/>
              <a:gdLst/>
              <a:ahLst/>
              <a:cxnLst/>
              <a:rect l="l" t="t" r="r" b="b"/>
              <a:pathLst>
                <a:path w="283845" h="283845" extrusionOk="0">
                  <a:moveTo>
                    <a:pt x="0" y="141731"/>
                  </a:moveTo>
                  <a:lnTo>
                    <a:pt x="7229" y="96950"/>
                  </a:lnTo>
                  <a:lnTo>
                    <a:pt x="27358" y="58046"/>
                  </a:lnTo>
                  <a:lnTo>
                    <a:pt x="58046" y="27358"/>
                  </a:lnTo>
                  <a:lnTo>
                    <a:pt x="96950" y="7229"/>
                  </a:lnTo>
                  <a:lnTo>
                    <a:pt x="141731" y="0"/>
                  </a:lnTo>
                  <a:lnTo>
                    <a:pt x="186513" y="7229"/>
                  </a:lnTo>
                  <a:lnTo>
                    <a:pt x="225417" y="27358"/>
                  </a:lnTo>
                  <a:lnTo>
                    <a:pt x="256105" y="58046"/>
                  </a:lnTo>
                  <a:lnTo>
                    <a:pt x="276234" y="96950"/>
                  </a:lnTo>
                  <a:lnTo>
                    <a:pt x="283464" y="141731"/>
                  </a:lnTo>
                  <a:lnTo>
                    <a:pt x="276234" y="186513"/>
                  </a:lnTo>
                  <a:lnTo>
                    <a:pt x="256105" y="225417"/>
                  </a:lnTo>
                  <a:lnTo>
                    <a:pt x="225417" y="256105"/>
                  </a:lnTo>
                  <a:lnTo>
                    <a:pt x="186513" y="276234"/>
                  </a:lnTo>
                  <a:lnTo>
                    <a:pt x="141731" y="283464"/>
                  </a:lnTo>
                  <a:lnTo>
                    <a:pt x="96950" y="276234"/>
                  </a:lnTo>
                  <a:lnTo>
                    <a:pt x="58046" y="256105"/>
                  </a:lnTo>
                  <a:lnTo>
                    <a:pt x="27358" y="225417"/>
                  </a:lnTo>
                  <a:lnTo>
                    <a:pt x="7229" y="186513"/>
                  </a:lnTo>
                  <a:lnTo>
                    <a:pt x="0" y="141731"/>
                  </a:lnTo>
                  <a:close/>
                </a:path>
              </a:pathLst>
            </a:custGeom>
            <a:grpFill/>
            <a:ln w="12192">
              <a:solidFill>
                <a:srgbClr val="525252"/>
              </a:solidFill>
            </a:ln>
          </p:spPr>
          <p:txBody>
            <a:bodyPr wrap="square" lIns="0" tIns="0" rIns="0" bIns="0" rtlCol="0"/>
            <a:lstStyle/>
            <a:p>
              <a:pPr>
                <a:defRPr/>
              </a:pPr>
              <a:endParaRPr/>
            </a:p>
          </p:txBody>
        </p:sp>
        <p:sp>
          <p:nvSpPr>
            <p:cNvPr id="14" name="object 14"/>
            <p:cNvSpPr/>
            <p:nvPr/>
          </p:nvSpPr>
          <p:spPr bwMode="auto">
            <a:xfrm>
              <a:off x="6519671" y="676655"/>
              <a:ext cx="498475" cy="259079"/>
            </a:xfrm>
            <a:custGeom>
              <a:avLst/>
              <a:gdLst/>
              <a:ahLst/>
              <a:cxnLst/>
              <a:rect l="l" t="t" r="r" b="b"/>
              <a:pathLst>
                <a:path w="498475" h="259080" extrusionOk="0">
                  <a:moveTo>
                    <a:pt x="498348" y="0"/>
                  </a:moveTo>
                  <a:lnTo>
                    <a:pt x="0" y="0"/>
                  </a:lnTo>
                  <a:lnTo>
                    <a:pt x="0" y="259079"/>
                  </a:lnTo>
                  <a:lnTo>
                    <a:pt x="498348" y="259079"/>
                  </a:lnTo>
                  <a:lnTo>
                    <a:pt x="498348" y="0"/>
                  </a:lnTo>
                  <a:close/>
                </a:path>
              </a:pathLst>
            </a:custGeom>
            <a:solidFill>
              <a:srgbClr val="1E6679"/>
            </a:solidFill>
          </p:spPr>
          <p:txBody>
            <a:bodyPr wrap="square" lIns="0" tIns="0" rIns="0" bIns="0" rtlCol="0"/>
            <a:lstStyle/>
            <a:p>
              <a:pPr>
                <a:defRPr/>
              </a:pPr>
              <a:endParaRPr/>
            </a:p>
          </p:txBody>
        </p:sp>
        <p:sp>
          <p:nvSpPr>
            <p:cNvPr id="15" name="object 15"/>
            <p:cNvSpPr/>
            <p:nvPr/>
          </p:nvSpPr>
          <p:spPr bwMode="auto">
            <a:xfrm>
              <a:off x="6519671" y="676655"/>
              <a:ext cx="498475" cy="259079"/>
            </a:xfrm>
            <a:custGeom>
              <a:avLst/>
              <a:gdLst/>
              <a:ahLst/>
              <a:cxnLst/>
              <a:rect l="l" t="t" r="r" b="b"/>
              <a:pathLst>
                <a:path w="498475" h="259080" extrusionOk="0">
                  <a:moveTo>
                    <a:pt x="0" y="259079"/>
                  </a:moveTo>
                  <a:lnTo>
                    <a:pt x="498348" y="259079"/>
                  </a:lnTo>
                  <a:lnTo>
                    <a:pt x="498348" y="0"/>
                  </a:lnTo>
                  <a:lnTo>
                    <a:pt x="0" y="0"/>
                  </a:lnTo>
                  <a:lnTo>
                    <a:pt x="0" y="259079"/>
                  </a:lnTo>
                  <a:close/>
                </a:path>
              </a:pathLst>
            </a:custGeom>
            <a:grpFill/>
            <a:ln w="3175">
              <a:solidFill>
                <a:srgbClr val="000000"/>
              </a:solidFill>
            </a:ln>
          </p:spPr>
          <p:txBody>
            <a:bodyPr wrap="square" lIns="0" tIns="0" rIns="0" bIns="0" rtlCol="0"/>
            <a:lstStyle/>
            <a:p>
              <a:pPr>
                <a:defRPr/>
              </a:pPr>
              <a:endParaRPr/>
            </a:p>
          </p:txBody>
        </p:sp>
        <p:sp>
          <p:nvSpPr>
            <p:cNvPr id="16" name="object 16"/>
            <p:cNvSpPr/>
            <p:nvPr/>
          </p:nvSpPr>
          <p:spPr bwMode="auto">
            <a:xfrm>
              <a:off x="7013447" y="676655"/>
              <a:ext cx="498475" cy="257810"/>
            </a:xfrm>
            <a:custGeom>
              <a:avLst/>
              <a:gdLst/>
              <a:ahLst/>
              <a:cxnLst/>
              <a:rect l="l" t="t" r="r" b="b"/>
              <a:pathLst>
                <a:path w="498475" h="257809" extrusionOk="0">
                  <a:moveTo>
                    <a:pt x="498348" y="0"/>
                  </a:moveTo>
                  <a:lnTo>
                    <a:pt x="0" y="0"/>
                  </a:lnTo>
                  <a:lnTo>
                    <a:pt x="0" y="257555"/>
                  </a:lnTo>
                  <a:lnTo>
                    <a:pt x="498348" y="257555"/>
                  </a:lnTo>
                  <a:lnTo>
                    <a:pt x="498348" y="0"/>
                  </a:lnTo>
                  <a:close/>
                </a:path>
              </a:pathLst>
            </a:custGeom>
            <a:solidFill>
              <a:srgbClr val="1E6679"/>
            </a:solidFill>
          </p:spPr>
          <p:txBody>
            <a:bodyPr wrap="square" lIns="0" tIns="0" rIns="0" bIns="0" rtlCol="0"/>
            <a:lstStyle/>
            <a:p>
              <a:pPr>
                <a:defRPr/>
              </a:pPr>
              <a:endParaRPr/>
            </a:p>
          </p:txBody>
        </p:sp>
        <p:sp>
          <p:nvSpPr>
            <p:cNvPr id="17" name="object 17"/>
            <p:cNvSpPr/>
            <p:nvPr/>
          </p:nvSpPr>
          <p:spPr bwMode="auto">
            <a:xfrm>
              <a:off x="7013447" y="676655"/>
              <a:ext cx="498475" cy="257810"/>
            </a:xfrm>
            <a:custGeom>
              <a:avLst/>
              <a:gdLst/>
              <a:ahLst/>
              <a:cxnLst/>
              <a:rect l="l" t="t" r="r" b="b"/>
              <a:pathLst>
                <a:path w="498475" h="257809" extrusionOk="0">
                  <a:moveTo>
                    <a:pt x="0" y="257555"/>
                  </a:moveTo>
                  <a:lnTo>
                    <a:pt x="498348" y="257555"/>
                  </a:lnTo>
                  <a:lnTo>
                    <a:pt x="498348" y="0"/>
                  </a:lnTo>
                  <a:lnTo>
                    <a:pt x="0" y="0"/>
                  </a:lnTo>
                  <a:lnTo>
                    <a:pt x="0" y="257555"/>
                  </a:lnTo>
                  <a:close/>
                </a:path>
              </a:pathLst>
            </a:custGeom>
            <a:grpFill/>
            <a:ln w="3175">
              <a:solidFill>
                <a:srgbClr val="000000"/>
              </a:solidFill>
            </a:ln>
          </p:spPr>
          <p:txBody>
            <a:bodyPr wrap="square" lIns="0" tIns="0" rIns="0" bIns="0" rtlCol="0"/>
            <a:lstStyle/>
            <a:p>
              <a:pPr>
                <a:defRPr/>
              </a:pPr>
              <a:endParaRPr/>
            </a:p>
          </p:txBody>
        </p:sp>
      </p:grpSp>
      <p:sp>
        <p:nvSpPr>
          <p:cNvPr id="18" name="object 18"/>
          <p:cNvSpPr>
            <a:spLocks/>
          </p:cNvSpPr>
          <p:nvPr/>
        </p:nvSpPr>
        <p:spPr bwMode="auto">
          <a:xfrm>
            <a:off x="6521194" y="0"/>
            <a:ext cx="989401" cy="892210"/>
          </a:xfrm>
          <a:prstGeom prst="rect">
            <a:avLst/>
          </a:prstGeom>
        </p:spPr>
        <p:txBody>
          <a:bodyPr vert="horz" wrap="square" lIns="0" tIns="56515" rIns="0" bIns="0" rtlCol="0">
            <a:spAutoFit/>
          </a:bodyPr>
          <a:lstStyle/>
          <a:p>
            <a:pPr marR="55880" algn="ctr">
              <a:lnSpc>
                <a:spcPct val="100000"/>
              </a:lnSpc>
              <a:spcBef>
                <a:spcPts val="445"/>
              </a:spcBef>
              <a:defRPr/>
            </a:pPr>
            <a:r>
              <a:rPr sz="1400" b="1" spc="-5">
                <a:solidFill>
                  <a:srgbClr val="FFFFFF"/>
                </a:solidFill>
                <a:latin typeface="Calibri"/>
                <a:cs typeface="Calibri"/>
              </a:rPr>
              <a:t>Priorité</a:t>
            </a:r>
            <a:endParaRPr sz="1400">
              <a:latin typeface="Calibri"/>
              <a:cs typeface="Calibri"/>
            </a:endParaRPr>
          </a:p>
          <a:p>
            <a:pPr marR="10160" algn="ctr">
              <a:lnSpc>
                <a:spcPct val="100000"/>
              </a:lnSpc>
              <a:spcBef>
                <a:spcPts val="390"/>
              </a:spcBef>
              <a:defRPr/>
            </a:pPr>
            <a:r>
              <a:rPr lang="fr-FR" sz="1600" b="1" spc="-5">
                <a:solidFill>
                  <a:srgbClr val="FFFFFF"/>
                </a:solidFill>
                <a:latin typeface="Calibri"/>
                <a:cs typeface="Calibri"/>
              </a:rPr>
              <a:t>1</a:t>
            </a:r>
            <a:endParaRPr sz="1600">
              <a:latin typeface="Calibri"/>
              <a:cs typeface="Calibri"/>
            </a:endParaRPr>
          </a:p>
          <a:p>
            <a:pPr marL="156210">
              <a:lnSpc>
                <a:spcPct val="100000"/>
              </a:lnSpc>
              <a:spcBef>
                <a:spcPts val="1270"/>
              </a:spcBef>
              <a:tabLst>
                <a:tab pos="589280" algn="l"/>
              </a:tabLst>
              <a:defRPr/>
            </a:pPr>
            <a:r>
              <a:rPr lang="fr-FR" sz="1100" b="1">
                <a:solidFill>
                  <a:srgbClr val="FFFFFF"/>
                </a:solidFill>
                <a:latin typeface="Calibri"/>
                <a:cs typeface="Calibri"/>
              </a:rPr>
              <a:t>	</a:t>
            </a:r>
            <a:r>
              <a:rPr sz="1100" b="1">
                <a:solidFill>
                  <a:srgbClr val="FFFFFF"/>
                </a:solidFill>
                <a:latin typeface="Calibri"/>
                <a:cs typeface="Calibri"/>
              </a:rPr>
              <a:t>DHFF</a:t>
            </a:r>
            <a:endParaRPr sz="1100">
              <a:latin typeface="Calibri"/>
              <a:cs typeface="Calibri"/>
            </a:endParaRPr>
          </a:p>
        </p:txBody>
      </p:sp>
      <p:pic>
        <p:nvPicPr>
          <p:cNvPr id="19" name="object 19"/>
          <p:cNvPicPr/>
          <p:nvPr/>
        </p:nvPicPr>
        <p:blipFill>
          <a:blip r:embed="rId2"/>
          <a:stretch/>
        </p:blipFill>
        <p:spPr bwMode="auto">
          <a:xfrm>
            <a:off x="915924" y="57911"/>
            <a:ext cx="501395" cy="505968"/>
          </a:xfrm>
          <a:prstGeom prst="rect">
            <a:avLst/>
          </a:prstGeom>
        </p:spPr>
      </p:pic>
      <p:graphicFrame>
        <p:nvGraphicFramePr>
          <p:cNvPr id="20" name="Tableau 21"/>
          <p:cNvGraphicFramePr>
            <a:graphicFrameLocks noGrp="1"/>
          </p:cNvGraphicFramePr>
          <p:nvPr/>
        </p:nvGraphicFramePr>
        <p:xfrm>
          <a:off x="0" y="3784600"/>
          <a:ext cx="7554594" cy="1714500"/>
        </p:xfrm>
        <a:graphic>
          <a:graphicData uri="http://schemas.openxmlformats.org/drawingml/2006/table">
            <a:tbl>
              <a:tblPr firstRow="1" bandRow="1"/>
              <a:tblGrid>
                <a:gridCol w="7554594">
                  <a:extLst>
                    <a:ext uri="{9D8B030D-6E8A-4147-A177-3AD203B41FA5}">
                      <a16:colId xmlns:a16="http://schemas.microsoft.com/office/drawing/2014/main" val="20000"/>
                    </a:ext>
                  </a:extLst>
                </a:gridCol>
              </a:tblGrid>
              <a:tr h="116690">
                <a:tc>
                  <a:txBody>
                    <a:bodyPr/>
                    <a:lstStyle/>
                    <a:p>
                      <a:pPr marL="0" marR="0" lvl="0" indent="0" algn="ctr" defTabSz="685800">
                        <a:lnSpc>
                          <a:spcPct val="100000"/>
                        </a:lnSpc>
                        <a:spcBef>
                          <a:spcPts val="0"/>
                        </a:spcBef>
                        <a:spcAft>
                          <a:spcPts val="0"/>
                        </a:spcAft>
                        <a:buClrTx/>
                        <a:buSzTx/>
                        <a:buFontTx/>
                        <a:buNone/>
                        <a:defRPr/>
                      </a:pPr>
                      <a:r>
                        <a:rPr lang="fr-FR" sz="1200" b="1" spc="-5">
                          <a:solidFill>
                            <a:srgbClr val="FFFFFF"/>
                          </a:solidFill>
                          <a:latin typeface="+mn-lt"/>
                          <a:ea typeface="+mn-ea"/>
                          <a:cs typeface="Calibri"/>
                        </a:rPr>
                        <a:t>Contexte et problématiques</a:t>
                      </a:r>
                      <a:endParaRPr/>
                    </a:p>
                  </a:txBody>
                  <a:tcPr marL="0" marR="0" marT="0" marB="0">
                    <a:lnL w="12700" algn="ctr">
                      <a:noFill/>
                    </a:lnL>
                    <a:lnR w="12700" algn="ctr">
                      <a:noFill/>
                    </a:lnR>
                    <a:lnT w="12700" algn="ctr">
                      <a:noFill/>
                    </a:lnT>
                    <a:lnB w="38100" algn="ctr">
                      <a:noFill/>
                    </a:lnB>
                    <a:solidFill>
                      <a:srgbClr val="31849B"/>
                    </a:solidFill>
                  </a:tcPr>
                </a:tc>
                <a:extLst>
                  <a:ext uri="{0D108BD9-81ED-4DB2-BD59-A6C34878D82A}">
                    <a16:rowId xmlns:a16="http://schemas.microsoft.com/office/drawing/2014/main" val="10000"/>
                  </a:ext>
                </a:extLst>
              </a:tr>
              <a:tr h="1512977">
                <a:tc>
                  <a:txBody>
                    <a:bodyPr/>
                    <a:lstStyle/>
                    <a:p>
                      <a:pPr algn="just">
                        <a:defRPr/>
                      </a:pPr>
                      <a:r>
                        <a:rPr lang="fr-FR" sz="1050">
                          <a:latin typeface="Calibri"/>
                          <a:cs typeface="Calibri"/>
                        </a:rPr>
                        <a:t>La fréquentation du site par les poissons amphihalins est mal connue. Les données d’observation manquent pour mieux connaitre les espèces présentes sur le site, leurs effectifs, les secteurs et les périodes favorisés par les migrateurs. </a:t>
                      </a:r>
                      <a:endParaRPr/>
                    </a:p>
                    <a:p>
                      <a:pPr algn="just">
                        <a:defRPr/>
                      </a:pPr>
                      <a:endParaRPr lang="fr-FR" sz="1050">
                        <a:latin typeface="Calibri"/>
                        <a:cs typeface="Calibri"/>
                      </a:endParaRPr>
                    </a:p>
                    <a:p>
                      <a:pPr algn="just">
                        <a:defRPr/>
                      </a:pPr>
                      <a:r>
                        <a:rPr lang="fr-FR" sz="1050">
                          <a:latin typeface="Calibri"/>
                          <a:cs typeface="Calibri"/>
                        </a:rPr>
                        <a:t>De plus, le grand public connait peu ou mal ces espèces, pourtant à enjeu fort sur le site, ni la réglementation relative à leur préservation. </a:t>
                      </a:r>
                      <a:endParaRPr/>
                    </a:p>
                    <a:p>
                      <a:pPr algn="just">
                        <a:defRPr/>
                      </a:pPr>
                      <a:endParaRPr lang="fr-FR" sz="1050">
                        <a:latin typeface="Calibri"/>
                        <a:cs typeface="Calibri"/>
                      </a:endParaRPr>
                    </a:p>
                    <a:p>
                      <a:pPr algn="just">
                        <a:defRPr/>
                      </a:pPr>
                      <a:r>
                        <a:rPr lang="fr-FR" sz="1050">
                          <a:latin typeface="Calibri"/>
                          <a:cs typeface="Calibri"/>
                        </a:rPr>
                        <a:t>L’objectif de cette mesure est donc de mieux connaitre et de mieux faire connaitre les poissons amphihalins par le biais des sciences participatives.</a:t>
                      </a:r>
                      <a:endParaRPr/>
                    </a:p>
                    <a:p>
                      <a:pPr algn="just">
                        <a:defRPr/>
                      </a:pPr>
                      <a:endParaRPr lang="fr-FR" sz="1050">
                        <a:latin typeface="Calibri"/>
                        <a:cs typeface="Calibri"/>
                      </a:endParaRPr>
                    </a:p>
                  </a:txBody>
                  <a:tcPr marL="180000" marR="180000">
                    <a:lnL w="12700" algn="ctr">
                      <a:noFill/>
                    </a:lnL>
                    <a:lnR w="12700" algn="ctr">
                      <a:noFill/>
                    </a:lnR>
                    <a:lnT w="38100" algn="ctr">
                      <a:noFill/>
                    </a:lnT>
                    <a:lnB w="12700" algn="ctr">
                      <a:noFill/>
                    </a:lnB>
                    <a:solidFill>
                      <a:schemeClr val="bg1"/>
                    </a:solidFill>
                  </a:tcPr>
                </a:tc>
                <a:extLst>
                  <a:ext uri="{0D108BD9-81ED-4DB2-BD59-A6C34878D82A}">
                    <a16:rowId xmlns:a16="http://schemas.microsoft.com/office/drawing/2014/main" val="10001"/>
                  </a:ext>
                </a:extLst>
              </a:tr>
            </a:tbl>
          </a:graphicData>
        </a:graphic>
      </p:graphicFrame>
      <p:graphicFrame>
        <p:nvGraphicFramePr>
          <p:cNvPr id="21" name="Tableau 22"/>
          <p:cNvGraphicFramePr>
            <a:graphicFrameLocks noGrp="1"/>
          </p:cNvGraphicFramePr>
          <p:nvPr>
            <p:extLst>
              <p:ext uri="{D42A27DB-BD31-4B8C-83A1-F6EECF244321}">
                <p14:modId xmlns:p14="http://schemas.microsoft.com/office/powerpoint/2010/main" val="4030862844"/>
              </p:ext>
            </p:extLst>
          </p:nvPr>
        </p:nvGraphicFramePr>
        <p:xfrm>
          <a:off x="-1" y="5430991"/>
          <a:ext cx="7559676" cy="5227320"/>
        </p:xfrm>
        <a:graphic>
          <a:graphicData uri="http://schemas.openxmlformats.org/drawingml/2006/table">
            <a:tbl>
              <a:tblPr firstRow="1" bandRow="1"/>
              <a:tblGrid>
                <a:gridCol w="7559676">
                  <a:extLst>
                    <a:ext uri="{9D8B030D-6E8A-4147-A177-3AD203B41FA5}">
                      <a16:colId xmlns:a16="http://schemas.microsoft.com/office/drawing/2014/main" val="20000"/>
                    </a:ext>
                  </a:extLst>
                </a:gridCol>
              </a:tblGrid>
              <a:tr h="152400">
                <a:tc>
                  <a:txBody>
                    <a:bodyPr/>
                    <a:lstStyle/>
                    <a:p>
                      <a:pPr marR="2870200" algn="r">
                        <a:lnSpc>
                          <a:spcPct val="100000"/>
                        </a:lnSpc>
                        <a:spcBef>
                          <a:spcPts val="10"/>
                        </a:spcBef>
                        <a:defRPr/>
                      </a:pPr>
                      <a:r>
                        <a:rPr lang="fr-FR" sz="1200" b="1" spc="-5">
                          <a:solidFill>
                            <a:srgbClr val="FFFFFF"/>
                          </a:solidFill>
                          <a:latin typeface="+mn-lt"/>
                          <a:cs typeface="Calibri"/>
                        </a:rPr>
                        <a:t>Description</a:t>
                      </a:r>
                      <a:r>
                        <a:rPr lang="fr-FR" sz="1200" b="1" spc="-10">
                          <a:solidFill>
                            <a:srgbClr val="FFFFFF"/>
                          </a:solidFill>
                          <a:latin typeface="+mn-lt"/>
                          <a:cs typeface="Calibri"/>
                        </a:rPr>
                        <a:t> </a:t>
                      </a:r>
                      <a:r>
                        <a:rPr lang="fr-FR" sz="1200" b="1" spc="-5">
                          <a:solidFill>
                            <a:srgbClr val="FFFFFF"/>
                          </a:solidFill>
                          <a:latin typeface="+mn-lt"/>
                          <a:cs typeface="Calibri"/>
                        </a:rPr>
                        <a:t>des sous-actions</a:t>
                      </a:r>
                      <a:endParaRPr lang="fr-FR" sz="1200">
                        <a:latin typeface="+mn-lt"/>
                        <a:cs typeface="Calibri"/>
                      </a:endParaRPr>
                    </a:p>
                  </a:txBody>
                  <a:tcPr marL="144000" marR="144000" marT="0" marB="0">
                    <a:lnL w="12700" algn="ctr">
                      <a:noFill/>
                    </a:lnL>
                    <a:lnR w="12700" algn="ctr">
                      <a:noFill/>
                    </a:lnR>
                    <a:lnT w="12700" algn="ctr">
                      <a:noFill/>
                    </a:lnT>
                    <a:lnB w="38100" algn="ctr">
                      <a:noFill/>
                    </a:lnB>
                    <a:solidFill>
                      <a:srgbClr val="31849B"/>
                    </a:solidFill>
                  </a:tcPr>
                </a:tc>
                <a:extLst>
                  <a:ext uri="{0D108BD9-81ED-4DB2-BD59-A6C34878D82A}">
                    <a16:rowId xmlns:a16="http://schemas.microsoft.com/office/drawing/2014/main" val="10000"/>
                  </a:ext>
                </a:extLst>
              </a:tr>
              <a:tr h="4890303">
                <a:tc>
                  <a:txBody>
                    <a:bodyPr/>
                    <a:lstStyle/>
                    <a:p>
                      <a:pPr marL="313690" indent="-229235">
                        <a:lnSpc>
                          <a:spcPct val="100000"/>
                        </a:lnSpc>
                        <a:spcBef>
                          <a:spcPts val="635"/>
                        </a:spcBef>
                        <a:buFont typeface="Wingdings"/>
                        <a:buChar char=""/>
                        <a:tabLst>
                          <a:tab pos="313690" algn="l"/>
                          <a:tab pos="314325" algn="l"/>
                        </a:tabLst>
                        <a:defRPr/>
                      </a:pPr>
                      <a:r>
                        <a:rPr lang="fr-FR" sz="1100" b="1" spc="-5" dirty="0">
                          <a:latin typeface="+mn-lt"/>
                          <a:cs typeface="Calibri"/>
                        </a:rPr>
                        <a:t>MER13.1</a:t>
                      </a:r>
                      <a:r>
                        <a:rPr lang="fr-FR" sz="1100" b="1" spc="-15" dirty="0">
                          <a:latin typeface="+mn-lt"/>
                          <a:cs typeface="Calibri"/>
                        </a:rPr>
                        <a:t> </a:t>
                      </a:r>
                      <a:r>
                        <a:rPr lang="fr-FR" sz="1100" b="1" dirty="0">
                          <a:latin typeface="+mn-lt"/>
                          <a:cs typeface="Calibri"/>
                        </a:rPr>
                        <a:t>–</a:t>
                      </a:r>
                      <a:r>
                        <a:rPr lang="fr-FR" sz="1100" b="1" spc="-20" dirty="0">
                          <a:latin typeface="+mn-lt"/>
                          <a:cs typeface="Calibri"/>
                        </a:rPr>
                        <a:t> Développer un programme de sciences participatives sur les poissons amphihalins</a:t>
                      </a:r>
                      <a:endParaRPr dirty="0"/>
                    </a:p>
                    <a:p>
                      <a:pPr marL="84455" marR="0" lvl="0" indent="0" defTabSz="914400">
                        <a:lnSpc>
                          <a:spcPct val="100000"/>
                        </a:lnSpc>
                        <a:spcBef>
                          <a:spcPts val="635"/>
                        </a:spcBef>
                        <a:spcAft>
                          <a:spcPts val="0"/>
                        </a:spcAft>
                        <a:buClrTx/>
                        <a:buSzTx/>
                        <a:buFont typeface="Wingdings"/>
                        <a:buNone/>
                        <a:tabLst>
                          <a:tab pos="313690" algn="l"/>
                          <a:tab pos="314325" algn="l"/>
                        </a:tabLst>
                        <a:defRPr/>
                      </a:pPr>
                      <a:r>
                        <a:rPr lang="fr-FR" sz="1100" dirty="0">
                          <a:latin typeface="+mn-lt"/>
                          <a:cs typeface="Times New Roman"/>
                        </a:rPr>
                        <a:t>Les observateurs pourront transmettre leurs informations sur les poissons amphihalins vus ou capturés dans le site Natura 2000, mais aussi sur un périmètre élargi. L’interface de partage d’informations pourra s’inscrire sur une plateforme déjà existante. </a:t>
                      </a:r>
                      <a:endParaRPr dirty="0"/>
                    </a:p>
                    <a:p>
                      <a:pPr marL="84455" marR="0" lvl="0" indent="0" defTabSz="914400">
                        <a:lnSpc>
                          <a:spcPct val="100000"/>
                        </a:lnSpc>
                        <a:spcBef>
                          <a:spcPts val="635"/>
                        </a:spcBef>
                        <a:spcAft>
                          <a:spcPts val="0"/>
                        </a:spcAft>
                        <a:buClrTx/>
                        <a:buSzTx/>
                        <a:buFont typeface="Wingdings"/>
                        <a:buNone/>
                        <a:tabLst>
                          <a:tab pos="313690" algn="l"/>
                          <a:tab pos="314325" algn="l"/>
                        </a:tabLst>
                        <a:defRPr/>
                      </a:pPr>
                      <a:r>
                        <a:rPr lang="fr-FR" sz="1100" dirty="0">
                          <a:latin typeface="+mn-lt"/>
                          <a:cs typeface="Times New Roman"/>
                        </a:rPr>
                        <a:t>Des informations telles que l’espèce observée, le secteur géographique, la date, et le nombre d’individus seront renseignées. </a:t>
                      </a:r>
                      <a:endParaRPr dirty="0"/>
                    </a:p>
                    <a:p>
                      <a:pPr marL="84455" marR="0" lvl="0" indent="0" defTabSz="914400">
                        <a:lnSpc>
                          <a:spcPct val="100000"/>
                        </a:lnSpc>
                        <a:spcBef>
                          <a:spcPts val="635"/>
                        </a:spcBef>
                        <a:spcAft>
                          <a:spcPts val="0"/>
                        </a:spcAft>
                        <a:buClrTx/>
                        <a:buSzTx/>
                        <a:buFont typeface="Wingdings"/>
                        <a:buNone/>
                        <a:tabLst>
                          <a:tab pos="313690" algn="l"/>
                          <a:tab pos="314325" algn="l"/>
                        </a:tabLst>
                        <a:defRPr/>
                      </a:pPr>
                      <a:r>
                        <a:rPr lang="fr-FR" sz="1100" dirty="0">
                          <a:latin typeface="+mn-lt"/>
                          <a:cs typeface="Times New Roman"/>
                        </a:rPr>
                        <a:t>Elles permettront d’affiner les connaissances locales sur la fréquentation des poissons. Les données transmises feront l’objet de synthèses annuelles.</a:t>
                      </a:r>
                      <a:endParaRPr dirty="0"/>
                    </a:p>
                    <a:p>
                      <a:pPr marL="84455" marR="0" lvl="0" indent="0" defTabSz="914400">
                        <a:lnSpc>
                          <a:spcPct val="100000"/>
                        </a:lnSpc>
                        <a:spcBef>
                          <a:spcPts val="635"/>
                        </a:spcBef>
                        <a:spcAft>
                          <a:spcPts val="0"/>
                        </a:spcAft>
                        <a:buClrTx/>
                        <a:buSzTx/>
                        <a:buFont typeface="Wingdings"/>
                        <a:buNone/>
                        <a:tabLst>
                          <a:tab pos="313690" algn="l"/>
                          <a:tab pos="314325" algn="l"/>
                        </a:tabLst>
                        <a:defRPr/>
                      </a:pPr>
                      <a:r>
                        <a:rPr lang="fr-FR" sz="1100" dirty="0">
                          <a:latin typeface="+mn-lt"/>
                          <a:cs typeface="Times New Roman"/>
                        </a:rPr>
                        <a:t>Le travail de développement du programme sera mené conjointement avec Bretagne Grands Migrateurs. Il concernera un secteur plus large que ce seul site Natura 2000 et inclura les sites voisins de "Cap d’Erquy-Cap Fréhel" (FR5300011) et de "Baie de Saint-Brieuc Est" (</a:t>
                      </a:r>
                      <a:r>
                        <a:rPr lang="fr-FR" sz="1100" dirty="0"/>
                        <a:t>FR5300066</a:t>
                      </a:r>
                      <a:r>
                        <a:rPr lang="fr-FR" sz="1100" dirty="0">
                          <a:latin typeface="+mn-lt"/>
                          <a:cs typeface="Times New Roman"/>
                        </a:rPr>
                        <a:t>). </a:t>
                      </a:r>
                      <a:endParaRPr dirty="0"/>
                    </a:p>
                    <a:p>
                      <a:pPr marL="84455" indent="0">
                        <a:lnSpc>
                          <a:spcPct val="100000"/>
                        </a:lnSpc>
                        <a:spcBef>
                          <a:spcPts val="635"/>
                        </a:spcBef>
                        <a:buFont typeface="Wingdings"/>
                        <a:buNone/>
                        <a:tabLst>
                          <a:tab pos="313690" algn="l"/>
                          <a:tab pos="314325" algn="l"/>
                        </a:tabLst>
                        <a:defRPr/>
                      </a:pPr>
                      <a:endParaRPr lang="fr-FR" sz="1100" dirty="0">
                        <a:latin typeface="Times New Roman"/>
                        <a:cs typeface="Times New Roman"/>
                      </a:endParaRPr>
                    </a:p>
                    <a:p>
                      <a:pPr marL="313690" indent="-229235">
                        <a:lnSpc>
                          <a:spcPct val="100000"/>
                        </a:lnSpc>
                        <a:spcBef>
                          <a:spcPts val="565"/>
                        </a:spcBef>
                        <a:buFont typeface="Wingdings"/>
                        <a:buChar char=""/>
                        <a:tabLst>
                          <a:tab pos="313690" algn="l"/>
                          <a:tab pos="314325" algn="l"/>
                        </a:tabLst>
                        <a:defRPr/>
                      </a:pPr>
                      <a:r>
                        <a:rPr lang="fr-FR" sz="1100" b="1" i="0" u="none" strike="noStrike" cap="none" spc="-4" dirty="0">
                          <a:solidFill>
                            <a:schemeClr val="tx1"/>
                          </a:solidFill>
                          <a:latin typeface="+mn-lt"/>
                          <a:ea typeface="+mn-lt"/>
                          <a:cs typeface="Calibri"/>
                        </a:rPr>
                        <a:t>MER13</a:t>
                      </a:r>
                      <a:r>
                        <a:rPr lang="fr-FR" sz="1100" b="1" spc="-4" dirty="0">
                          <a:latin typeface="+mn-lt"/>
                          <a:cs typeface="Calibri"/>
                        </a:rPr>
                        <a:t>.2</a:t>
                      </a:r>
                      <a:r>
                        <a:rPr lang="fr-FR" sz="1100" b="1" spc="-15" dirty="0">
                          <a:latin typeface="+mn-lt"/>
                          <a:cs typeface="Calibri"/>
                        </a:rPr>
                        <a:t> </a:t>
                      </a:r>
                      <a:r>
                        <a:rPr lang="fr-FR" sz="1100" b="1" dirty="0">
                          <a:latin typeface="+mn-lt"/>
                          <a:cs typeface="Calibri"/>
                        </a:rPr>
                        <a:t>–</a:t>
                      </a:r>
                      <a:r>
                        <a:rPr lang="fr-FR" sz="1100" b="1" spc="-20" dirty="0">
                          <a:latin typeface="+mn-lt"/>
                          <a:cs typeface="Calibri"/>
                        </a:rPr>
                        <a:t> Informer et sensibiliser sur les poissons amphihalins</a:t>
                      </a:r>
                      <a:endParaRPr lang="fr-FR" sz="2000" b="1" spc="-20" dirty="0">
                        <a:latin typeface="Times New Roman"/>
                        <a:cs typeface="Times New Roman"/>
                      </a:endParaRPr>
                    </a:p>
                    <a:p>
                      <a:pPr marL="84455" marR="0" lvl="0" indent="0" defTabSz="914400">
                        <a:lnSpc>
                          <a:spcPct val="100000"/>
                        </a:lnSpc>
                        <a:spcBef>
                          <a:spcPts val="565"/>
                        </a:spcBef>
                        <a:spcAft>
                          <a:spcPts val="0"/>
                        </a:spcAft>
                        <a:buClrTx/>
                        <a:buSzTx/>
                        <a:buFont typeface="Wingdings"/>
                        <a:buNone/>
                        <a:tabLst>
                          <a:tab pos="313690" algn="l"/>
                          <a:tab pos="314325" algn="l"/>
                        </a:tabLst>
                        <a:defRPr/>
                      </a:pPr>
                      <a:r>
                        <a:rPr lang="fr-FR" sz="1100" dirty="0">
                          <a:latin typeface="+mn-lt"/>
                          <a:cs typeface="Times New Roman"/>
                        </a:rPr>
                        <a:t>Les sciences participatives sont un vecteur d’information pour les scientifiques et le grand public. L’interface de transfert de données pourra inclure des éléments de connaissance sur les poissons amphihalins, leurs caractéristiques morphologiques, biologiques et écologiques. Ces informations faciliteront l’identification des individus par les observateurs. </a:t>
                      </a:r>
                      <a:endParaRPr dirty="0"/>
                    </a:p>
                    <a:p>
                      <a:pPr marL="84455" marR="0" lvl="0" indent="0" defTabSz="914400">
                        <a:lnSpc>
                          <a:spcPct val="100000"/>
                        </a:lnSpc>
                        <a:spcBef>
                          <a:spcPts val="565"/>
                        </a:spcBef>
                        <a:spcAft>
                          <a:spcPts val="0"/>
                        </a:spcAft>
                        <a:buClrTx/>
                        <a:buSzTx/>
                        <a:buFont typeface="Wingdings"/>
                        <a:buNone/>
                        <a:tabLst>
                          <a:tab pos="313690" algn="l"/>
                          <a:tab pos="314325" algn="l"/>
                        </a:tabLst>
                        <a:defRPr/>
                      </a:pPr>
                      <a:r>
                        <a:rPr lang="fr-FR" sz="1100" dirty="0">
                          <a:latin typeface="+mn-lt"/>
                          <a:cs typeface="Times New Roman"/>
                        </a:rPr>
                        <a:t>De plus, les bonnes pratiques et les informations réglementaires seront transmises par ce biais.</a:t>
                      </a:r>
                      <a:endParaRPr dirty="0"/>
                    </a:p>
                    <a:p>
                      <a:pPr marL="84455" marR="0" lvl="0" indent="0" defTabSz="914400">
                        <a:lnSpc>
                          <a:spcPct val="100000"/>
                        </a:lnSpc>
                        <a:spcBef>
                          <a:spcPts val="565"/>
                        </a:spcBef>
                        <a:spcAft>
                          <a:spcPts val="0"/>
                        </a:spcAft>
                        <a:buClrTx/>
                        <a:buSzTx/>
                        <a:buFont typeface="Wingdings"/>
                        <a:buNone/>
                        <a:tabLst>
                          <a:tab pos="313690" algn="l"/>
                          <a:tab pos="314325" algn="l"/>
                        </a:tabLst>
                        <a:defRPr/>
                      </a:pPr>
                      <a:endParaRPr lang="fr-FR" sz="1100" dirty="0">
                        <a:latin typeface="Times New Roman"/>
                        <a:cs typeface="Times New Roman"/>
                      </a:endParaRPr>
                    </a:p>
                    <a:p>
                      <a:pPr marL="255905" indent="-171450">
                        <a:lnSpc>
                          <a:spcPct val="100000"/>
                        </a:lnSpc>
                        <a:spcBef>
                          <a:spcPts val="565"/>
                        </a:spcBef>
                        <a:buFont typeface="Wingdings"/>
                        <a:buChar char="Ø"/>
                        <a:tabLst>
                          <a:tab pos="313690" algn="l"/>
                          <a:tab pos="314325" algn="l"/>
                        </a:tabLst>
                        <a:defRPr/>
                      </a:pPr>
                      <a:r>
                        <a:rPr lang="fr-FR" sz="1100" b="1" i="0" u="none" strike="noStrike" cap="none" spc="-4" dirty="0">
                          <a:solidFill>
                            <a:schemeClr val="tx1"/>
                          </a:solidFill>
                          <a:latin typeface="+mn-lt"/>
                          <a:ea typeface="+mn-lt"/>
                          <a:cs typeface="Calibri"/>
                        </a:rPr>
                        <a:t>MER13</a:t>
                      </a:r>
                      <a:r>
                        <a:rPr lang="fr-FR" sz="1100" b="1" spc="-4" dirty="0">
                          <a:latin typeface="+mn-lt"/>
                          <a:cs typeface="Calibri"/>
                        </a:rPr>
                        <a:t>.3</a:t>
                      </a:r>
                      <a:r>
                        <a:rPr lang="fr-FR" sz="1100" b="1" spc="-15" dirty="0">
                          <a:latin typeface="+mn-lt"/>
                          <a:cs typeface="Calibri"/>
                        </a:rPr>
                        <a:t> </a:t>
                      </a:r>
                      <a:r>
                        <a:rPr lang="fr-FR" sz="1100" b="1" dirty="0">
                          <a:latin typeface="+mn-lt"/>
                          <a:cs typeface="Calibri"/>
                        </a:rPr>
                        <a:t>–</a:t>
                      </a:r>
                      <a:r>
                        <a:rPr lang="fr-FR" sz="1100" b="1" spc="-20" dirty="0">
                          <a:latin typeface="+mn-lt"/>
                          <a:cs typeface="Calibri"/>
                        </a:rPr>
                        <a:t> Communiquer sur les sciences participatives</a:t>
                      </a:r>
                      <a:endParaRPr dirty="0"/>
                    </a:p>
                    <a:p>
                      <a:pPr algn="just">
                        <a:lnSpc>
                          <a:spcPct val="100000"/>
                        </a:lnSpc>
                        <a:defRPr/>
                      </a:pPr>
                      <a:r>
                        <a:rPr lang="fr-FR" sz="1100" u="none" spc="-1" dirty="0">
                          <a:solidFill>
                            <a:srgbClr val="000000"/>
                          </a:solidFill>
                          <a:latin typeface="+mn-lt"/>
                        </a:rPr>
                        <a:t>   Pour faire connaitre localement le programme de sciences participatives sur les poissons amphihalins, des moyens de communication seront mis en place. Ils comprendront un affichage de la plateforme et son intégration dans des supports de communication déjà existants (support papier, internet, application, signalétique).</a:t>
                      </a:r>
                      <a:endParaRPr lang="fr-FR" sz="1100" dirty="0"/>
                    </a:p>
                    <a:p>
                      <a:pPr algn="just">
                        <a:lnSpc>
                          <a:spcPct val="100000"/>
                        </a:lnSpc>
                        <a:defRPr/>
                      </a:pPr>
                      <a:r>
                        <a:rPr lang="fr-FR" sz="1100" u="sng" spc="-1" dirty="0">
                          <a:solidFill>
                            <a:srgbClr val="000000"/>
                          </a:solidFill>
                          <a:latin typeface="+mn-lt"/>
                        </a:rPr>
                        <a:t> </a:t>
                      </a:r>
                      <a:endParaRPr lang="fr-FR" sz="1100" dirty="0"/>
                    </a:p>
                    <a:p>
                      <a:pPr algn="just">
                        <a:lnSpc>
                          <a:spcPct val="100000"/>
                        </a:lnSpc>
                        <a:defRPr/>
                      </a:pPr>
                      <a:r>
                        <a:rPr lang="fr-FR" sz="1100" u="none" spc="-1" dirty="0">
                          <a:solidFill>
                            <a:srgbClr val="000000"/>
                          </a:solidFill>
                          <a:latin typeface="+mn-lt"/>
                        </a:rPr>
                        <a:t>  Une signalétique spécifique aux abords des zones sensibles pour les amphihalins (estuaire) sera mise en place. Elle présentera le programme de sciences participatives et permettra l’affichage de la réglementation relative à la pêche de poissons amphihalins en eau douce et en mer.</a:t>
                      </a:r>
                      <a:endParaRPr dirty="0"/>
                    </a:p>
                  </a:txBody>
                  <a:tcPr marL="180000" marR="180000">
                    <a:lnL w="12700" algn="ctr">
                      <a:noFill/>
                    </a:lnL>
                    <a:lnR w="12700" algn="ctr">
                      <a:noFill/>
                    </a:lnR>
                    <a:lnT w="38100" algn="ctr">
                      <a:noFill/>
                    </a:lnT>
                    <a:lnB w="12700" algn="ctr">
                      <a:noFill/>
                    </a:lnB>
                    <a:solidFill>
                      <a:schemeClr val="bg1"/>
                    </a:solidFill>
                  </a:tcPr>
                </a:tc>
                <a:extLst>
                  <a:ext uri="{0D108BD9-81ED-4DB2-BD59-A6C34878D82A}">
                    <a16:rowId xmlns:a16="http://schemas.microsoft.com/office/drawing/2014/main" val="10001"/>
                  </a:ext>
                </a:extLst>
              </a:tr>
            </a:tbl>
          </a:graphicData>
        </a:graphic>
      </p:graphicFrame>
      <p:pic>
        <p:nvPicPr>
          <p:cNvPr id="22" name="Image 8"/>
          <p:cNvPicPr>
            <a:picLocks noChangeAspect="1"/>
          </p:cNvPicPr>
          <p:nvPr/>
        </p:nvPicPr>
        <p:blipFill>
          <a:blip r:embed="rId3"/>
          <a:stretch/>
        </p:blipFill>
        <p:spPr bwMode="auto">
          <a:xfrm>
            <a:off x="0" y="2483401"/>
            <a:ext cx="1766605" cy="119059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bwMode="auto">
        <a:xfrm>
          <a:off x="0" y="0"/>
          <a:ext cx="0" cy="0"/>
          <a:chOff x="0" y="0"/>
          <a:chExt cx="0" cy="0"/>
        </a:xfrm>
      </p:grpSpPr>
      <p:sp>
        <p:nvSpPr>
          <p:cNvPr id="4" name="object 18"/>
          <p:cNvSpPr/>
          <p:nvPr/>
        </p:nvSpPr>
        <p:spPr bwMode="auto">
          <a:xfrm>
            <a:off x="7551420" y="240791"/>
            <a:ext cx="6350" cy="530860"/>
          </a:xfrm>
          <a:custGeom>
            <a:avLst/>
            <a:gdLst/>
            <a:ahLst/>
            <a:cxnLst/>
            <a:rect l="l" t="t" r="r" b="b"/>
            <a:pathLst>
              <a:path w="6350" h="530860" extrusionOk="0">
                <a:moveTo>
                  <a:pt x="6096" y="0"/>
                </a:moveTo>
                <a:lnTo>
                  <a:pt x="0" y="0"/>
                </a:lnTo>
                <a:lnTo>
                  <a:pt x="0" y="6096"/>
                </a:lnTo>
                <a:lnTo>
                  <a:pt x="0" y="15240"/>
                </a:lnTo>
                <a:lnTo>
                  <a:pt x="0" y="530352"/>
                </a:lnTo>
                <a:lnTo>
                  <a:pt x="6096" y="530352"/>
                </a:lnTo>
                <a:lnTo>
                  <a:pt x="6096" y="6096"/>
                </a:lnTo>
                <a:lnTo>
                  <a:pt x="6096" y="0"/>
                </a:lnTo>
                <a:close/>
              </a:path>
            </a:pathLst>
          </a:custGeom>
          <a:solidFill>
            <a:srgbClr val="C8C8C8"/>
          </a:solidFill>
        </p:spPr>
        <p:txBody>
          <a:bodyPr wrap="square" lIns="0" tIns="0" rIns="0" bIns="0" rtlCol="0"/>
          <a:lstStyle/>
          <a:p>
            <a:pPr>
              <a:defRPr/>
            </a:pPr>
            <a:endParaRPr/>
          </a:p>
        </p:txBody>
      </p:sp>
      <p:graphicFrame>
        <p:nvGraphicFramePr>
          <p:cNvPr id="5" name="Tableau 37"/>
          <p:cNvGraphicFramePr>
            <a:graphicFrameLocks noGrp="1"/>
          </p:cNvGraphicFramePr>
          <p:nvPr/>
        </p:nvGraphicFramePr>
        <p:xfrm>
          <a:off x="-1" y="0"/>
          <a:ext cx="7559672" cy="2045521"/>
        </p:xfrm>
        <a:graphic>
          <a:graphicData uri="http://schemas.openxmlformats.org/drawingml/2006/table">
            <a:tbl>
              <a:tblPr firstRow="1" firstCol="1" bandRow="1"/>
              <a:tblGrid>
                <a:gridCol w="900000">
                  <a:extLst>
                    <a:ext uri="{9D8B030D-6E8A-4147-A177-3AD203B41FA5}">
                      <a16:colId xmlns:a16="http://schemas.microsoft.com/office/drawing/2014/main" val="20000"/>
                    </a:ext>
                  </a:extLst>
                </a:gridCol>
                <a:gridCol w="3348086">
                  <a:extLst>
                    <a:ext uri="{9D8B030D-6E8A-4147-A177-3AD203B41FA5}">
                      <a16:colId xmlns:a16="http://schemas.microsoft.com/office/drawing/2014/main" val="20001"/>
                    </a:ext>
                  </a:extLst>
                </a:gridCol>
                <a:gridCol w="3311586">
                  <a:extLst>
                    <a:ext uri="{9D8B030D-6E8A-4147-A177-3AD203B41FA5}">
                      <a16:colId xmlns:a16="http://schemas.microsoft.com/office/drawing/2014/main" val="20002"/>
                    </a:ext>
                  </a:extLst>
                </a:gridCol>
              </a:tblGrid>
              <a:tr h="158936">
                <a:tc gridSpan="3">
                  <a:txBody>
                    <a:bodyPr/>
                    <a:lstStyle/>
                    <a:p>
                      <a:pPr marL="0" marR="2870200" lvl="0" indent="0" algn="r" defTabSz="685800">
                        <a:lnSpc>
                          <a:spcPct val="100000"/>
                        </a:lnSpc>
                        <a:spcBef>
                          <a:spcPts val="10"/>
                        </a:spcBef>
                        <a:spcAft>
                          <a:spcPts val="0"/>
                        </a:spcAft>
                        <a:buClrTx/>
                        <a:buSzTx/>
                        <a:buFontTx/>
                        <a:buNone/>
                        <a:defRPr/>
                      </a:pPr>
                      <a:r>
                        <a:rPr lang="fr-FR" sz="1200" b="1" spc="-5">
                          <a:solidFill>
                            <a:srgbClr val="FFFFFF"/>
                          </a:solidFill>
                          <a:latin typeface="+mn-lt"/>
                          <a:ea typeface="+mn-ea"/>
                          <a:cs typeface="Calibri"/>
                        </a:rPr>
                        <a:t>Modalités de mise en œuvre</a:t>
                      </a:r>
                      <a:endParaRPr/>
                    </a:p>
                  </a:txBody>
                  <a:tcPr marL="63615" marR="63615" marT="0" marB="0" anchor="ctr">
                    <a:lnL w="12700" algn="ctr">
                      <a:noFill/>
                    </a:lnL>
                    <a:lnR w="12700" algn="ctr">
                      <a:noFill/>
                    </a:lnR>
                    <a:lnT w="12700" algn="ctr">
                      <a:noFill/>
                    </a:lnT>
                    <a:lnB w="12700" algn="ctr">
                      <a:noFill/>
                    </a:lnB>
                    <a:solidFill>
                      <a:srgbClr val="31849B"/>
                    </a:solidFill>
                  </a:tcPr>
                </a:tc>
                <a:tc hMerge="1">
                  <a:txBody>
                    <a:bodyPr/>
                    <a:lstStyle/>
                    <a:p>
                      <a:endParaRPr/>
                    </a:p>
                  </a:txBody>
                  <a:tcPr/>
                </a:tc>
                <a:tc hMerge="1">
                  <a:txBody>
                    <a:bodyPr/>
                    <a:lstStyle/>
                    <a:p>
                      <a:endParaRPr/>
                    </a:p>
                  </a:txBody>
                  <a:tcPr/>
                </a:tc>
                <a:extLst>
                  <a:ext uri="{0D108BD9-81ED-4DB2-BD59-A6C34878D82A}">
                    <a16:rowId xmlns:a16="http://schemas.microsoft.com/office/drawing/2014/main" val="10000"/>
                  </a:ext>
                </a:extLst>
              </a:tr>
              <a:tr h="224186">
                <a:tc>
                  <a:txBody>
                    <a:bodyPr/>
                    <a:lstStyle/>
                    <a:p>
                      <a:pPr algn="l" defTabSz="685800">
                        <a:spcBef>
                          <a:spcPts val="300"/>
                        </a:spcBef>
                        <a:spcAft>
                          <a:spcPts val="0"/>
                        </a:spcAft>
                        <a:defRPr/>
                      </a:pPr>
                      <a:r>
                        <a:rPr lang="fr-FR" sz="1100" b="1"/>
                        <a:t>Action</a:t>
                      </a:r>
                      <a:endParaRPr lang="fr-FR" sz="1100" b="1">
                        <a:solidFill>
                          <a:schemeClr val="dk1"/>
                        </a:solidFill>
                        <a:latin typeface="+mn-lt"/>
                        <a:ea typeface="+mn-ea"/>
                        <a:cs typeface="+mn-cs"/>
                      </a:endParaRPr>
                    </a:p>
                  </a:txBody>
                  <a:tcPr marL="63615" marR="63615" marT="0" marB="0">
                    <a:lnL w="12700" algn="ctr">
                      <a:noFill/>
                    </a:lnL>
                    <a:lnR w="12700" algn="ctr">
                      <a:solidFill>
                        <a:schemeClr val="accent1">
                          <a:lumMod val="20000"/>
                          <a:lumOff val="80000"/>
                        </a:schemeClr>
                      </a:solidFill>
                    </a:lnR>
                    <a:lnT w="12700" algn="ctr">
                      <a:noFill/>
                    </a:lnT>
                    <a:lnB w="12700" algn="ctr">
                      <a:solidFill>
                        <a:schemeClr val="accent1">
                          <a:lumMod val="20000"/>
                          <a:lumOff val="80000"/>
                        </a:schemeClr>
                      </a:solidFill>
                    </a:lnB>
                    <a:solidFill>
                      <a:schemeClr val="tx2">
                        <a:lumMod val="60000"/>
                        <a:lumOff val="40000"/>
                        <a:alpha val="20000"/>
                      </a:schemeClr>
                    </a:solidFill>
                  </a:tcPr>
                </a:tc>
                <a:tc>
                  <a:txBody>
                    <a:bodyPr/>
                    <a:lstStyle/>
                    <a:p>
                      <a:pPr algn="l" defTabSz="685800">
                        <a:spcBef>
                          <a:spcPts val="300"/>
                        </a:spcBef>
                        <a:spcAft>
                          <a:spcPts val="0"/>
                        </a:spcAft>
                        <a:defRPr/>
                      </a:pPr>
                      <a:r>
                        <a:rPr lang="fr-FR" sz="1100" b="1"/>
                        <a:t>Maître(s) d’ouvrage potentiel(s)</a:t>
                      </a:r>
                      <a:endParaRPr lang="fr-FR" sz="1100" b="1">
                        <a:solidFill>
                          <a:schemeClr val="dk1"/>
                        </a:solidFill>
                        <a:latin typeface="+mn-lt"/>
                        <a:ea typeface="+mn-ea"/>
                        <a:cs typeface="+mn-cs"/>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noFill/>
                    </a:lnT>
                    <a:lnB w="12700" algn="ctr">
                      <a:solidFill>
                        <a:schemeClr val="accent1">
                          <a:lumMod val="20000"/>
                          <a:lumOff val="80000"/>
                        </a:schemeClr>
                      </a:solidFill>
                    </a:lnB>
                    <a:solidFill>
                      <a:schemeClr val="tx2">
                        <a:lumMod val="60000"/>
                        <a:lumOff val="40000"/>
                        <a:alpha val="20000"/>
                      </a:schemeClr>
                    </a:solidFill>
                  </a:tcPr>
                </a:tc>
                <a:tc>
                  <a:txBody>
                    <a:bodyPr/>
                    <a:lstStyle/>
                    <a:p>
                      <a:pPr algn="l" defTabSz="685800">
                        <a:spcBef>
                          <a:spcPts val="300"/>
                        </a:spcBef>
                        <a:spcAft>
                          <a:spcPts val="0"/>
                        </a:spcAft>
                        <a:defRPr/>
                      </a:pPr>
                      <a:r>
                        <a:rPr lang="fr-FR" sz="1100" b="1"/>
                        <a:t>Partenaires potentiels</a:t>
                      </a:r>
                      <a:endParaRPr lang="fr-FR" sz="1100" b="1">
                        <a:solidFill>
                          <a:schemeClr val="dk1"/>
                        </a:solidFill>
                        <a:latin typeface="+mn-lt"/>
                        <a:ea typeface="+mn-ea"/>
                        <a:cs typeface="+mn-cs"/>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noFill/>
                    </a:lnT>
                    <a:lnB w="12700" algn="ctr">
                      <a:solidFill>
                        <a:schemeClr val="accent1">
                          <a:lumMod val="20000"/>
                          <a:lumOff val="80000"/>
                        </a:schemeClr>
                      </a:solidFill>
                    </a:lnB>
                    <a:solidFill>
                      <a:schemeClr val="tx2">
                        <a:lumMod val="60000"/>
                        <a:lumOff val="40000"/>
                        <a:alpha val="20000"/>
                      </a:schemeClr>
                    </a:solidFill>
                  </a:tcPr>
                </a:tc>
                <a:extLst>
                  <a:ext uri="{0D108BD9-81ED-4DB2-BD59-A6C34878D82A}">
                    <a16:rowId xmlns:a16="http://schemas.microsoft.com/office/drawing/2014/main" val="10001"/>
                  </a:ext>
                </a:extLst>
              </a:tr>
              <a:tr h="276700">
                <a:tc>
                  <a:txBody>
                    <a:bodyPr/>
                    <a:lstStyle/>
                    <a:p>
                      <a:pPr algn="l" defTabSz="685800">
                        <a:spcBef>
                          <a:spcPts val="300"/>
                        </a:spcBef>
                        <a:spcAft>
                          <a:spcPts val="0"/>
                        </a:spcAft>
                        <a:defRPr/>
                      </a:pPr>
                      <a:r>
                        <a:rPr lang="fr-FR" sz="1100"/>
                        <a:t>    1</a:t>
                      </a:r>
                      <a:endParaRPr lang="fr-FR" sz="1100">
                        <a:solidFill>
                          <a:schemeClr val="dk1"/>
                        </a:solidFill>
                        <a:latin typeface="+mn-lt"/>
                        <a:ea typeface="+mn-ea"/>
                        <a:cs typeface="+mn-cs"/>
                      </a:endParaRPr>
                    </a:p>
                  </a:txBody>
                  <a:tcPr marL="63615" marR="63615" marT="0" marB="0">
                    <a:lnL w="12700" algn="ctr">
                      <a:no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tcPr>
                </a:tc>
                <a:tc>
                  <a:txBody>
                    <a:bodyPr/>
                    <a:lstStyle/>
                    <a:p>
                      <a:pPr algn="just">
                        <a:buClr>
                          <a:srgbClr val="000000"/>
                        </a:buClr>
                        <a:defRPr/>
                      </a:pPr>
                      <a:r>
                        <a:rPr lang="fr-FR" sz="1100" spc="-1">
                          <a:solidFill>
                            <a:srgbClr val="000000"/>
                          </a:solidFill>
                          <a:latin typeface="+mn-lt"/>
                          <a:ea typeface="DejaVu Sans"/>
                        </a:rPr>
                        <a:t>Unité Grands Migrateurs du service départemental (OFB)</a:t>
                      </a:r>
                      <a:endParaRPr lang="fr-FR" sz="1100"/>
                    </a:p>
                    <a:p>
                      <a:pPr algn="just">
                        <a:buClr>
                          <a:srgbClr val="000000"/>
                        </a:buClr>
                        <a:defRPr/>
                      </a:pPr>
                      <a:r>
                        <a:rPr lang="fr-FR" sz="1100" spc="-1">
                          <a:solidFill>
                            <a:srgbClr val="000000"/>
                          </a:solidFill>
                          <a:latin typeface="+mn-lt"/>
                          <a:ea typeface="DejaVu Sans"/>
                        </a:rPr>
                        <a:t>Collectivités</a:t>
                      </a:r>
                      <a:endParaRPr lang="fr-FR" sz="1100"/>
                    </a:p>
                    <a:p>
                      <a:pPr algn="l" defTabSz="685800">
                        <a:spcBef>
                          <a:spcPts val="300"/>
                        </a:spcBef>
                        <a:spcAft>
                          <a:spcPts val="0"/>
                        </a:spcAft>
                        <a:defRPr/>
                      </a:pPr>
                      <a:r>
                        <a:rPr lang="fr-FR" sz="1100">
                          <a:solidFill>
                            <a:schemeClr val="dk1"/>
                          </a:solidFill>
                          <a:latin typeface="+mn-lt"/>
                          <a:ea typeface="+mn-ea"/>
                          <a:cs typeface="+mn-cs"/>
                        </a:rPr>
                        <a:t>opérateur N2000</a:t>
                      </a: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tcPr>
                </a:tc>
                <a:tc>
                  <a:txBody>
                    <a:bodyPr/>
                    <a:lstStyle/>
                    <a:p>
                      <a:pPr algn="just">
                        <a:buClr>
                          <a:srgbClr val="000000"/>
                        </a:buClr>
                        <a:defRPr/>
                      </a:pPr>
                      <a:r>
                        <a:rPr lang="fr-FR" sz="1100" spc="-1">
                          <a:solidFill>
                            <a:srgbClr val="000000"/>
                          </a:solidFill>
                          <a:latin typeface="+mn-lt"/>
                          <a:ea typeface="DejaVu Sans"/>
                        </a:rPr>
                        <a:t>Bretagne Grands Migrateurs</a:t>
                      </a:r>
                      <a:endParaRPr lang="fr-FR" sz="1100"/>
                    </a:p>
                    <a:p>
                      <a:pPr algn="just">
                        <a:buClr>
                          <a:srgbClr val="000000"/>
                        </a:buClr>
                        <a:defRPr/>
                      </a:pPr>
                      <a:r>
                        <a:rPr lang="fr-FR" sz="1100" spc="-1">
                          <a:solidFill>
                            <a:srgbClr val="000000"/>
                          </a:solidFill>
                          <a:latin typeface="+mn-lt"/>
                          <a:ea typeface="DejaVu Sans"/>
                        </a:rPr>
                        <a:t>Station marine de Dinard</a:t>
                      </a:r>
                      <a:endParaRPr lang="fr-FR" sz="1100"/>
                    </a:p>
                    <a:p>
                      <a:pPr algn="just">
                        <a:buClr>
                          <a:srgbClr val="000000"/>
                        </a:buClr>
                        <a:defRPr/>
                      </a:pPr>
                      <a:r>
                        <a:rPr lang="fr-FR" sz="1100" spc="-1">
                          <a:solidFill>
                            <a:srgbClr val="000000"/>
                          </a:solidFill>
                          <a:latin typeface="+mn-lt"/>
                          <a:ea typeface="DejaVu Sans"/>
                        </a:rPr>
                        <a:t>MNHN</a:t>
                      </a:r>
                      <a:endParaRPr lang="fr-FR" sz="1100" spc="0">
                        <a:solidFill>
                          <a:srgbClr val="000000"/>
                        </a:solidFill>
                        <a:latin typeface="+mn-lt"/>
                        <a:ea typeface="DejaVu Sans"/>
                      </a:endParaRPr>
                    </a:p>
                    <a:p>
                      <a:pPr algn="just">
                        <a:buClr>
                          <a:srgbClr val="000000"/>
                        </a:buClr>
                        <a:defRPr/>
                      </a:pPr>
                      <a:r>
                        <a:rPr lang="fr-FR" sz="1100" spc="0">
                          <a:solidFill>
                            <a:srgbClr val="000000"/>
                          </a:solidFill>
                          <a:latin typeface="+mn-lt"/>
                          <a:ea typeface="DejaVu Sans"/>
                        </a:rPr>
                        <a:t>COGEPOMI</a:t>
                      </a:r>
                      <a:endParaRPr lang="fr-FR" sz="1100"/>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tcPr>
                </a:tc>
                <a:extLst>
                  <a:ext uri="{0D108BD9-81ED-4DB2-BD59-A6C34878D82A}">
                    <a16:rowId xmlns:a16="http://schemas.microsoft.com/office/drawing/2014/main" val="10002"/>
                  </a:ext>
                </a:extLst>
              </a:tr>
              <a:tr h="143812">
                <a:tc>
                  <a:txBody>
                    <a:bodyPr/>
                    <a:lstStyle/>
                    <a:p>
                      <a:pPr algn="l" defTabSz="685800">
                        <a:spcBef>
                          <a:spcPts val="300"/>
                        </a:spcBef>
                        <a:spcAft>
                          <a:spcPts val="0"/>
                        </a:spcAft>
                        <a:defRPr/>
                      </a:pPr>
                      <a:r>
                        <a:rPr lang="fr-FR" sz="1100"/>
                        <a:t>    2</a:t>
                      </a:r>
                      <a:endParaRPr lang="fr-FR" sz="1100">
                        <a:solidFill>
                          <a:schemeClr val="dk1"/>
                        </a:solidFill>
                        <a:latin typeface="+mn-lt"/>
                        <a:ea typeface="+mn-ea"/>
                        <a:cs typeface="+mn-cs"/>
                      </a:endParaRPr>
                    </a:p>
                  </a:txBody>
                  <a:tcPr marL="63615" marR="63615" marT="0" marB="0">
                    <a:lnL w="12700" algn="ctr">
                      <a:no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solidFill>
                      <a:schemeClr val="accent1">
                        <a:lumMod val="40000"/>
                        <a:lumOff val="60000"/>
                        <a:alpha val="20000"/>
                      </a:schemeClr>
                    </a:solidFill>
                  </a:tcPr>
                </a:tc>
                <a:tc>
                  <a:txBody>
                    <a:bodyPr/>
                    <a:lstStyle/>
                    <a:p>
                      <a:pPr algn="l" defTabSz="685800">
                        <a:spcBef>
                          <a:spcPts val="300"/>
                        </a:spcBef>
                        <a:spcAft>
                          <a:spcPts val="0"/>
                        </a:spcAft>
                        <a:defRPr/>
                      </a:pPr>
                      <a:r>
                        <a:rPr lang="fr-FR" sz="1100">
                          <a:solidFill>
                            <a:schemeClr val="dk1"/>
                          </a:solidFill>
                          <a:latin typeface="+mn-lt"/>
                          <a:ea typeface="+mn-ea"/>
                          <a:cs typeface="+mn-cs"/>
                        </a:rPr>
                        <a:t>OFB, Collectivité, Opérateur N2000</a:t>
                      </a:r>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solidFill>
                      <a:schemeClr val="accent1">
                        <a:lumMod val="40000"/>
                        <a:lumOff val="60000"/>
                        <a:alpha val="20000"/>
                      </a:schemeClr>
                    </a:solidFill>
                  </a:tcPr>
                </a:tc>
                <a:tc>
                  <a:txBody>
                    <a:bodyPr/>
                    <a:lstStyle/>
                    <a:p>
                      <a:pPr marL="0" marR="0" lvl="0" indent="0" algn="l" defTabSz="685800">
                        <a:lnSpc>
                          <a:spcPct val="100000"/>
                        </a:lnSpc>
                        <a:spcBef>
                          <a:spcPts val="300"/>
                        </a:spcBef>
                        <a:spcAft>
                          <a:spcPts val="0"/>
                        </a:spcAft>
                        <a:buClrTx/>
                        <a:buSzTx/>
                        <a:buFontTx/>
                        <a:buNone/>
                        <a:defRPr/>
                      </a:pPr>
                      <a:r>
                        <a:rPr lang="fr-FR" sz="1100" spc="-1">
                          <a:solidFill>
                            <a:srgbClr val="000000"/>
                          </a:solidFill>
                          <a:latin typeface="+mn-lt"/>
                          <a:ea typeface="DejaVu Sans"/>
                        </a:rPr>
                        <a:t>Bretagne Grands Migrateurs</a:t>
                      </a:r>
                      <a:endParaRPr lang="fr-FR" sz="1100" spc="0">
                        <a:solidFill>
                          <a:srgbClr val="000000"/>
                        </a:solidFill>
                        <a:latin typeface="+mn-lt"/>
                        <a:ea typeface="DejaVu Sans"/>
                      </a:endParaRPr>
                    </a:p>
                    <a:p>
                      <a:pPr marL="0" marR="0" lvl="0" indent="0" algn="l" defTabSz="685800">
                        <a:lnSpc>
                          <a:spcPct val="100000"/>
                        </a:lnSpc>
                        <a:spcBef>
                          <a:spcPts val="299"/>
                        </a:spcBef>
                        <a:spcAft>
                          <a:spcPts val="0"/>
                        </a:spcAft>
                        <a:buClrTx/>
                        <a:buSzTx/>
                        <a:buFontTx/>
                        <a:buNone/>
                        <a:defRPr/>
                      </a:pPr>
                      <a:r>
                        <a:rPr lang="fr-FR" sz="1100" spc="0">
                          <a:solidFill>
                            <a:srgbClr val="000000"/>
                          </a:solidFill>
                          <a:latin typeface="+mn-lt"/>
                          <a:ea typeface="DejaVu Sans"/>
                        </a:rPr>
                        <a:t>COGEPOMI</a:t>
                      </a:r>
                      <a:endParaRPr lang="fr-FR" sz="1100"/>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solidFill>
                      <a:schemeClr val="accent1">
                        <a:lumMod val="40000"/>
                        <a:lumOff val="60000"/>
                        <a:alpha val="20000"/>
                      </a:schemeClr>
                    </a:solidFill>
                  </a:tcPr>
                </a:tc>
                <a:extLst>
                  <a:ext uri="{0D108BD9-81ED-4DB2-BD59-A6C34878D82A}">
                    <a16:rowId xmlns:a16="http://schemas.microsoft.com/office/drawing/2014/main" val="10003"/>
                  </a:ext>
                </a:extLst>
              </a:tr>
              <a:tr h="556415">
                <a:tc>
                  <a:txBody>
                    <a:bodyPr/>
                    <a:lstStyle/>
                    <a:p>
                      <a:pPr algn="l" defTabSz="685800">
                        <a:spcBef>
                          <a:spcPts val="300"/>
                        </a:spcBef>
                        <a:spcAft>
                          <a:spcPts val="0"/>
                        </a:spcAft>
                        <a:defRPr/>
                      </a:pPr>
                      <a:r>
                        <a:rPr lang="fr-FR" sz="1100"/>
                        <a:t>    3</a:t>
                      </a:r>
                      <a:endParaRPr lang="fr-FR" sz="1100">
                        <a:solidFill>
                          <a:schemeClr val="dk1"/>
                        </a:solidFill>
                        <a:latin typeface="+mn-lt"/>
                        <a:ea typeface="+mn-ea"/>
                        <a:cs typeface="+mn-cs"/>
                      </a:endParaRPr>
                    </a:p>
                  </a:txBody>
                  <a:tcPr marL="63615" marR="63615" marT="0" marB="0">
                    <a:lnL w="12700" algn="ctr">
                      <a:noFill/>
                    </a:lnL>
                    <a:lnR w="12700" algn="ctr">
                      <a:solidFill>
                        <a:schemeClr val="accent1">
                          <a:lumMod val="20000"/>
                          <a:lumOff val="80000"/>
                        </a:schemeClr>
                      </a:solidFill>
                    </a:lnR>
                    <a:lnT w="12700" algn="ctr">
                      <a:solidFill>
                        <a:schemeClr val="accent1">
                          <a:lumMod val="20000"/>
                          <a:lumOff val="80000"/>
                        </a:schemeClr>
                      </a:solidFill>
                    </a:lnT>
                    <a:lnB w="12700" algn="ctr">
                      <a:noFill/>
                    </a:lnB>
                  </a:tcPr>
                </a:tc>
                <a:tc>
                  <a:txBody>
                    <a:bodyPr/>
                    <a:lstStyle/>
                    <a:p>
                      <a:pPr algn="l" defTabSz="685800">
                        <a:spcBef>
                          <a:spcPts val="300"/>
                        </a:spcBef>
                        <a:spcAft>
                          <a:spcPts val="0"/>
                        </a:spcAft>
                        <a:defRPr/>
                      </a:pPr>
                      <a:r>
                        <a:rPr lang="fr-FR" sz="1100">
                          <a:solidFill>
                            <a:schemeClr val="dk1"/>
                          </a:solidFill>
                          <a:latin typeface="+mn-lt"/>
                          <a:ea typeface="+mn-ea"/>
                          <a:cs typeface="+mn-cs"/>
                        </a:rPr>
                        <a:t>OFB, opérateur N2000</a:t>
                      </a:r>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noFill/>
                    </a:lnB>
                  </a:tcPr>
                </a:tc>
                <a:tc>
                  <a:txBody>
                    <a:bodyPr/>
                    <a:lstStyle/>
                    <a:p>
                      <a:pPr algn="just">
                        <a:buClr>
                          <a:srgbClr val="000000"/>
                        </a:buClr>
                        <a:defRPr/>
                      </a:pPr>
                      <a:r>
                        <a:rPr lang="fr-FR" sz="1100" spc="-1">
                          <a:solidFill>
                            <a:srgbClr val="000000"/>
                          </a:solidFill>
                          <a:latin typeface="+mn-lt"/>
                          <a:ea typeface="DejaVu Sans"/>
                        </a:rPr>
                        <a:t>Bretagne Grands Migrateurs</a:t>
                      </a:r>
                      <a:endParaRPr lang="fr-FR" sz="1100" spc="0">
                        <a:solidFill>
                          <a:srgbClr val="000000"/>
                        </a:solidFill>
                        <a:latin typeface="+mn-lt"/>
                        <a:ea typeface="DejaVu Sans"/>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noFill/>
                    </a:lnB>
                  </a:tcPr>
                </a:tc>
                <a:extLst>
                  <a:ext uri="{0D108BD9-81ED-4DB2-BD59-A6C34878D82A}">
                    <a16:rowId xmlns:a16="http://schemas.microsoft.com/office/drawing/2014/main" val="10004"/>
                  </a:ext>
                </a:extLst>
              </a:tr>
            </a:tbl>
          </a:graphicData>
        </a:graphic>
      </p:graphicFrame>
      <p:graphicFrame>
        <p:nvGraphicFramePr>
          <p:cNvPr id="6" name="Tableau 39"/>
          <p:cNvGraphicFramePr>
            <a:graphicFrameLocks noGrp="1"/>
          </p:cNvGraphicFramePr>
          <p:nvPr/>
        </p:nvGraphicFramePr>
        <p:xfrm>
          <a:off x="0" y="3160669"/>
          <a:ext cx="7559675" cy="1317861"/>
        </p:xfrm>
        <a:graphic>
          <a:graphicData uri="http://schemas.openxmlformats.org/drawingml/2006/table">
            <a:tbl>
              <a:tblPr firstRow="1" firstCol="1" bandRow="1"/>
              <a:tblGrid>
                <a:gridCol w="7559675">
                  <a:extLst>
                    <a:ext uri="{9D8B030D-6E8A-4147-A177-3AD203B41FA5}">
                      <a16:colId xmlns:a16="http://schemas.microsoft.com/office/drawing/2014/main" val="20000"/>
                    </a:ext>
                  </a:extLst>
                </a:gridCol>
              </a:tblGrid>
              <a:tr h="216000">
                <a:tc>
                  <a:txBody>
                    <a:bodyPr/>
                    <a:lstStyle/>
                    <a:p>
                      <a:pPr marL="0" marR="0" lvl="0" indent="0" algn="ctr" defTabSz="685800">
                        <a:lnSpc>
                          <a:spcPct val="100000"/>
                        </a:lnSpc>
                        <a:spcBef>
                          <a:spcPts val="0"/>
                        </a:spcBef>
                        <a:spcAft>
                          <a:spcPts val="0"/>
                        </a:spcAft>
                        <a:buClrTx/>
                        <a:buSzTx/>
                        <a:buFontTx/>
                        <a:buNone/>
                        <a:defRPr/>
                      </a:pPr>
                      <a:r>
                        <a:rPr lang="fr-FR" sz="1200" b="1" strike="noStrike" spc="-1">
                          <a:solidFill>
                            <a:srgbClr val="FFFFFF"/>
                          </a:solidFill>
                          <a:latin typeface="Century Gothic"/>
                          <a:ea typeface="DejaVu Sans"/>
                          <a:cs typeface="+mn-cs"/>
                        </a:rPr>
                        <a:t>Références</a:t>
                      </a:r>
                      <a:endParaRPr/>
                    </a:p>
                  </a:txBody>
                  <a:tcPr marL="68580" marR="68580" marT="0" marB="0" anchor="ctr">
                    <a:lnL w="12700" algn="ctr">
                      <a:noFill/>
                    </a:lnL>
                    <a:lnR w="12700" algn="ctr">
                      <a:noFill/>
                    </a:lnR>
                    <a:lnT w="12700" algn="ctr">
                      <a:noFill/>
                    </a:lnT>
                    <a:lnB w="12700" algn="ctr">
                      <a:noFill/>
                    </a:lnB>
                    <a:solidFill>
                      <a:srgbClr val="31849B"/>
                    </a:solidFill>
                  </a:tcPr>
                </a:tc>
                <a:extLst>
                  <a:ext uri="{0D108BD9-81ED-4DB2-BD59-A6C34878D82A}">
                    <a16:rowId xmlns:a16="http://schemas.microsoft.com/office/drawing/2014/main" val="10000"/>
                  </a:ext>
                </a:extLst>
              </a:tr>
              <a:tr h="1101861">
                <a:tc>
                  <a:txBody>
                    <a:bodyPr/>
                    <a:lstStyle/>
                    <a:p>
                      <a:pPr algn="just">
                        <a:lnSpc>
                          <a:spcPct val="100000"/>
                        </a:lnSpc>
                        <a:defRPr/>
                      </a:pPr>
                      <a:r>
                        <a:rPr sz="1000" u="sng">
                          <a:solidFill>
                            <a:schemeClr val="hlink"/>
                          </a:solidFill>
                          <a:hlinkClick r:id="rId2" tooltip="https://www.observatoire-poissons-migrateurs-bretagne.fr/actions-et-mesures-en-faveur-des-poissons-migrateurs/mesures-daccompagnement"/>
                        </a:rPr>
                        <a:t>Communiquer (observatoire-poissons-migrateurs-bretagne.fr)</a:t>
                      </a:r>
                      <a:endParaRPr sz="1000"/>
                    </a:p>
                    <a:p>
                      <a:pPr algn="just">
                        <a:lnSpc>
                          <a:spcPct val="100000"/>
                        </a:lnSpc>
                        <a:defRPr/>
                      </a:pPr>
                      <a:r>
                        <a:rPr lang="fr-FR" sz="1100" u="sng" spc="-1">
                          <a:solidFill>
                            <a:srgbClr val="000000"/>
                          </a:solidFill>
                          <a:latin typeface="+mn-lt"/>
                          <a:hlinkClick r:id="rId3" tooltip="https://www.faune-bretagne.org/"/>
                        </a:rPr>
                        <a:t>https://www.faune-bretagne.org/</a:t>
                      </a:r>
                      <a:r>
                        <a:rPr lang="fr-FR" sz="1100" spc="-1">
                          <a:solidFill>
                            <a:srgbClr val="000000"/>
                          </a:solidFill>
                          <a:latin typeface="+mn-lt"/>
                        </a:rPr>
                        <a:t>  </a:t>
                      </a:r>
                      <a:endParaRPr sz="1100"/>
                    </a:p>
                    <a:p>
                      <a:pPr algn="l">
                        <a:spcBef>
                          <a:spcPts val="300"/>
                        </a:spcBef>
                        <a:spcAft>
                          <a:spcPts val="0"/>
                        </a:spcAft>
                        <a:defRPr/>
                      </a:pPr>
                      <a:endParaRPr sz="1000"/>
                    </a:p>
                    <a:p>
                      <a:pPr algn="just">
                        <a:buClr>
                          <a:srgbClr val="000000"/>
                        </a:buClr>
                        <a:defRPr/>
                      </a:pPr>
                      <a:r>
                        <a:rPr lang="fr-FR" sz="1000"/>
                        <a:t>Programmes en lien : </a:t>
                      </a:r>
                      <a:endParaRPr sz="1000"/>
                    </a:p>
                    <a:p>
                      <a:pPr algn="just">
                        <a:buClr>
                          <a:srgbClr val="000000"/>
                        </a:buClr>
                        <a:defRPr/>
                      </a:pPr>
                      <a:r>
                        <a:rPr lang="fr-FR" sz="1000" b="0" spc="-1">
                          <a:solidFill>
                            <a:srgbClr val="000000"/>
                          </a:solidFill>
                          <a:latin typeface="+mn-lt"/>
                          <a:ea typeface="DejaVu Sans"/>
                        </a:rPr>
                        <a:t>Site collaboratif Faune Bretagne</a:t>
                      </a:r>
                      <a:endParaRPr sz="1000" b="0"/>
                    </a:p>
                    <a:p>
                      <a:pPr marR="71755" algn="l">
                        <a:lnSpc>
                          <a:spcPct val="100000"/>
                        </a:lnSpc>
                        <a:spcAft>
                          <a:spcPts val="0"/>
                        </a:spcAft>
                        <a:tabLst>
                          <a:tab pos="151765" algn="l"/>
                        </a:tabLst>
                        <a:defRPr/>
                      </a:pPr>
                      <a:endParaRPr lang="fr-FR" sz="1000">
                        <a:latin typeface="Calibri"/>
                        <a:ea typeface="Calibri"/>
                        <a:cs typeface="Times New Roman"/>
                      </a:endParaRPr>
                    </a:p>
                  </a:txBody>
                  <a:tcPr marL="68580" marR="68580" marT="0" marB="0" anchor="ctr">
                    <a:lnL w="12700" algn="ctr">
                      <a:noFill/>
                    </a:lnL>
                    <a:lnR w="12700" algn="ctr">
                      <a:noFill/>
                    </a:lnR>
                    <a:lnT w="12700" algn="ctr">
                      <a:noFill/>
                    </a:lnT>
                    <a:lnB w="12700" algn="ctr">
                      <a:noFill/>
                    </a:lnB>
                    <a:solidFill>
                      <a:srgbClr val="F6FBFC">
                        <a:alpha val="20000"/>
                      </a:srgbClr>
                    </a:solidFill>
                  </a:tcPr>
                </a:tc>
                <a:extLst>
                  <a:ext uri="{0D108BD9-81ED-4DB2-BD59-A6C34878D82A}">
                    <a16:rowId xmlns:a16="http://schemas.microsoft.com/office/drawing/2014/main" val="10001"/>
                  </a:ext>
                </a:extLst>
              </a:tr>
            </a:tbl>
          </a:graphicData>
        </a:graphic>
      </p:graphicFrame>
      <p:graphicFrame>
        <p:nvGraphicFramePr>
          <p:cNvPr id="7" name="Tableau 6"/>
          <p:cNvGraphicFramePr>
            <a:graphicFrameLocks noGrp="1"/>
          </p:cNvGraphicFramePr>
          <p:nvPr/>
        </p:nvGraphicFramePr>
        <p:xfrm>
          <a:off x="-8255" y="2080572"/>
          <a:ext cx="7559675" cy="865827"/>
        </p:xfrm>
        <a:graphic>
          <a:graphicData uri="http://schemas.openxmlformats.org/drawingml/2006/table">
            <a:tbl>
              <a:tblPr firstRow="1" firstCol="1" bandRow="1"/>
              <a:tblGrid>
                <a:gridCol w="7559675">
                  <a:extLst>
                    <a:ext uri="{9D8B030D-6E8A-4147-A177-3AD203B41FA5}">
                      <a16:colId xmlns:a16="http://schemas.microsoft.com/office/drawing/2014/main" val="20000"/>
                    </a:ext>
                  </a:extLst>
                </a:gridCol>
              </a:tblGrid>
              <a:tr h="174700">
                <a:tc>
                  <a:txBody>
                    <a:bodyPr/>
                    <a:lstStyle/>
                    <a:p>
                      <a:pPr marL="0" marR="0" lvl="0" indent="0" algn="ctr" defTabSz="685800">
                        <a:lnSpc>
                          <a:spcPct val="100000"/>
                        </a:lnSpc>
                        <a:spcBef>
                          <a:spcPts val="0"/>
                        </a:spcBef>
                        <a:spcAft>
                          <a:spcPts val="0"/>
                        </a:spcAft>
                        <a:buClrTx/>
                        <a:buSzTx/>
                        <a:buFontTx/>
                        <a:buNone/>
                        <a:defRPr/>
                      </a:pPr>
                      <a:r>
                        <a:rPr lang="fr-FR" sz="1000" b="1" strike="noStrike" spc="-1">
                          <a:solidFill>
                            <a:srgbClr val="FFFFFF"/>
                          </a:solidFill>
                          <a:latin typeface="Century Gothic"/>
                          <a:ea typeface="DejaVu Sans"/>
                          <a:cs typeface="+mn-cs"/>
                        </a:rPr>
                        <a:t>Indicateurs de réalisation</a:t>
                      </a:r>
                      <a:endParaRPr sz="1000"/>
                    </a:p>
                  </a:txBody>
                  <a:tcPr marL="68580" marR="68580" marT="0" marB="0" anchor="ctr">
                    <a:lnL w="12700" algn="ctr">
                      <a:noFill/>
                    </a:lnL>
                    <a:lnR w="12700" algn="ctr">
                      <a:noFill/>
                    </a:lnR>
                    <a:lnT w="12700" algn="ctr">
                      <a:noFill/>
                    </a:lnT>
                    <a:lnB w="12700" algn="ctr">
                      <a:noFill/>
                    </a:lnB>
                    <a:solidFill>
                      <a:srgbClr val="31849B"/>
                    </a:solidFill>
                  </a:tcPr>
                </a:tc>
                <a:extLst>
                  <a:ext uri="{0D108BD9-81ED-4DB2-BD59-A6C34878D82A}">
                    <a16:rowId xmlns:a16="http://schemas.microsoft.com/office/drawing/2014/main" val="10000"/>
                  </a:ext>
                </a:extLst>
              </a:tr>
              <a:tr h="691127">
                <a:tc>
                  <a:txBody>
                    <a:bodyPr/>
                    <a:lstStyle/>
                    <a:p>
                      <a:pPr algn="just">
                        <a:lnSpc>
                          <a:spcPct val="100000"/>
                        </a:lnSpc>
                        <a:defRPr/>
                      </a:pPr>
                      <a:r>
                        <a:rPr lang="fr-FR" sz="1000" spc="-1">
                          <a:solidFill>
                            <a:srgbClr val="000000"/>
                          </a:solidFill>
                          <a:latin typeface="+mn-lt"/>
                          <a:ea typeface="DejaVu Sans"/>
                        </a:rPr>
                        <a:t>-Développement du programme de sciences participatives</a:t>
                      </a:r>
                      <a:endParaRPr sz="1000"/>
                    </a:p>
                    <a:p>
                      <a:pPr algn="just">
                        <a:lnSpc>
                          <a:spcPct val="100000"/>
                        </a:lnSpc>
                        <a:defRPr/>
                      </a:pPr>
                      <a:r>
                        <a:rPr lang="fr-FR" sz="1000" spc="-1">
                          <a:solidFill>
                            <a:srgbClr val="000000"/>
                          </a:solidFill>
                          <a:latin typeface="+mn-lt"/>
                          <a:ea typeface="DejaVu Sans"/>
                        </a:rPr>
                        <a:t>-Rédaction et publication de la synthèse des données d’observation</a:t>
                      </a:r>
                      <a:endParaRPr sz="1000"/>
                    </a:p>
                    <a:p>
                      <a:pPr algn="just">
                        <a:lnSpc>
                          <a:spcPct val="100000"/>
                        </a:lnSpc>
                        <a:defRPr/>
                      </a:pPr>
                      <a:r>
                        <a:rPr lang="fr-FR" sz="1000"/>
                        <a:t>-</a:t>
                      </a:r>
                      <a:r>
                        <a:rPr lang="fr-FR" sz="1000" spc="-1">
                          <a:solidFill>
                            <a:srgbClr val="000000"/>
                          </a:solidFill>
                          <a:latin typeface="+mn-lt"/>
                          <a:ea typeface="DejaVu Sans"/>
                        </a:rPr>
                        <a:t>Réalisation et pose de la signalétique dans les endroits stratégiques</a:t>
                      </a:r>
                      <a:endParaRPr sz="1000"/>
                    </a:p>
                    <a:p>
                      <a:pPr marR="71755" algn="l">
                        <a:lnSpc>
                          <a:spcPct val="100000"/>
                        </a:lnSpc>
                        <a:spcAft>
                          <a:spcPts val="0"/>
                        </a:spcAft>
                        <a:tabLst>
                          <a:tab pos="151765" algn="l"/>
                        </a:tabLst>
                        <a:defRPr/>
                      </a:pPr>
                      <a:endParaRPr sz="1000">
                        <a:latin typeface="Calibri"/>
                        <a:ea typeface="Calibri"/>
                        <a:cs typeface="Times New Roman"/>
                      </a:endParaRPr>
                    </a:p>
                  </a:txBody>
                  <a:tcPr marL="68580" marR="68580" marT="72000" marB="0">
                    <a:lnL w="12700" algn="ctr">
                      <a:noFill/>
                    </a:lnL>
                    <a:lnR w="12700" algn="ctr">
                      <a:noFill/>
                    </a:lnR>
                    <a:lnT w="12700" algn="ctr">
                      <a:noFill/>
                    </a:lnT>
                    <a:lnB w="12700" algn="ctr">
                      <a:noFill/>
                    </a:lnB>
                    <a:solidFill>
                      <a:srgbClr val="F6FBFC">
                        <a:alpha val="20000"/>
                      </a:srgbClr>
                    </a:solidFill>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TotalTime>
  <Words>621</Words>
  <Application>Microsoft Office PowerPoint</Application>
  <DocSecurity>0</DocSecurity>
  <PresentationFormat>Personnalisé</PresentationFormat>
  <Paragraphs>69</Paragraphs>
  <Slides>2</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Calibri</vt:lpstr>
      <vt:lpstr>Century Gothic</vt:lpstr>
      <vt:lpstr>DejaVu Sans</vt:lpstr>
      <vt:lpstr>Microsoft Sans Serif</vt:lpstr>
      <vt:lpstr>Times New Roman</vt:lpstr>
      <vt:lpstr>Wingdings</vt:lpstr>
      <vt:lpstr>Office Theme</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LE CLOIREC Ophélie</dc:creator>
  <cp:keywords/>
  <dc:description/>
  <cp:lastModifiedBy>BLANCHARD Pauline</cp:lastModifiedBy>
  <cp:revision>23</cp:revision>
  <dcterms:created xsi:type="dcterms:W3CDTF">2022-12-02T15:43:05Z</dcterms:created>
  <dcterms:modified xsi:type="dcterms:W3CDTF">2023-01-26T15:03:00Z</dcterms:modified>
  <cp:category/>
  <dc:identifier/>
  <cp:contentStatus/>
  <dc:language/>
  <cp:version/>
</cp:coreProperties>
</file>