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4955BDB-2729-A7AB-1ABF-DC378A1CECF7}">
  <a:tblStyle styleId="{04955BDB-2729-A7AB-1ABF-DC378A1CECF7}"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482" y="-3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4" name="Holder 2"/>
          <p:cNvSpPr>
            <a:spLocks noGrp="1"/>
          </p:cNvSpPr>
          <p:nvPr>
            <p:ph type="ctrTitle"/>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subTitle" idx="4"/>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body" idx="1"/>
          </p:nvPr>
        </p:nvSpPr>
        <p:spPr bwMode="auto"/>
        <p:txBody>
          <a:bodyPr lIns="0" tIns="0" rIns="0" bIns="0"/>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sz="half" idx="2"/>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sz="half" idx="3"/>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9"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7"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4"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6"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Holder 2"/>
          <p:cNvSpPr>
            <a:spLocks noGrp="1"/>
          </p:cNvSpPr>
          <p:nvPr>
            <p:ph type="title"/>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body" idx="1"/>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grpSp>
        <p:nvGrpSpPr>
          <p:cNvPr id="4" name="object 2"/>
          <p:cNvGrpSpPr/>
          <p:nvPr/>
        </p:nvGrpSpPr>
        <p:grpSpPr bwMode="auto">
          <a:xfrm>
            <a:off x="158242" y="0"/>
            <a:ext cx="7409180" cy="959485"/>
            <a:chOff x="158242" y="0"/>
            <a:chExt cx="7409180" cy="959485"/>
          </a:xfrm>
        </p:grpSpPr>
        <p:sp>
          <p:nvSpPr>
            <p:cNvPr id="5" name="object 3"/>
            <p:cNvSpPr/>
            <p:nvPr/>
          </p:nvSpPr>
          <p:spPr bwMode="auto">
            <a:xfrm>
              <a:off x="164592" y="4570"/>
              <a:ext cx="7396480" cy="946785"/>
            </a:xfrm>
            <a:custGeom>
              <a:avLst/>
              <a:gdLst/>
              <a:ahLst/>
              <a:cxnLst/>
              <a:rect l="l" t="t" r="r" b="b"/>
              <a:pathLst>
                <a:path w="7396480" h="946785"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1E6679"/>
            </a:solidFill>
          </p:spPr>
          <p:txBody>
            <a:bodyPr wrap="square" lIns="0" tIns="0" rIns="0" bIns="0" rtlCol="0"/>
            <a:lstStyle/>
            <a:p>
              <a:pPr>
                <a:defRPr/>
              </a:pPr>
              <a:endParaRPr/>
            </a:p>
          </p:txBody>
        </p:sp>
        <p:sp>
          <p:nvSpPr>
            <p:cNvPr id="6" name="object 4"/>
            <p:cNvSpPr/>
            <p:nvPr/>
          </p:nvSpPr>
          <p:spPr bwMode="auto">
            <a:xfrm>
              <a:off x="164592" y="4570"/>
              <a:ext cx="7396480" cy="946785"/>
            </a:xfrm>
            <a:custGeom>
              <a:avLst/>
              <a:gdLst/>
              <a:ahLst/>
              <a:cxnLst/>
              <a:rect l="l" t="t" r="r" b="b"/>
              <a:pathLst>
                <a:path w="7396480" h="946785"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p:cNvSpPr>
            <a:spLocks/>
          </p:cNvSpPr>
          <p:nvPr/>
        </p:nvSpPr>
        <p:spPr bwMode="auto">
          <a:xfrm>
            <a:off x="1481073" y="129031"/>
            <a:ext cx="4354935" cy="226095"/>
          </a:xfrm>
          <a:prstGeom prst="rect">
            <a:avLst/>
          </a:prstGeom>
        </p:spPr>
        <p:txBody>
          <a:bodyPr vert="horz" wrap="square" lIns="0" tIns="12700" rIns="0" bIns="0" rtlCol="0">
            <a:spAutoFit/>
          </a:bodyPr>
          <a:lstStyle/>
          <a:p>
            <a:pPr marL="12700">
              <a:lnSpc>
                <a:spcPct val="100000"/>
              </a:lnSpc>
              <a:spcBef>
                <a:spcPts val="100"/>
              </a:spcBef>
              <a:defRPr/>
            </a:pPr>
            <a:r>
              <a:rPr lang="fr-FR" sz="1400" b="1">
                <a:solidFill>
                  <a:srgbClr val="FFFFFF"/>
                </a:solidFill>
                <a:cs typeface="Calibri"/>
              </a:rPr>
              <a:t>MER11 - Lutte contre la pêche illégale d’amphihalins</a:t>
            </a:r>
            <a:endParaRPr sz="1400">
              <a:latin typeface="Calibri"/>
              <a:cs typeface="Calibri"/>
            </a:endParaRPr>
          </a:p>
        </p:txBody>
      </p:sp>
      <p:graphicFrame>
        <p:nvGraphicFramePr>
          <p:cNvPr id="8" name="object 6"/>
          <p:cNvGraphicFramePr>
            <a:graphicFrameLocks noGrp="1"/>
          </p:cNvGraphicFramePr>
          <p:nvPr/>
        </p:nvGraphicFramePr>
        <p:xfrm>
          <a:off x="0" y="1103376"/>
          <a:ext cx="7538718" cy="1112393"/>
        </p:xfrm>
        <a:graphic>
          <a:graphicData uri="http://schemas.openxmlformats.org/drawingml/2006/table">
            <a:tbl>
              <a:tblPr firstRow="1" bandRow="1">
                <a:tableStyleId>{04955BDB-2729-A7AB-1ABF-DC378A1CECF7}</a:tableStyleId>
              </a:tblPr>
              <a:tblGrid>
                <a:gridCol w="1169035">
                  <a:extLst>
                    <a:ext uri="{9D8B030D-6E8A-4147-A177-3AD203B41FA5}">
                      <a16:colId xmlns:a16="http://schemas.microsoft.com/office/drawing/2014/main" val="20000"/>
                    </a:ext>
                  </a:extLst>
                </a:gridCol>
                <a:gridCol w="4057015">
                  <a:extLst>
                    <a:ext uri="{9D8B030D-6E8A-4147-A177-3AD203B41FA5}">
                      <a16:colId xmlns:a16="http://schemas.microsoft.com/office/drawing/2014/main" val="20001"/>
                    </a:ext>
                  </a:extLst>
                </a:gridCol>
                <a:gridCol w="2312668">
                  <a:extLst>
                    <a:ext uri="{9D8B030D-6E8A-4147-A177-3AD203B41FA5}">
                      <a16:colId xmlns:a16="http://schemas.microsoft.com/office/drawing/2014/main" val="20002"/>
                    </a:ext>
                  </a:extLst>
                </a:gridCol>
              </a:tblGrid>
              <a:tr h="203881">
                <a:tc>
                  <a:txBody>
                    <a:bodyPr/>
                    <a:lstStyle/>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marL="0" marR="0" lvl="0" indent="0" algn="l" defTabSz="914400">
                        <a:lnSpc>
                          <a:spcPct val="100000"/>
                        </a:lnSpc>
                        <a:spcBef>
                          <a:spcPts val="0"/>
                        </a:spcBef>
                        <a:spcAft>
                          <a:spcPts val="0"/>
                        </a:spcAft>
                        <a:buClrTx/>
                        <a:buSzTx/>
                        <a:buFontTx/>
                        <a:buNone/>
                        <a:defRPr/>
                      </a:pPr>
                      <a:br>
                        <a:rPr lang="fr-FR" sz="900" b="1" spc="-1">
                          <a:solidFill>
                            <a:srgbClr val="000000"/>
                          </a:solidFill>
                          <a:latin typeface="+mn-lt"/>
                        </a:rPr>
                      </a:br>
                      <a:r>
                        <a:rPr lang="fr-FR" sz="900" spc="-1">
                          <a:solidFill>
                            <a:srgbClr val="000000"/>
                          </a:solidFill>
                          <a:latin typeface="+mn-lt"/>
                          <a:ea typeface="DejaVu Sans"/>
                        </a:rPr>
                        <a:t>Toutes espèces et habitats</a:t>
                      </a:r>
                      <a:endParaRPr lang="fr-FR" sz="900"/>
                    </a:p>
                    <a:p>
                      <a:pPr algn="l">
                        <a:lnSpc>
                          <a:spcPct val="100000"/>
                        </a:lnSpc>
                        <a:defRPr/>
                      </a:pPr>
                      <a:endParaRPr lang="fr-FR" sz="900" b="1"/>
                    </a:p>
                  </a:txBody>
                  <a:tcPr marL="144000" marR="0" marT="7620" marB="0" anchor="ctr">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0"/>
                  </a:ext>
                </a:extLst>
              </a:tr>
              <a:tr h="202956">
                <a:tc>
                  <a:txBody>
                    <a:bodyPr/>
                    <a:lstStyle/>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lstStyle/>
                    <a:p>
                      <a:pPr marL="63500" marR="0" lvl="0" indent="0" algn="l" defTabSz="914400">
                        <a:lnSpc>
                          <a:spcPct val="100000"/>
                        </a:lnSpc>
                        <a:spcBef>
                          <a:spcPts val="45"/>
                        </a:spcBef>
                        <a:spcAft>
                          <a:spcPts val="0"/>
                        </a:spcAft>
                        <a:buClrTx/>
                        <a:buSzTx/>
                        <a:buFontTx/>
                        <a:buNone/>
                        <a:defRPr/>
                      </a:pPr>
                      <a:r>
                        <a:rPr lang="fr-FR" sz="900" spc="-1">
                          <a:solidFill>
                            <a:srgbClr val="000000"/>
                          </a:solidFill>
                          <a:latin typeface="+mn-lt"/>
                          <a:ea typeface="DejaVu Sans"/>
                        </a:rPr>
                        <a:t>Toutes espèces et habitats</a:t>
                      </a:r>
                      <a:endParaRPr lang="fr-FR" sz="900"/>
                    </a:p>
                  </a:txBody>
                  <a:tcPr marL="72000" marR="0" marT="0" marB="0" anchor="ctr">
                    <a:lnL w="6350" algn="ctr">
                      <a:solidFill>
                        <a:srgbClr val="7A7A7A"/>
                      </a:solidFill>
                    </a:lnL>
                    <a:lnT w="6350" algn="ctr">
                      <a:solidFill>
                        <a:srgbClr val="7A7A7A"/>
                      </a:solidFill>
                    </a:lnT>
                    <a:lnB w="6350" algn="ctr">
                      <a:solidFill>
                        <a:srgbClr val="7A7A7A"/>
                      </a:solidFill>
                    </a:lnB>
                  </a:tcPr>
                </a:tc>
                <a:tc>
                  <a:txBody>
                    <a:bodyPr/>
                    <a:lstStyle/>
                    <a:p>
                      <a:pPr marL="1020444">
                        <a:lnSpc>
                          <a:spcPct val="100000"/>
                        </a:lnSpc>
                        <a:spcBef>
                          <a:spcPts val="45"/>
                        </a:spcBef>
                        <a:defRPr/>
                      </a:pPr>
                      <a:endParaRPr sz="900">
                        <a:latin typeface="Calibri"/>
                        <a:cs typeface="Calibri"/>
                      </a:endParaRPr>
                    </a:p>
                  </a:txBody>
                  <a:tcPr marL="108000" marR="0" marT="5715" marB="0">
                    <a:lnR w="6350" algn="ctr">
                      <a:solidFill>
                        <a:srgbClr val="7A7A7A"/>
                      </a:solidFill>
                    </a:lnR>
                    <a:lnT w="6350" algn="ctr">
                      <a:solidFill>
                        <a:srgbClr val="7A7A7A"/>
                      </a:solidFill>
                    </a:lnT>
                    <a:lnB w="6350" algn="ctr">
                      <a:solidFill>
                        <a:srgbClr val="7A7A7A"/>
                      </a:solidFill>
                    </a:lnB>
                  </a:tcPr>
                </a:tc>
                <a:extLst>
                  <a:ext uri="{0D108BD9-81ED-4DB2-BD59-A6C34878D82A}">
                    <a16:rowId xmlns:a16="http://schemas.microsoft.com/office/drawing/2014/main" val="10001"/>
                  </a:ext>
                </a:extLst>
              </a:tr>
              <a:tr h="133167">
                <a:tc>
                  <a:txBody>
                    <a:bodyPr/>
                    <a:lstStyle/>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algn="l">
                        <a:lnSpc>
                          <a:spcPct val="100000"/>
                        </a:lnSpc>
                        <a:defRPr/>
                      </a:pPr>
                      <a:r>
                        <a:rPr lang="fr-FR" sz="900" spc="-1">
                          <a:solidFill>
                            <a:srgbClr val="000000"/>
                          </a:solidFill>
                          <a:latin typeface="+mn-lt"/>
                        </a:rPr>
                        <a:t>Estuaires</a:t>
                      </a:r>
                      <a:endParaRPr lang="fr-FR" sz="900"/>
                    </a:p>
                    <a:p>
                      <a:pPr algn="l">
                        <a:lnSpc>
                          <a:spcPct val="100000"/>
                        </a:lnSpc>
                        <a:defRPr/>
                      </a:pPr>
                      <a:r>
                        <a:rPr lang="fr-FR" sz="900" spc="-1">
                          <a:solidFill>
                            <a:srgbClr val="000000"/>
                          </a:solidFill>
                          <a:latin typeface="+mn-lt"/>
                        </a:rPr>
                        <a:t>Zones portuaires</a:t>
                      </a:r>
                      <a:endParaRPr lang="fr-FR" sz="900"/>
                    </a:p>
                  </a:txBody>
                  <a:tcPr marL="144000" marR="72000" marT="0" marB="0" anchor="ctr">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2"/>
                  </a:ext>
                </a:extLst>
              </a:tr>
            </a:tbl>
          </a:graphicData>
        </a:graphic>
      </p:graphicFrame>
      <p:graphicFrame>
        <p:nvGraphicFramePr>
          <p:cNvPr id="9" name="object 7"/>
          <p:cNvGraphicFramePr>
            <a:graphicFrameLocks noGrp="1"/>
          </p:cNvGraphicFramePr>
          <p:nvPr/>
        </p:nvGraphicFramePr>
        <p:xfrm>
          <a:off x="-5080" y="2246758"/>
          <a:ext cx="7559675" cy="1327798"/>
        </p:xfrm>
        <a:graphic>
          <a:graphicData uri="http://schemas.openxmlformats.org/drawingml/2006/table">
            <a:tbl>
              <a:tblPr firstRow="1" bandRow="1">
                <a:tableStyleId>{04955BDB-2729-A7AB-1ABF-DC378A1CECF7}</a:tableStyleId>
              </a:tblPr>
              <a:tblGrid>
                <a:gridCol w="1874509">
                  <a:extLst>
                    <a:ext uri="{9D8B030D-6E8A-4147-A177-3AD203B41FA5}">
                      <a16:colId xmlns:a16="http://schemas.microsoft.com/office/drawing/2014/main" val="20000"/>
                    </a:ext>
                  </a:extLst>
                </a:gridCol>
                <a:gridCol w="5685166">
                  <a:extLst>
                    <a:ext uri="{9D8B030D-6E8A-4147-A177-3AD203B41FA5}">
                      <a16:colId xmlns:a16="http://schemas.microsoft.com/office/drawing/2014/main" val="20001"/>
                    </a:ext>
                  </a:extLst>
                </a:gridCol>
              </a:tblGrid>
              <a:tr h="187338">
                <a:tc>
                  <a:txBody>
                    <a:bodyPr/>
                    <a:lstStyle/>
                    <a:p>
                      <a:pPr>
                        <a:lnSpc>
                          <a:spcPct val="100000"/>
                        </a:lnSpc>
                        <a:defRPr/>
                      </a:pPr>
                      <a:endParaRPr sz="1000">
                        <a:latin typeface="Times New Roman"/>
                        <a:cs typeface="Times New Roman"/>
                      </a:endParaRPr>
                    </a:p>
                  </a:txBody>
                  <a:tcPr marL="0" marR="0" marT="0" marB="0">
                    <a:solidFill>
                      <a:srgbClr val="30849B"/>
                    </a:solidFill>
                  </a:tcPr>
                </a:tc>
                <a:tc>
                  <a:txBody>
                    <a:bodyPr/>
                    <a:lstStyle/>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30849B"/>
                    </a:solidFill>
                  </a:tcPr>
                </a:tc>
                <a:extLst>
                  <a:ext uri="{0D108BD9-81ED-4DB2-BD59-A6C34878D82A}">
                    <a16:rowId xmlns:a16="http://schemas.microsoft.com/office/drawing/2014/main" val="10000"/>
                  </a:ext>
                </a:extLst>
              </a:tr>
              <a:tr h="1126966">
                <a:tc>
                  <a:txBody>
                    <a:bodyPr/>
                    <a:lstStyle/>
                    <a:p>
                      <a:pPr>
                        <a:lnSpc>
                          <a:spcPct val="100000"/>
                        </a:lnSpc>
                        <a:defRPr/>
                      </a:pPr>
                      <a:endParaRPr sz="1000">
                        <a:latin typeface="Times New Roman"/>
                        <a:cs typeface="Times New Roman"/>
                      </a:endParaRPr>
                    </a:p>
                  </a:txBody>
                  <a:tcPr marL="0" marR="0" marT="0" marB="0"/>
                </a:tc>
                <a:tc>
                  <a:txBody>
                    <a:bodyPr/>
                    <a:lstStyle/>
                    <a:p>
                      <a:pPr marL="68580">
                        <a:lnSpc>
                          <a:spcPct val="100000"/>
                        </a:lnSpc>
                        <a:spcBef>
                          <a:spcPts val="20"/>
                        </a:spcBef>
                        <a:defRPr/>
                      </a:pPr>
                      <a:r>
                        <a:rPr lang="fr-FR" sz="1050" b="1" spc="-5">
                          <a:latin typeface="+mn-lt"/>
                          <a:cs typeface="Calibri"/>
                        </a:rPr>
                        <a:t>Objectifs</a:t>
                      </a:r>
                      <a:r>
                        <a:rPr lang="fr-FR" sz="1050" b="1" spc="-20">
                          <a:latin typeface="+mn-lt"/>
                          <a:cs typeface="Calibri"/>
                        </a:rPr>
                        <a:t> </a:t>
                      </a:r>
                      <a:r>
                        <a:rPr lang="fr-FR" sz="1050" b="1" spc="-5">
                          <a:latin typeface="+mn-lt"/>
                          <a:cs typeface="Calibri"/>
                        </a:rPr>
                        <a:t>opérationnels</a:t>
                      </a:r>
                      <a:r>
                        <a:rPr lang="fr-FR" sz="1050" b="1" spc="-15">
                          <a:latin typeface="+mn-lt"/>
                          <a:cs typeface="Calibri"/>
                        </a:rPr>
                        <a:t> </a:t>
                      </a:r>
                      <a:r>
                        <a:rPr lang="fr-FR" sz="1050" b="1" spc="-5">
                          <a:latin typeface="+mn-lt"/>
                          <a:cs typeface="Calibri"/>
                        </a:rPr>
                        <a:t>:</a:t>
                      </a:r>
                      <a:endParaRPr lang="fr-FR" sz="1050">
                        <a:latin typeface="+mn-lt"/>
                        <a:cs typeface="Calibri"/>
                      </a:endParaRPr>
                    </a:p>
                    <a:p>
                      <a:pPr marL="129539" indent="-90170">
                        <a:lnSpc>
                          <a:spcPct val="100000"/>
                        </a:lnSpc>
                        <a:spcBef>
                          <a:spcPts val="204"/>
                        </a:spcBef>
                        <a:buFont typeface="Microsoft Sans Serif"/>
                        <a:buChar char="-"/>
                        <a:tabLst>
                          <a:tab pos="129539" algn="l"/>
                        </a:tabLst>
                        <a:defRPr/>
                      </a:pPr>
                      <a:r>
                        <a:rPr lang="fr-FR" sz="1000" spc="-5">
                          <a:latin typeface="+mn-lt"/>
                          <a:cs typeface="Calibri"/>
                        </a:rPr>
                        <a:t>Lutter contre la pêche illégale d’amphihalins</a:t>
                      </a:r>
                      <a:endParaRPr/>
                    </a:p>
                    <a:p>
                      <a:pPr>
                        <a:lnSpc>
                          <a:spcPct val="100000"/>
                        </a:lnSpc>
                        <a:spcBef>
                          <a:spcPts val="10"/>
                        </a:spcBef>
                        <a:buFont typeface="Microsoft Sans Serif"/>
                        <a:buChar char="-"/>
                        <a:defRPr/>
                      </a:pPr>
                      <a:endParaRPr lang="fr-FR" sz="1200">
                        <a:latin typeface="Times New Roman"/>
                        <a:cs typeface="Times New Roman"/>
                      </a:endParaRPr>
                    </a:p>
                    <a:p>
                      <a:pPr marL="68580">
                        <a:lnSpc>
                          <a:spcPct val="100000"/>
                        </a:lnSpc>
                        <a:spcBef>
                          <a:spcPts val="5"/>
                        </a:spcBef>
                        <a:defRPr/>
                      </a:pPr>
                      <a:r>
                        <a:rPr lang="fr-FR" sz="1050" b="1" spc="-5">
                          <a:latin typeface="+mn-lt"/>
                          <a:cs typeface="Calibri"/>
                        </a:rPr>
                        <a:t>Mesures</a:t>
                      </a:r>
                      <a:r>
                        <a:rPr lang="fr-FR" sz="1050" b="0" spc="-25">
                          <a:latin typeface="+mn-lt"/>
                          <a:cs typeface="Calibri"/>
                        </a:rPr>
                        <a:t> </a:t>
                      </a:r>
                      <a:r>
                        <a:rPr lang="fr-FR" sz="1050" b="0" spc="-5">
                          <a:latin typeface="+mn-lt"/>
                          <a:cs typeface="Calibri"/>
                        </a:rPr>
                        <a:t>:</a:t>
                      </a:r>
                      <a:endParaRPr sz="1050" b="0">
                        <a:latin typeface="+mn-lt"/>
                        <a:cs typeface="Calibri"/>
                      </a:endParaRPr>
                    </a:p>
                    <a:p>
                      <a:pPr marL="129539" indent="-90170">
                        <a:lnSpc>
                          <a:spcPct val="100000"/>
                        </a:lnSpc>
                        <a:spcBef>
                          <a:spcPts val="40"/>
                        </a:spcBef>
                        <a:buFont typeface="Microsoft Sans Serif"/>
                        <a:buChar char="-"/>
                        <a:tabLst>
                          <a:tab pos="129539" algn="l"/>
                        </a:tabLst>
                        <a:defRPr/>
                      </a:pPr>
                      <a:r>
                        <a:rPr lang="fr-FR" sz="1000" b="0" i="0" u="none" strike="noStrike" cap="none" spc="-33">
                          <a:solidFill>
                            <a:schemeClr val="tx1"/>
                          </a:solidFill>
                          <a:latin typeface="Calibri"/>
                          <a:ea typeface="Calibri"/>
                          <a:cs typeface="Calibri"/>
                        </a:rPr>
                        <a:t>MER12 - Restauration de la continuité écologique</a:t>
                      </a:r>
                      <a:endParaRPr sz="1000" b="0" i="0" u="none" strike="noStrike" cap="none" spc="-4">
                        <a:solidFill>
                          <a:schemeClr val="tx1"/>
                        </a:solidFill>
                        <a:latin typeface="+mn-lt"/>
                        <a:ea typeface="+mn-ea"/>
                        <a:cs typeface="Calibri"/>
                      </a:endParaRPr>
                    </a:p>
                    <a:p>
                      <a:pPr marL="129538" indent="-90169">
                        <a:lnSpc>
                          <a:spcPct val="100000"/>
                        </a:lnSpc>
                        <a:spcBef>
                          <a:spcPts val="39"/>
                        </a:spcBef>
                        <a:buFont typeface="Microsoft Sans Serif"/>
                        <a:buChar char="-"/>
                        <a:tabLst>
                          <a:tab pos="129538" algn="l"/>
                        </a:tabLst>
                        <a:defRPr/>
                      </a:pPr>
                      <a:r>
                        <a:rPr lang="fr-FR" sz="1000" b="0" i="0" u="none" strike="noStrike" cap="none" spc="0">
                          <a:solidFill>
                            <a:schemeClr val="tx1"/>
                          </a:solidFill>
                          <a:latin typeface="Calibri"/>
                          <a:ea typeface="Calibri"/>
                          <a:cs typeface="Calibri"/>
                        </a:rPr>
                        <a:t>MER10 - Partage de connaissances sur les poissons amphihalins</a:t>
                      </a:r>
                    </a:p>
                    <a:p>
                      <a:pPr marL="129537" indent="-90168">
                        <a:lnSpc>
                          <a:spcPct val="100000"/>
                        </a:lnSpc>
                        <a:spcBef>
                          <a:spcPts val="37"/>
                        </a:spcBef>
                        <a:buFont typeface="Microsoft Sans Serif"/>
                        <a:buChar char="-"/>
                        <a:tabLst>
                          <a:tab pos="129537" algn="l"/>
                        </a:tabLst>
                        <a:defRPr/>
                      </a:pPr>
                      <a:r>
                        <a:rPr lang="fr-FR" sz="1000" b="0" i="0" u="none" strike="noStrike" cap="none" spc="0">
                          <a:solidFill>
                            <a:schemeClr val="tx1"/>
                          </a:solidFill>
                          <a:latin typeface="Calibri"/>
                          <a:ea typeface="Calibri"/>
                          <a:cs typeface="Calibri"/>
                        </a:rPr>
                        <a:t>CS 2 - Sensibilisation des professionnels et des collectivités aux enjeux écologiques </a:t>
                      </a:r>
                      <a:endParaRPr lang="fr-FR" sz="1000">
                        <a:solidFill>
                          <a:schemeClr val="tx1"/>
                        </a:solidFill>
                        <a:latin typeface="Calibri"/>
                        <a:cs typeface="Calibri"/>
                      </a:endParaRPr>
                    </a:p>
                  </a:txBody>
                  <a:tcPr marL="0" marR="0" marT="2540" marB="0">
                    <a:solidFill>
                      <a:srgbClr val="F6FAFB"/>
                    </a:solidFill>
                  </a:tcPr>
                </a:tc>
                <a:extLst>
                  <a:ext uri="{0D108BD9-81ED-4DB2-BD59-A6C34878D82A}">
                    <a16:rowId xmlns:a16="http://schemas.microsoft.com/office/drawing/2014/main" val="10001"/>
                  </a:ext>
                </a:extLst>
              </a:tr>
            </a:tbl>
          </a:graphicData>
        </a:graphic>
      </p:graphicFrame>
      <p:sp>
        <p:nvSpPr>
          <p:cNvPr id="10" name="object 10"/>
          <p:cNvSpPr>
            <a:spLocks/>
          </p:cNvSpPr>
          <p:nvPr/>
        </p:nvSpPr>
        <p:spPr bwMode="auto">
          <a:xfrm>
            <a:off x="61975" y="335381"/>
            <a:ext cx="925321" cy="421910"/>
          </a:xfrm>
          <a:prstGeom prst="rect">
            <a:avLst/>
          </a:prstGeom>
        </p:spPr>
        <p:txBody>
          <a:bodyPr vert="horz" wrap="square" lIns="0" tIns="44450" rIns="0" bIns="0" rtlCol="0">
            <a:spAutoFit/>
          </a:bodyPr>
          <a:lstStyle/>
          <a:p>
            <a:pPr marL="12700">
              <a:lnSpc>
                <a:spcPct val="100000"/>
              </a:lnSpc>
              <a:spcBef>
                <a:spcPts val="350"/>
              </a:spcBef>
              <a:defRPr/>
            </a:pPr>
            <a:r>
              <a:rPr lang="fr-FR" sz="1100" spc="-5" dirty="0">
                <a:solidFill>
                  <a:srgbClr val="001F5F"/>
                </a:solidFill>
                <a:cs typeface="Calibri"/>
              </a:rPr>
              <a:t>ZSC</a:t>
            </a:r>
            <a:endParaRPr lang="fr-FR" sz="1100" dirty="0">
              <a:cs typeface="Calibri"/>
            </a:endParaRPr>
          </a:p>
          <a:p>
            <a:pPr marL="12700">
              <a:lnSpc>
                <a:spcPct val="100000"/>
              </a:lnSpc>
              <a:spcBef>
                <a:spcPts val="250"/>
              </a:spcBef>
              <a:defRPr/>
            </a:pPr>
            <a:r>
              <a:rPr lang="fr-FR" sz="1100" b="1" dirty="0">
                <a:solidFill>
                  <a:srgbClr val="001F5F"/>
                </a:solidFill>
                <a:cs typeface="Calibri"/>
              </a:rPr>
              <a:t>FR5300012</a:t>
            </a:r>
            <a:endParaRPr sz="1100" dirty="0">
              <a:latin typeface="Calibri"/>
              <a:cs typeface="Calibri"/>
            </a:endParaRPr>
          </a:p>
        </p:txBody>
      </p:sp>
      <p:grpSp>
        <p:nvGrpSpPr>
          <p:cNvPr id="11" name="object 11"/>
          <p:cNvGrpSpPr/>
          <p:nvPr/>
        </p:nvGrpSpPr>
        <p:grpSpPr bwMode="auto">
          <a:xfrm>
            <a:off x="6518084" y="278637"/>
            <a:ext cx="995680" cy="659130"/>
            <a:chOff x="6518084" y="278637"/>
            <a:chExt cx="995680" cy="659130"/>
          </a:xfrm>
        </p:grpSpPr>
        <p:sp>
          <p:nvSpPr>
            <p:cNvPr id="12" name="object 12"/>
            <p:cNvSpPr/>
            <p:nvPr/>
          </p:nvSpPr>
          <p:spPr bwMode="auto">
            <a:xfrm>
              <a:off x="6851903" y="284987"/>
              <a:ext cx="283845" cy="283845"/>
            </a:xfrm>
            <a:custGeom>
              <a:avLst/>
              <a:gdLst/>
              <a:ahLst/>
              <a:cxnLst/>
              <a:rect l="l" t="t" r="r" b="b"/>
              <a:pathLst>
                <a:path w="283845" h="283845"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3" name="object 13"/>
            <p:cNvSpPr/>
            <p:nvPr/>
          </p:nvSpPr>
          <p:spPr bwMode="auto">
            <a:xfrm>
              <a:off x="6851903" y="284987"/>
              <a:ext cx="283845" cy="283845"/>
            </a:xfrm>
            <a:custGeom>
              <a:avLst/>
              <a:gdLst/>
              <a:ahLst/>
              <a:cxnLst/>
              <a:rect l="l" t="t" r="r" b="b"/>
              <a:pathLst>
                <a:path w="283845" h="283845"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4" name="object 14"/>
            <p:cNvSpPr/>
            <p:nvPr/>
          </p:nvSpPr>
          <p:spPr bwMode="auto">
            <a:xfrm>
              <a:off x="6519671" y="676655"/>
              <a:ext cx="498475" cy="259079"/>
            </a:xfrm>
            <a:custGeom>
              <a:avLst/>
              <a:gdLst/>
              <a:ahLst/>
              <a:cxnLst/>
              <a:rect l="l" t="t" r="r" b="b"/>
              <a:pathLst>
                <a:path w="498475" h="259080" extrusionOk="0">
                  <a:moveTo>
                    <a:pt x="498348" y="0"/>
                  </a:moveTo>
                  <a:lnTo>
                    <a:pt x="0" y="0"/>
                  </a:lnTo>
                  <a:lnTo>
                    <a:pt x="0" y="259079"/>
                  </a:lnTo>
                  <a:lnTo>
                    <a:pt x="498348" y="259079"/>
                  </a:lnTo>
                  <a:lnTo>
                    <a:pt x="498348" y="0"/>
                  </a:lnTo>
                  <a:close/>
                </a:path>
              </a:pathLst>
            </a:custGeom>
            <a:solidFill>
              <a:srgbClr val="1E6679"/>
            </a:solidFill>
          </p:spPr>
          <p:txBody>
            <a:bodyPr wrap="square" lIns="0" tIns="0" rIns="0" bIns="0" rtlCol="0"/>
            <a:lstStyle/>
            <a:p>
              <a:pPr>
                <a:defRPr/>
              </a:pPr>
              <a:endParaRPr/>
            </a:p>
          </p:txBody>
        </p:sp>
        <p:sp>
          <p:nvSpPr>
            <p:cNvPr id="15" name="object 15"/>
            <p:cNvSpPr/>
            <p:nvPr/>
          </p:nvSpPr>
          <p:spPr bwMode="auto">
            <a:xfrm>
              <a:off x="6519671" y="676655"/>
              <a:ext cx="498475" cy="259079"/>
            </a:xfrm>
            <a:custGeom>
              <a:avLst/>
              <a:gdLst/>
              <a:ahLst/>
              <a:cxnLst/>
              <a:rect l="l" t="t" r="r" b="b"/>
              <a:pathLst>
                <a:path w="498475" h="259080"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sp>
          <p:nvSpPr>
            <p:cNvPr id="16" name="object 16"/>
            <p:cNvSpPr/>
            <p:nvPr/>
          </p:nvSpPr>
          <p:spPr bwMode="auto">
            <a:xfrm>
              <a:off x="7013447" y="676655"/>
              <a:ext cx="498475" cy="257810"/>
            </a:xfrm>
            <a:custGeom>
              <a:avLst/>
              <a:gdLst/>
              <a:ahLst/>
              <a:cxnLst/>
              <a:rect l="l" t="t" r="r" b="b"/>
              <a:pathLst>
                <a:path w="498475" h="257809" extrusionOk="0">
                  <a:moveTo>
                    <a:pt x="498348" y="0"/>
                  </a:moveTo>
                  <a:lnTo>
                    <a:pt x="0" y="0"/>
                  </a:lnTo>
                  <a:lnTo>
                    <a:pt x="0" y="257555"/>
                  </a:lnTo>
                  <a:lnTo>
                    <a:pt x="498348" y="257555"/>
                  </a:lnTo>
                  <a:lnTo>
                    <a:pt x="498348" y="0"/>
                  </a:lnTo>
                  <a:close/>
                </a:path>
              </a:pathLst>
            </a:custGeom>
            <a:solidFill>
              <a:srgbClr val="1E6679"/>
            </a:solidFill>
          </p:spPr>
          <p:txBody>
            <a:bodyPr wrap="square" lIns="0" tIns="0" rIns="0" bIns="0" rtlCol="0"/>
            <a:lstStyle/>
            <a:p>
              <a:pPr>
                <a:defRPr/>
              </a:pPr>
              <a:endParaRPr/>
            </a:p>
          </p:txBody>
        </p:sp>
        <p:sp>
          <p:nvSpPr>
            <p:cNvPr id="17" name="object 17"/>
            <p:cNvSpPr/>
            <p:nvPr/>
          </p:nvSpPr>
          <p:spPr bwMode="auto">
            <a:xfrm>
              <a:off x="7013447" y="676655"/>
              <a:ext cx="498475" cy="257810"/>
            </a:xfrm>
            <a:custGeom>
              <a:avLst/>
              <a:gdLst/>
              <a:ahLst/>
              <a:cxnLst/>
              <a:rect l="l" t="t" r="r" b="b"/>
              <a:pathLst>
                <a:path w="498475" h="257809" extrusionOk="0">
                  <a:moveTo>
                    <a:pt x="0" y="257555"/>
                  </a:moveTo>
                  <a:lnTo>
                    <a:pt x="498348" y="257555"/>
                  </a:lnTo>
                  <a:lnTo>
                    <a:pt x="498348" y="0"/>
                  </a:lnTo>
                  <a:lnTo>
                    <a:pt x="0" y="0"/>
                  </a:lnTo>
                  <a:lnTo>
                    <a:pt x="0" y="257555"/>
                  </a:lnTo>
                  <a:close/>
                </a:path>
              </a:pathLst>
            </a:custGeom>
            <a:grpFill/>
            <a:ln w="3175">
              <a:solidFill>
                <a:srgbClr val="000000"/>
              </a:solidFill>
            </a:ln>
          </p:spPr>
          <p:txBody>
            <a:bodyPr wrap="square" lIns="0" tIns="0" rIns="0" bIns="0" rtlCol="0"/>
            <a:lstStyle/>
            <a:p>
              <a:pPr>
                <a:defRPr/>
              </a:pPr>
              <a:endParaRPr/>
            </a:p>
          </p:txBody>
        </p:sp>
      </p:grpSp>
      <p:sp>
        <p:nvSpPr>
          <p:cNvPr id="18" name="object 18"/>
          <p:cNvSpPr>
            <a:spLocks/>
          </p:cNvSpPr>
          <p:nvPr/>
        </p:nvSpPr>
        <p:spPr bwMode="auto">
          <a:xfrm>
            <a:off x="6521194" y="0"/>
            <a:ext cx="989401" cy="892210"/>
          </a:xfrm>
          <a:prstGeom prst="rect">
            <a:avLst/>
          </a:prstGeom>
        </p:spPr>
        <p:txBody>
          <a:bodyPr vert="horz" wrap="square" lIns="0" tIns="56515" rIns="0" bIns="0" rtlCol="0">
            <a:spAutoFit/>
          </a:bodyPr>
          <a:lstStyle/>
          <a:p>
            <a:pPr marR="55880"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R="10160" algn="ctr">
              <a:lnSpc>
                <a:spcPct val="100000"/>
              </a:lnSpc>
              <a:spcBef>
                <a:spcPts val="390"/>
              </a:spcBef>
              <a:defRPr/>
            </a:pPr>
            <a:r>
              <a:rPr lang="fr-FR" sz="1600" b="1" spc="-5">
                <a:solidFill>
                  <a:srgbClr val="FFFFFF"/>
                </a:solidFill>
                <a:latin typeface="Calibri"/>
                <a:cs typeface="Calibri"/>
              </a:rPr>
              <a:t>1</a:t>
            </a:r>
            <a:endParaRPr sz="1600">
              <a:latin typeface="Calibri"/>
              <a:cs typeface="Calibri"/>
            </a:endParaRPr>
          </a:p>
          <a:p>
            <a:pPr marL="156210">
              <a:lnSpc>
                <a:spcPct val="100000"/>
              </a:lnSpc>
              <a:spcBef>
                <a:spcPts val="1270"/>
              </a:spcBef>
              <a:tabLst>
                <a:tab pos="589280" algn="l"/>
              </a:tabLst>
              <a:defRPr/>
            </a:pPr>
            <a:r>
              <a:rPr lang="fr-FR" sz="1100" b="1">
                <a:solidFill>
                  <a:srgbClr val="FFFFFF"/>
                </a:solidFill>
                <a:latin typeface="Calibri"/>
                <a:cs typeface="Calibri"/>
              </a:rPr>
              <a:t>	</a:t>
            </a:r>
            <a:r>
              <a:rPr sz="1100" b="1">
                <a:solidFill>
                  <a:srgbClr val="FFFFFF"/>
                </a:solidFill>
                <a:latin typeface="Calibri"/>
                <a:cs typeface="Calibri"/>
              </a:rPr>
              <a:t>DHFF</a:t>
            </a:r>
            <a:endParaRPr sz="1100">
              <a:latin typeface="Calibri"/>
              <a:cs typeface="Calibri"/>
            </a:endParaRPr>
          </a:p>
        </p:txBody>
      </p:sp>
      <p:pic>
        <p:nvPicPr>
          <p:cNvPr id="19" name="object 19"/>
          <p:cNvPicPr/>
          <p:nvPr/>
        </p:nvPicPr>
        <p:blipFill>
          <a:blip r:embed="rId2"/>
          <a:stretch/>
        </p:blipFill>
        <p:spPr bwMode="auto">
          <a:xfrm>
            <a:off x="915924" y="57911"/>
            <a:ext cx="501395" cy="505968"/>
          </a:xfrm>
          <a:prstGeom prst="rect">
            <a:avLst/>
          </a:prstGeom>
        </p:spPr>
      </p:pic>
      <p:graphicFrame>
        <p:nvGraphicFramePr>
          <p:cNvPr id="20" name="Tableau 21"/>
          <p:cNvGraphicFramePr>
            <a:graphicFrameLocks noGrp="1"/>
          </p:cNvGraphicFramePr>
          <p:nvPr/>
        </p:nvGraphicFramePr>
        <p:xfrm>
          <a:off x="0" y="3584442"/>
          <a:ext cx="7554594" cy="1314304"/>
        </p:xfrm>
        <a:graphic>
          <a:graphicData uri="http://schemas.openxmlformats.org/drawingml/2006/table">
            <a:tbl>
              <a:tblPr firstRow="1" bandRow="1"/>
              <a:tblGrid>
                <a:gridCol w="7554594">
                  <a:extLst>
                    <a:ext uri="{9D8B030D-6E8A-4147-A177-3AD203B41FA5}">
                      <a16:colId xmlns:a16="http://schemas.microsoft.com/office/drawing/2014/main" val="20000"/>
                    </a:ext>
                  </a:extLst>
                </a:gridCol>
              </a:tblGrid>
              <a:tr h="162961">
                <a:tc>
                  <a:txBody>
                    <a:bodyPr/>
                    <a:lstStyle/>
                    <a:p>
                      <a:pPr marL="0" marR="0" lvl="0" indent="0" algn="ctr" defTabSz="685800">
                        <a:lnSpc>
                          <a:spcPct val="100000"/>
                        </a:lnSpc>
                        <a:spcBef>
                          <a:spcPts val="0"/>
                        </a:spcBef>
                        <a:spcAft>
                          <a:spcPts val="0"/>
                        </a:spcAft>
                        <a:buClrTx/>
                        <a:buSzTx/>
                        <a:buFontTx/>
                        <a:buNone/>
                        <a:defRPr/>
                      </a:pPr>
                      <a:r>
                        <a:rPr lang="fr-FR" sz="1200" b="1" spc="-5">
                          <a:solidFill>
                            <a:srgbClr val="FFFFFF"/>
                          </a:solidFill>
                          <a:latin typeface="+mn-lt"/>
                          <a:ea typeface="+mn-ea"/>
                          <a:cs typeface="Calibri"/>
                        </a:rPr>
                        <a:t>Contexte et problématiques</a:t>
                      </a:r>
                      <a:endParaRPr/>
                    </a:p>
                  </a:txBody>
                  <a:tcPr marL="0" marR="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1131424">
                <a:tc>
                  <a:txBody>
                    <a:bodyPr/>
                    <a:lstStyle/>
                    <a:p>
                      <a:pPr algn="just">
                        <a:defRPr/>
                      </a:pPr>
                      <a:r>
                        <a:rPr lang="fr-FR" sz="1050">
                          <a:latin typeface="Calibri"/>
                          <a:cs typeface="Calibri"/>
                        </a:rPr>
                        <a:t>La pêche des poissons amphihalins est réglementée selon les espèces, le milieu (eau douce, estuaire, mer), le calendrier et le type d’activité (pêche professionnelle ou récréative). Cette réglementation peut être mal connue et de fait, peu respectée. </a:t>
                      </a:r>
                      <a:endParaRPr/>
                    </a:p>
                    <a:p>
                      <a:pPr algn="just">
                        <a:spcBef>
                          <a:spcPts val="600"/>
                        </a:spcBef>
                        <a:defRPr/>
                      </a:pPr>
                      <a:r>
                        <a:rPr lang="fr-FR" sz="1050">
                          <a:latin typeface="Calibri"/>
                          <a:cs typeface="Calibri"/>
                        </a:rPr>
                        <a:t>Par ailleurs, des braconniers peuvent cibler volontairement des espèces de poissons amphihalins (notamment le Saumon atlantique) alors que sa pêche en cours d’eau est illégale. </a:t>
                      </a:r>
                      <a:endParaRPr/>
                    </a:p>
                    <a:p>
                      <a:pPr algn="just">
                        <a:defRPr/>
                      </a:pPr>
                      <a:r>
                        <a:rPr lang="fr-FR" sz="1050">
                          <a:latin typeface="Calibri"/>
                          <a:cs typeface="Calibri"/>
                        </a:rPr>
                        <a:t>Des services de police de la nature et de contrôle des pêches surveillent les prises de poissons amphihalins. </a:t>
                      </a:r>
                      <a:endParaRPr/>
                    </a:p>
                    <a:p>
                      <a:pPr algn="just">
                        <a:defRPr/>
                      </a:pPr>
                      <a:r>
                        <a:rPr lang="fr-FR" sz="1050">
                          <a:latin typeface="Calibri"/>
                          <a:cs typeface="Calibri"/>
                        </a:rPr>
                        <a:t>L’objectif de cette mesure est de contribuer à la réduction des prises illégales d’amphihalins en mer et en eau douce.</a:t>
                      </a:r>
                      <a:endParaRPr/>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graphicFrame>
        <p:nvGraphicFramePr>
          <p:cNvPr id="21" name="Tableau 22"/>
          <p:cNvGraphicFramePr>
            <a:graphicFrameLocks noGrp="1"/>
          </p:cNvGraphicFramePr>
          <p:nvPr/>
        </p:nvGraphicFramePr>
        <p:xfrm>
          <a:off x="-1" y="4927570"/>
          <a:ext cx="7559676" cy="3066642"/>
        </p:xfrm>
        <a:graphic>
          <a:graphicData uri="http://schemas.openxmlformats.org/drawingml/2006/table">
            <a:tbl>
              <a:tblPr firstRow="1" bandRow="1"/>
              <a:tblGrid>
                <a:gridCol w="7559676">
                  <a:extLst>
                    <a:ext uri="{9D8B030D-6E8A-4147-A177-3AD203B41FA5}">
                      <a16:colId xmlns:a16="http://schemas.microsoft.com/office/drawing/2014/main" val="20000"/>
                    </a:ext>
                  </a:extLst>
                </a:gridCol>
              </a:tblGrid>
              <a:tr h="163623">
                <a:tc>
                  <a:txBody>
                    <a:bodyPr/>
                    <a:lstStyle/>
                    <a:p>
                      <a:pPr marR="2870200" algn="r">
                        <a:lnSpc>
                          <a:spcPct val="100000"/>
                        </a:lnSpc>
                        <a:spcBef>
                          <a:spcPts val="10"/>
                        </a:spcBef>
                        <a:defRPr/>
                      </a:pPr>
                      <a:r>
                        <a:rPr lang="fr-FR" sz="1200" b="1" spc="-5">
                          <a:solidFill>
                            <a:srgbClr val="FFFFFF"/>
                          </a:solidFill>
                          <a:latin typeface="+mn-lt"/>
                          <a:cs typeface="Calibri"/>
                        </a:rPr>
                        <a:t>Description</a:t>
                      </a:r>
                      <a:r>
                        <a:rPr lang="fr-FR" sz="1200" b="1" spc="-10">
                          <a:solidFill>
                            <a:srgbClr val="FFFFFF"/>
                          </a:solidFill>
                          <a:latin typeface="+mn-lt"/>
                          <a:cs typeface="Calibri"/>
                        </a:rPr>
                        <a:t> </a:t>
                      </a:r>
                      <a:r>
                        <a:rPr lang="fr-FR" sz="1200" b="1" spc="-5">
                          <a:solidFill>
                            <a:srgbClr val="FFFFFF"/>
                          </a:solidFill>
                          <a:latin typeface="+mn-lt"/>
                          <a:cs typeface="Calibri"/>
                        </a:rPr>
                        <a:t>des sous-actions</a:t>
                      </a:r>
                      <a:endParaRPr lang="fr-FR" sz="1200">
                        <a:latin typeface="+mn-lt"/>
                        <a:cs typeface="Calibri"/>
                      </a:endParaRPr>
                    </a:p>
                  </a:txBody>
                  <a:tcPr marL="144000" marR="14400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2883762">
                <a:tc>
                  <a:txBody>
                    <a:bodyPr/>
                    <a:lstStyle/>
                    <a:p>
                      <a:pPr marL="313690" indent="-229235">
                        <a:lnSpc>
                          <a:spcPct val="100000"/>
                        </a:lnSpc>
                        <a:spcBef>
                          <a:spcPts val="635"/>
                        </a:spcBef>
                        <a:buFont typeface="Wingdings"/>
                        <a:buChar char=""/>
                        <a:tabLst>
                          <a:tab pos="313690" algn="l"/>
                          <a:tab pos="314325" algn="l"/>
                        </a:tabLst>
                        <a:defRPr/>
                      </a:pPr>
                      <a:r>
                        <a:rPr lang="fr-FR" sz="1100" b="1" spc="-5">
                          <a:latin typeface="+mn-lt"/>
                          <a:cs typeface="Calibri"/>
                        </a:rPr>
                        <a:t>MER 11.1</a:t>
                      </a:r>
                      <a:r>
                        <a:rPr lang="fr-FR" sz="1100" b="1" spc="-15">
                          <a:latin typeface="+mn-lt"/>
                          <a:cs typeface="Calibri"/>
                        </a:rPr>
                        <a:t> </a:t>
                      </a:r>
                      <a:r>
                        <a:rPr lang="fr-FR" sz="1100" b="1">
                          <a:latin typeface="+mn-lt"/>
                          <a:cs typeface="Calibri"/>
                        </a:rPr>
                        <a:t>–</a:t>
                      </a:r>
                      <a:r>
                        <a:rPr lang="fr-FR" sz="1100" b="1" spc="-20">
                          <a:latin typeface="+mn-lt"/>
                          <a:cs typeface="Calibri"/>
                        </a:rPr>
                        <a:t> Communiquer sur la réglementation et sensibiliser les usagers </a:t>
                      </a:r>
                      <a:endParaRPr/>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a:latin typeface="+mn-lt"/>
                          <a:cs typeface="Times New Roman"/>
                        </a:rPr>
                        <a:t>Rendre visible la réglementation des pêches de poissons amphihalins sur les secteurs concernés : estuaires du site, zones d’accès aux berges des cours d’eau, ports et cales de mise à l’eau.</a:t>
                      </a:r>
                      <a:endParaRPr/>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a:latin typeface="+mn-lt"/>
                          <a:cs typeface="Times New Roman"/>
                        </a:rPr>
                        <a:t>Une signalétique adaptée peut être installée ou compléter un panneautage déjà existant. Ces supports de communication :</a:t>
                      </a:r>
                      <a:endParaRPr/>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a:latin typeface="+mn-lt"/>
                          <a:cs typeface="Times New Roman"/>
                        </a:rPr>
                        <a:t>Illustrent les espèces présentes pour faciliter leur identification par les pêcheurs</a:t>
                      </a:r>
                      <a:endParaRPr/>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a:latin typeface="+mn-lt"/>
                          <a:cs typeface="Times New Roman"/>
                        </a:rPr>
                        <a:t>Indiquent les normes réglementaires qui s’y appliquent (interdiction/autorisation de pêche, quotas, remise à l’eau obligatoire, déclaration de captures)</a:t>
                      </a:r>
                      <a:endParaRPr/>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a:latin typeface="+mn-lt"/>
                          <a:cs typeface="Times New Roman"/>
                        </a:rPr>
                        <a:t>Sensibilisent au déclin des populations et à la nécessité de préserver les espèces</a:t>
                      </a:r>
                      <a:endParaRPr/>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a:latin typeface="+mn-lt"/>
                          <a:cs typeface="Times New Roman"/>
                        </a:rPr>
                        <a:t>Informent sur les bonnes pratiques de pêche et de rejet en mer ou en eau douce des captures remises à l’eau.</a:t>
                      </a:r>
                      <a:endParaRPr/>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a:latin typeface="+mn-lt"/>
                          <a:cs typeface="Times New Roman"/>
                        </a:rPr>
                        <a:t>Des réunions d’ information peuvent être organisées avec les associations de pêcheurs pour aborder ces sujets. </a:t>
                      </a:r>
                      <a:endParaRPr lang="fr-FR" sz="1100">
                        <a:latin typeface="Times New Roman"/>
                        <a:cs typeface="Times New Roman"/>
                      </a:endParaRPr>
                    </a:p>
                    <a:p>
                      <a:pPr marL="313690" indent="-229235">
                        <a:lnSpc>
                          <a:spcPct val="100000"/>
                        </a:lnSpc>
                        <a:spcBef>
                          <a:spcPts val="1200"/>
                        </a:spcBef>
                        <a:buFont typeface="Wingdings"/>
                        <a:buChar char=""/>
                        <a:tabLst>
                          <a:tab pos="313690" algn="l"/>
                          <a:tab pos="314325" algn="l"/>
                        </a:tabLst>
                        <a:defRPr/>
                      </a:pPr>
                      <a:r>
                        <a:rPr lang="fr-FR" sz="1100" b="1" spc="-5">
                          <a:latin typeface="+mn-lt"/>
                          <a:cs typeface="Calibri"/>
                        </a:rPr>
                        <a:t>MER 11.2</a:t>
                      </a:r>
                      <a:r>
                        <a:rPr lang="fr-FR" sz="1100" b="1" spc="-15">
                          <a:latin typeface="+mn-lt"/>
                          <a:cs typeface="Calibri"/>
                        </a:rPr>
                        <a:t> </a:t>
                      </a:r>
                      <a:r>
                        <a:rPr lang="fr-FR" sz="1100" b="1">
                          <a:latin typeface="+mn-lt"/>
                          <a:cs typeface="Calibri"/>
                        </a:rPr>
                        <a:t>–</a:t>
                      </a:r>
                      <a:r>
                        <a:rPr lang="fr-FR" sz="1100" b="1" spc="-20">
                          <a:latin typeface="+mn-lt"/>
                          <a:cs typeface="Calibri"/>
                        </a:rPr>
                        <a:t> Echanger avec les services de police pour adapter les contrôles</a:t>
                      </a:r>
                      <a:endParaRPr lang="fr-FR" sz="2000" b="1" spc="-20">
                        <a:latin typeface="Times New Roman"/>
                        <a:cs typeface="Times New Roman"/>
                      </a:endParaRPr>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a:latin typeface="+mn-lt"/>
                          <a:cs typeface="Times New Roman"/>
                        </a:rPr>
                        <a:t>Echanger régulièrement sur les besoins en contrôles  </a:t>
                      </a:r>
                      <a:endParaRPr/>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a:latin typeface="+mn-lt"/>
                          <a:cs typeface="Times New Roman"/>
                        </a:rPr>
                        <a:t>Cibler les périodes et les secteurs prioritaires</a:t>
                      </a:r>
                      <a:endParaRPr/>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a:latin typeface="+mn-lt"/>
                          <a:cs typeface="Times New Roman"/>
                        </a:rPr>
                        <a:t>Être informé des opérations menées et des retours</a:t>
                      </a:r>
                      <a:endParaRPr lang="fr-FR" sz="1100" b="1" spc="-20">
                        <a:latin typeface="+mn-lt"/>
                        <a:cs typeface="Calibri"/>
                      </a:endParaRPr>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graphicFrame>
        <p:nvGraphicFramePr>
          <p:cNvPr id="22" name="Tableau 19"/>
          <p:cNvGraphicFramePr>
            <a:graphicFrameLocks noGrp="1"/>
          </p:cNvGraphicFramePr>
          <p:nvPr/>
        </p:nvGraphicFramePr>
        <p:xfrm>
          <a:off x="-1" y="8013309"/>
          <a:ext cx="7559673" cy="1077626"/>
        </p:xfrm>
        <a:graphic>
          <a:graphicData uri="http://schemas.openxmlformats.org/drawingml/2006/table">
            <a:tbl>
              <a:tblPr firstRow="1" firstCol="1" bandRow="1"/>
              <a:tblGrid>
                <a:gridCol w="1369652">
                  <a:extLst>
                    <a:ext uri="{9D8B030D-6E8A-4147-A177-3AD203B41FA5}">
                      <a16:colId xmlns:a16="http://schemas.microsoft.com/office/drawing/2014/main" val="20000"/>
                    </a:ext>
                  </a:extLst>
                </a:gridCol>
                <a:gridCol w="2878435">
                  <a:extLst>
                    <a:ext uri="{9D8B030D-6E8A-4147-A177-3AD203B41FA5}">
                      <a16:colId xmlns:a16="http://schemas.microsoft.com/office/drawing/2014/main" val="20001"/>
                    </a:ext>
                  </a:extLst>
                </a:gridCol>
                <a:gridCol w="3311586">
                  <a:extLst>
                    <a:ext uri="{9D8B030D-6E8A-4147-A177-3AD203B41FA5}">
                      <a16:colId xmlns:a16="http://schemas.microsoft.com/office/drawing/2014/main" val="20002"/>
                    </a:ext>
                  </a:extLst>
                </a:gridCol>
              </a:tblGrid>
              <a:tr h="158936">
                <a:tc gridSpan="3">
                  <a:txBody>
                    <a:bodyPr/>
                    <a:lstStyle/>
                    <a:p>
                      <a:pPr marL="0" marR="2870200" lvl="0" indent="0" algn="r" defTabSz="685800">
                        <a:lnSpc>
                          <a:spcPct val="100000"/>
                        </a:lnSpc>
                        <a:spcBef>
                          <a:spcPts val="10"/>
                        </a:spcBef>
                        <a:spcAft>
                          <a:spcPts val="0"/>
                        </a:spcAft>
                        <a:buClrTx/>
                        <a:buSzTx/>
                        <a:buFontTx/>
                        <a:buNone/>
                        <a:defRPr/>
                      </a:pPr>
                      <a:r>
                        <a:rPr lang="fr-FR" sz="1200" b="1" spc="-5">
                          <a:solidFill>
                            <a:srgbClr val="FFFFFF"/>
                          </a:solidFill>
                          <a:latin typeface="+mn-lt"/>
                          <a:ea typeface="+mn-ea"/>
                          <a:cs typeface="Calibri"/>
                        </a:rPr>
                        <a:t>Modalités de mise en œuvre</a:t>
                      </a:r>
                      <a:endParaRPr/>
                    </a:p>
                  </a:txBody>
                  <a:tcPr marL="63615" marR="63615" marT="0" marB="0" anchor="ctr">
                    <a:lnL w="12700" algn="ctr">
                      <a:noFill/>
                    </a:lnL>
                    <a:lnR w="12700" algn="ctr">
                      <a:noFill/>
                    </a:lnR>
                    <a:lnT w="12700" algn="ctr">
                      <a:noFill/>
                    </a:lnT>
                    <a:lnB w="12700" algn="ctr">
                      <a:noFill/>
                    </a:lnB>
                    <a:solidFill>
                      <a:srgbClr val="31849B"/>
                    </a:solidFill>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224186">
                <a:tc>
                  <a:txBody>
                    <a:bodyPr/>
                    <a:lstStyle/>
                    <a:p>
                      <a:pPr algn="l" defTabSz="685800">
                        <a:spcBef>
                          <a:spcPts val="300"/>
                        </a:spcBef>
                        <a:spcAft>
                          <a:spcPts val="0"/>
                        </a:spcAft>
                        <a:defRPr/>
                      </a:pPr>
                      <a:r>
                        <a:rPr lang="fr-FR" sz="1100" b="1"/>
                        <a:t>Action</a:t>
                      </a:r>
                      <a:endParaRPr lang="fr-FR" sz="1100" b="1">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Maître(s) d’ouvrage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Partenaires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extLst>
                  <a:ext uri="{0D108BD9-81ED-4DB2-BD59-A6C34878D82A}">
                    <a16:rowId xmlns:a16="http://schemas.microsoft.com/office/drawing/2014/main" val="10001"/>
                  </a:ext>
                </a:extLst>
              </a:tr>
              <a:tr h="276700">
                <a:tc>
                  <a:txBody>
                    <a:bodyPr/>
                    <a:lstStyle/>
                    <a:p>
                      <a:pPr algn="l" defTabSz="685800">
                        <a:spcBef>
                          <a:spcPts val="300"/>
                        </a:spcBef>
                        <a:spcAft>
                          <a:spcPts val="0"/>
                        </a:spcAft>
                        <a:defRPr/>
                      </a:pPr>
                      <a:r>
                        <a:rPr lang="fr-FR" sz="1100" b="1" spc="-5">
                          <a:latin typeface="+mn-lt"/>
                          <a:cs typeface="Calibri"/>
                        </a:rPr>
                        <a:t>   1</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l" defTabSz="685800">
                        <a:spcBef>
                          <a:spcPts val="300"/>
                        </a:spcBef>
                        <a:spcAft>
                          <a:spcPts val="0"/>
                        </a:spcAft>
                        <a:defRPr/>
                      </a:pPr>
                      <a:r>
                        <a:rPr lang="fr-FR" sz="1100">
                          <a:solidFill>
                            <a:schemeClr val="dk1"/>
                          </a:solidFill>
                          <a:latin typeface="+mn-lt"/>
                          <a:ea typeface="+mn-ea"/>
                          <a:cs typeface="+mn-cs"/>
                        </a:rPr>
                        <a:t>OFB</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just">
                        <a:buClr>
                          <a:srgbClr val="000000"/>
                        </a:buClr>
                        <a:defRPr/>
                      </a:pPr>
                      <a:r>
                        <a:rPr lang="fr-FR" sz="1100" spc="-1">
                          <a:solidFill>
                            <a:srgbClr val="000000"/>
                          </a:solidFill>
                          <a:latin typeface="+mn-lt"/>
                          <a:ea typeface="DejaVu Sans"/>
                        </a:rPr>
                        <a:t>Services de police (SD OFB, ULAM DDTM)</a:t>
                      </a:r>
                      <a:endParaRPr lang="fr-FR" sz="1100"/>
                    </a:p>
                    <a:p>
                      <a:pPr algn="just">
                        <a:buClr>
                          <a:srgbClr val="000000"/>
                        </a:buClr>
                        <a:defRPr/>
                      </a:pPr>
                      <a:r>
                        <a:rPr lang="fr-FR" sz="1100" spc="-1">
                          <a:solidFill>
                            <a:srgbClr val="000000"/>
                          </a:solidFill>
                          <a:latin typeface="+mn-lt"/>
                          <a:ea typeface="DejaVu Sans"/>
                        </a:rPr>
                        <a:t>Bretagne Grands Migrateurs</a:t>
                      </a:r>
                      <a:endParaRPr lang="fr-FR" sz="110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extLst>
                  <a:ext uri="{0D108BD9-81ED-4DB2-BD59-A6C34878D82A}">
                    <a16:rowId xmlns:a16="http://schemas.microsoft.com/office/drawing/2014/main" val="10002"/>
                  </a:ext>
                </a:extLst>
              </a:tr>
              <a:tr h="143812">
                <a:tc>
                  <a:txBody>
                    <a:bodyPr/>
                    <a:lstStyle/>
                    <a:p>
                      <a:pPr algn="l" defTabSz="685800">
                        <a:spcBef>
                          <a:spcPts val="300"/>
                        </a:spcBef>
                        <a:spcAft>
                          <a:spcPts val="0"/>
                        </a:spcAft>
                        <a:defRPr/>
                      </a:pPr>
                      <a:r>
                        <a:rPr lang="fr-FR" sz="1100" b="1" spc="-5">
                          <a:latin typeface="+mn-lt"/>
                          <a:cs typeface="Calibri"/>
                        </a:rPr>
                        <a:t>   2</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algn="l" defTabSz="685800">
                        <a:spcBef>
                          <a:spcPts val="300"/>
                        </a:spcBef>
                        <a:spcAft>
                          <a:spcPts val="0"/>
                        </a:spcAft>
                        <a:defRPr/>
                      </a:pPr>
                      <a:r>
                        <a:rPr lang="fr-FR" sz="1100">
                          <a:solidFill>
                            <a:schemeClr val="dk1"/>
                          </a:solidFill>
                          <a:latin typeface="+mn-lt"/>
                          <a:ea typeface="+mn-ea"/>
                          <a:cs typeface="+mn-cs"/>
                        </a:rPr>
                        <a:t>OFB</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algn="just">
                        <a:buClr>
                          <a:srgbClr val="000000"/>
                        </a:buClr>
                        <a:defRPr/>
                      </a:pPr>
                      <a:r>
                        <a:rPr lang="fr-FR" sz="1100" spc="-1">
                          <a:solidFill>
                            <a:srgbClr val="000000"/>
                          </a:solidFill>
                          <a:latin typeface="+mn-lt"/>
                          <a:ea typeface="DejaVu Sans"/>
                        </a:rPr>
                        <a:t>Services de police (SD OFB, ULAM DDTM)</a:t>
                      </a:r>
                      <a:endParaRPr lang="fr-FR" sz="1100"/>
                    </a:p>
                    <a:p>
                      <a:pPr algn="just">
                        <a:buClr>
                          <a:srgbClr val="000000"/>
                        </a:buClr>
                        <a:defRPr/>
                      </a:pPr>
                      <a:r>
                        <a:rPr lang="fr-FR" sz="1100" spc="-1">
                          <a:solidFill>
                            <a:srgbClr val="000000"/>
                          </a:solidFill>
                          <a:latin typeface="+mn-lt"/>
                          <a:ea typeface="DejaVu Sans"/>
                        </a:rPr>
                        <a:t>Bretagne Grands Migrateurs</a:t>
                      </a:r>
                      <a:endParaRPr lang="fr-FR" sz="110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extLst>
                  <a:ext uri="{0D108BD9-81ED-4DB2-BD59-A6C34878D82A}">
                    <a16:rowId xmlns:a16="http://schemas.microsoft.com/office/drawing/2014/main" val="10003"/>
                  </a:ext>
                </a:extLst>
              </a:tr>
            </a:tbl>
          </a:graphicData>
        </a:graphic>
      </p:graphicFrame>
      <p:graphicFrame>
        <p:nvGraphicFramePr>
          <p:cNvPr id="23" name="Tableau 20"/>
          <p:cNvGraphicFramePr>
            <a:graphicFrameLocks noGrp="1"/>
          </p:cNvGraphicFramePr>
          <p:nvPr/>
        </p:nvGraphicFramePr>
        <p:xfrm>
          <a:off x="1397" y="9110032"/>
          <a:ext cx="7559675" cy="864480"/>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100029">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Indicateurs de réalisation</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447834">
                <a:tc>
                  <a:txBody>
                    <a:bodyPr/>
                    <a:lstStyle/>
                    <a:p>
                      <a:pPr marR="71755" algn="l">
                        <a:lnSpc>
                          <a:spcPct val="100000"/>
                        </a:lnSpc>
                        <a:spcAft>
                          <a:spcPts val="0"/>
                        </a:spcAft>
                        <a:tabLst>
                          <a:tab pos="151765" algn="l"/>
                        </a:tabLst>
                        <a:defRPr/>
                      </a:pPr>
                      <a:r>
                        <a:rPr lang="fr-FR" sz="1000" b="0"/>
                        <a:t>-Réalisation et pose des supports de communication</a:t>
                      </a:r>
                      <a:endParaRPr/>
                    </a:p>
                    <a:p>
                      <a:pPr marR="71755" algn="l">
                        <a:lnSpc>
                          <a:spcPct val="100000"/>
                        </a:lnSpc>
                        <a:spcAft>
                          <a:spcPts val="0"/>
                        </a:spcAft>
                        <a:tabLst>
                          <a:tab pos="151765" algn="l"/>
                        </a:tabLst>
                        <a:defRPr/>
                      </a:pPr>
                      <a:r>
                        <a:rPr lang="fr-FR" sz="1000" b="0"/>
                        <a:t>-Echanges avec les services de police</a:t>
                      </a:r>
                      <a:endParaRPr/>
                    </a:p>
                    <a:p>
                      <a:pPr marL="0" marR="71755" lvl="0" indent="0" algn="l" defTabSz="914400">
                        <a:lnSpc>
                          <a:spcPct val="100000"/>
                        </a:lnSpc>
                        <a:spcBef>
                          <a:spcPts val="0"/>
                        </a:spcBef>
                        <a:spcAft>
                          <a:spcPts val="0"/>
                        </a:spcAft>
                        <a:buClrTx/>
                        <a:buSzTx/>
                        <a:buFontTx/>
                        <a:buNone/>
                        <a:tabLst>
                          <a:tab pos="151765" algn="l"/>
                        </a:tabLst>
                        <a:defRPr/>
                      </a:pPr>
                      <a:r>
                        <a:rPr lang="fr-FR" sz="1000" b="0" spc="-1">
                          <a:solidFill>
                            <a:srgbClr val="000000"/>
                          </a:solidFill>
                          <a:latin typeface="+mn-lt"/>
                        </a:rPr>
                        <a:t>-Nombre de contrôles opérés</a:t>
                      </a:r>
                      <a:endParaRPr lang="fr-FR" sz="1000" b="0"/>
                    </a:p>
                    <a:p>
                      <a:pPr marR="71755" algn="l">
                        <a:lnSpc>
                          <a:spcPct val="100000"/>
                        </a:lnSpc>
                        <a:spcAft>
                          <a:spcPts val="0"/>
                        </a:spcAft>
                        <a:tabLst>
                          <a:tab pos="151765" algn="l"/>
                        </a:tabLst>
                        <a:defRPr/>
                      </a:pPr>
                      <a:endParaRPr lang="fr-FR" sz="1000">
                        <a:latin typeface="Calibri"/>
                        <a:ea typeface="Calibri"/>
                        <a:cs typeface="Times New Roman"/>
                      </a:endParaRPr>
                    </a:p>
                  </a:txBody>
                  <a:tcPr marL="68580" marR="68580" marT="72000" marB="0">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graphicFrame>
        <p:nvGraphicFramePr>
          <p:cNvPr id="24" name="Tableau 23"/>
          <p:cNvGraphicFramePr>
            <a:graphicFrameLocks noGrp="1"/>
          </p:cNvGraphicFramePr>
          <p:nvPr/>
        </p:nvGraphicFramePr>
        <p:xfrm>
          <a:off x="0" y="10086747"/>
          <a:ext cx="7559675" cy="472440"/>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53125">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Références</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271003">
                <a:tc>
                  <a:txBody>
                    <a:bodyPr/>
                    <a:lstStyle/>
                    <a:p>
                      <a:pPr algn="l">
                        <a:spcBef>
                          <a:spcPts val="300"/>
                        </a:spcBef>
                        <a:spcAft>
                          <a:spcPts val="0"/>
                        </a:spcAft>
                        <a:defRPr/>
                      </a:pPr>
                      <a:r>
                        <a:rPr lang="fr-FR" sz="900"/>
                        <a:t> </a:t>
                      </a:r>
                      <a:endParaRPr/>
                    </a:p>
                    <a:p>
                      <a:pPr marR="71755" algn="l">
                        <a:lnSpc>
                          <a:spcPct val="100000"/>
                        </a:lnSpc>
                        <a:spcAft>
                          <a:spcPts val="0"/>
                        </a:spcAft>
                        <a:tabLst>
                          <a:tab pos="151765" algn="l"/>
                        </a:tabLst>
                        <a:defRPr/>
                      </a:pPr>
                      <a:r>
                        <a:rPr lang="fr-FR" sz="1000"/>
                        <a:t> </a:t>
                      </a:r>
                      <a:endParaRPr lang="fr-FR" sz="1000">
                        <a:latin typeface="Calibri"/>
                        <a:ea typeface="Calibri"/>
                        <a:cs typeface="Times New Roman"/>
                      </a:endParaRPr>
                    </a:p>
                  </a:txBody>
                  <a:tcPr marL="68580" marR="68580" marT="0" marB="0" anchor="ctr">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pic>
        <p:nvPicPr>
          <p:cNvPr id="25" name="Image 8"/>
          <p:cNvPicPr>
            <a:picLocks noChangeAspect="1"/>
          </p:cNvPicPr>
          <p:nvPr/>
        </p:nvPicPr>
        <p:blipFill>
          <a:blip r:embed="rId3"/>
          <a:stretch/>
        </p:blipFill>
        <p:spPr bwMode="auto">
          <a:xfrm>
            <a:off x="654049" y="2457654"/>
            <a:ext cx="1083530" cy="1097808"/>
          </a:xfrm>
          <a:prstGeom prst="rect">
            <a:avLst/>
          </a:prstGeom>
        </p:spPr>
      </p:pic>
      <p:pic>
        <p:nvPicPr>
          <p:cNvPr id="26" name="Image 25"/>
          <p:cNvPicPr>
            <a:picLocks noChangeAspect="1"/>
          </p:cNvPicPr>
          <p:nvPr/>
        </p:nvPicPr>
        <p:blipFill>
          <a:blip r:embed="rId4"/>
          <a:stretch/>
        </p:blipFill>
        <p:spPr bwMode="auto">
          <a:xfrm rot="16681451">
            <a:off x="44165" y="3099879"/>
            <a:ext cx="522635" cy="244311"/>
          </a:xfrm>
          <a:prstGeom prst="rect">
            <a:avLst/>
          </a:prstGeom>
        </p:spPr>
      </p:pic>
      <p:cxnSp>
        <p:nvCxnSpPr>
          <p:cNvPr id="27" name="Connecteur droit 27"/>
          <p:cNvCxnSpPr>
            <a:cxnSpLocks/>
          </p:cNvCxnSpPr>
          <p:nvPr/>
        </p:nvCxnSpPr>
        <p:spPr bwMode="auto">
          <a:xfrm flipH="1">
            <a:off x="462921" y="2468622"/>
            <a:ext cx="191129" cy="477601"/>
          </a:xfrm>
          <a:prstGeom prst="line">
            <a:avLst/>
          </a:prstGeom>
          <a:ln w="9525" cap="flat" cmpd="sng" algn="ctr">
            <a:solidFill>
              <a:schemeClr val="accent3"/>
            </a:solidFill>
            <a:prstDash val="dash"/>
            <a:round/>
            <a:headEnd type="none" w="med" len="med"/>
            <a:tailEnd type="none" w="med" len="med"/>
          </a:ln>
        </p:spPr>
        <p:style>
          <a:lnRef idx="0">
            <a:srgbClr val="000000"/>
          </a:lnRef>
          <a:fillRef idx="0">
            <a:srgbClr val="000000"/>
          </a:fillRef>
          <a:effectRef idx="0">
            <a:srgbClr val="000000"/>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468</Words>
  <Application>Microsoft Office PowerPoint</Application>
  <DocSecurity>0</DocSecurity>
  <PresentationFormat>Personnalisé</PresentationFormat>
  <Paragraphs>58</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Century Gothic</vt:lpstr>
      <vt:lpstr>DejaVu Sans</vt:lpstr>
      <vt:lpstr>Microsoft Sans Serif</vt:lpstr>
      <vt:lpstr>Times New Roman</vt:lpstr>
      <vt:lpstr>Wingdings</vt:lpstr>
      <vt:lpstr>Office Theme</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cp:lastModifiedBy>BLANCHARD Pauline</cp:lastModifiedBy>
  <cp:revision>22</cp:revision>
  <dcterms:created xsi:type="dcterms:W3CDTF">2022-12-02T15:43:05Z</dcterms:created>
  <dcterms:modified xsi:type="dcterms:W3CDTF">2023-01-26T15:09:05Z</dcterms:modified>
  <cp:category/>
  <dc:identifier/>
  <cp:contentStatus/>
  <dc:language/>
  <cp:version/>
</cp:coreProperties>
</file>