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7556500" cy="10693400"/>
  <p:notesSz cx="10693400" cy="7556500"/>
  <p:defaultTextStyle>
    <a:defPPr>
      <a:defRPr lang="fr-FR"/>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4566C2-E3B5-30A2-401C-5C09DB55031C}">
  <a:tblStyle styleId="{024566C2-E3B5-30A2-401C-5C09DB55031C}" styleName="No Style, No Grid">
    <a:wholeTbl>
      <a:tcTxStyle>
        <a:fontRef idx="minor">
          <a:srgbClr val="000000"/>
        </a:fontRef>
        <a:schemeClr val="tx1"/>
      </a:tcTxStyle>
      <a:tcStyle>
        <a:tcBdr>
          <a:left>
            <a:ln w="12700">
              <a:noFill/>
            </a:ln>
          </a:left>
          <a:right>
            <a:ln w="12700">
              <a:noFill/>
            </a:ln>
          </a:right>
          <a:top>
            <a:ln w="12700">
              <a:noFill/>
            </a:ln>
          </a:top>
          <a:bottom>
            <a:ln w="12700">
              <a:noFill/>
            </a:ln>
          </a:bottom>
          <a:insideH>
            <a:ln w="12700">
              <a:noFill/>
            </a:ln>
          </a:insideH>
          <a:insideV>
            <a:ln w="12700">
              <a:noFill/>
            </a:ln>
          </a:insideV>
        </a:tcBdr>
        <a:fill>
          <a:noFill/>
        </a:fill>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2" d="100"/>
          <a:sy n="112" d="100"/>
        </p:scale>
        <p:origin x="133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obj" preserve="1" userDrawn="1">
  <p:cSld name="Title Slide">
    <p:spTree>
      <p:nvGrpSpPr>
        <p:cNvPr id="1" name=""/>
        <p:cNvGrpSpPr/>
        <p:nvPr/>
      </p:nvGrpSpPr>
      <p:grpSpPr bwMode="auto">
        <a:xfrm>
          <a:off x="0" y="0"/>
          <a:ext cx="0" cy="0"/>
          <a:chOff x="0" y="0"/>
          <a:chExt cx="0" cy="0"/>
        </a:xfrm>
      </p:grpSpPr>
      <p:sp>
        <p:nvSpPr>
          <p:cNvPr id="4" name="Holder 2"/>
          <p:cNvSpPr>
            <a:spLocks noGrp="1"/>
          </p:cNvSpPr>
          <p:nvPr>
            <p:ph type="ctrTitle"/>
          </p:nvPr>
        </p:nvSpPr>
        <p:spPr bwMode="auto">
          <a:xfrm>
            <a:off x="567213" y="3314954"/>
            <a:ext cx="6428422" cy="224561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subTitle" idx="4"/>
          </p:nvPr>
        </p:nvSpPr>
        <p:spPr bwMode="auto">
          <a:xfrm>
            <a:off x="1134427" y="5988303"/>
            <a:ext cx="5293995" cy="2673350"/>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body" idx="1"/>
          </p:nvPr>
        </p:nvSpPr>
        <p:spPr bwMode="auto"/>
        <p:txBody>
          <a:bodyPr lIns="0" tIns="0" rIns="0" bIns="0"/>
          <a:lstStyle>
            <a:lvl1pPr>
              <a:defRPr/>
            </a:lvl1pPr>
          </a:lstStyle>
          <a:p>
            <a:pPr>
              <a:defRPr/>
            </a:pPr>
            <a:endParaRPr/>
          </a:p>
        </p:txBody>
      </p:sp>
      <p:sp>
        <p:nvSpPr>
          <p:cNvPr id="6" name="Holder 4"/>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userDrawn="1">
  <p:cSld name="Two Content">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sz="half" idx="2"/>
          </p:nvPr>
        </p:nvSpPr>
        <p:spPr bwMode="auto">
          <a:xfrm>
            <a:off x="378142" y="2459482"/>
            <a:ext cx="3289839"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sz="half" idx="3"/>
          </p:nvPr>
        </p:nvSpPr>
        <p:spPr bwMode="auto">
          <a:xfrm>
            <a:off x="3894867" y="2459482"/>
            <a:ext cx="3289839" cy="7057644"/>
          </a:xfrm>
          <a:prstGeom prst="rect">
            <a:avLst/>
          </a:prstGeom>
        </p:spPr>
        <p:txBody>
          <a:bodyPr wrap="square" lIns="0" tIns="0" rIns="0" bIns="0">
            <a:spAutoFit/>
          </a:bodyPr>
          <a:lstStyle>
            <a:lvl1pPr>
              <a:defRPr/>
            </a:lvl1pPr>
          </a:lstStyle>
          <a:p>
            <a:pPr>
              <a:defRPr/>
            </a:pPr>
            <a:endParaRPr/>
          </a:p>
        </p:txBody>
      </p:sp>
      <p:sp>
        <p:nvSpPr>
          <p:cNvPr id="7" name="Holder 5"/>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8" name="Holder 6"/>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9" name="Holder 7"/>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obj" preserve="1" userDrawn="1">
  <p:cSld name="Title Only">
    <p:spTree>
      <p:nvGrpSpPr>
        <p:cNvPr id="1" name=""/>
        <p:cNvGrpSpPr/>
        <p:nvPr/>
      </p:nvGrpSpPr>
      <p:grpSpPr bwMode="auto">
        <a:xfrm>
          <a:off x="0" y="0"/>
          <a:ext cx="0" cy="0"/>
          <a:chOff x="0" y="0"/>
          <a:chExt cx="0" cy="0"/>
        </a:xfrm>
      </p:grpSpPr>
      <p:sp>
        <p:nvSpPr>
          <p:cNvPr id="4" name="Holder 2"/>
          <p:cNvSpPr>
            <a:spLocks noGrp="1"/>
          </p:cNvSpPr>
          <p:nvPr>
            <p:ph type="title"/>
          </p:nvPr>
        </p:nvSpPr>
        <p:spPr bwMode="auto"/>
        <p:txBody>
          <a:bodyPr lIns="0" tIns="0" rIns="0" bIns="0"/>
          <a:lstStyle>
            <a:lvl1pPr>
              <a:defRPr/>
            </a:lvl1pPr>
          </a:lstStyle>
          <a:p>
            <a:pPr>
              <a:defRPr/>
            </a:pPr>
            <a:endParaRPr/>
          </a:p>
        </p:txBody>
      </p:sp>
      <p:sp>
        <p:nvSpPr>
          <p:cNvPr id="5" name="Holder 3"/>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6" name="Holder 4"/>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7" name="Holder 5"/>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obj" preserve="1" userDrawn="1">
  <p:cSld name="Blank">
    <p:spTree>
      <p:nvGrpSpPr>
        <p:cNvPr id="1" name=""/>
        <p:cNvGrpSpPr/>
        <p:nvPr/>
      </p:nvGrpSpPr>
      <p:grpSpPr bwMode="auto">
        <a:xfrm>
          <a:off x="0" y="0"/>
          <a:ext cx="0" cy="0"/>
          <a:chOff x="0" y="0"/>
          <a:chExt cx="0" cy="0"/>
        </a:xfrm>
      </p:grpSpPr>
      <p:sp>
        <p:nvSpPr>
          <p:cNvPr id="4" name="Holder 2"/>
          <p:cNvSpPr>
            <a:spLocks noGrp="1"/>
          </p:cNvSpPr>
          <p:nvPr>
            <p:ph type="ftr" sz="quarter" idx="5"/>
          </p:nvPr>
        </p:nvSpPr>
        <p:spPr bwMode="auto"/>
        <p:txBody>
          <a:bodyPr lIns="0" tIns="0" rIns="0" bIns="0"/>
          <a:lstStyle>
            <a:lvl1pPr algn="ctr">
              <a:defRPr>
                <a:solidFill>
                  <a:schemeClr val="tx1">
                    <a:tint val="75000"/>
                  </a:schemeClr>
                </a:solidFill>
              </a:defRPr>
            </a:lvl1pPr>
          </a:lstStyle>
          <a:p>
            <a:pPr>
              <a:defRPr/>
            </a:pPr>
            <a:endParaRPr/>
          </a:p>
        </p:txBody>
      </p:sp>
      <p:sp>
        <p:nvSpPr>
          <p:cNvPr id="5" name="Holder 3"/>
          <p:cNvSpPr>
            <a:spLocks noGrp="1"/>
          </p:cNvSpPr>
          <p:nvPr>
            <p:ph type="dt" sz="half" idx="6"/>
          </p:nvPr>
        </p:nvSpPr>
        <p:spPr bwMode="auto"/>
        <p:txBody>
          <a:bodyPr lIns="0" tIns="0" rIns="0" bIns="0"/>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6" name="Holder 4"/>
          <p:cNvSpPr>
            <a:spLocks noGrp="1"/>
          </p:cNvSpPr>
          <p:nvPr>
            <p:ph type="sldNum" sz="quarter" idx="7"/>
          </p:nvPr>
        </p:nvSpPr>
        <p:spPr bwMode="auto"/>
        <p:txBody>
          <a:bodyPr lIns="0" tIns="0" rIns="0" bIns="0"/>
          <a:lstStyle>
            <a:lvl1pPr algn="r">
              <a:defRPr>
                <a:solidFill>
                  <a:schemeClr val="tx1">
                    <a:tint val="75000"/>
                  </a:schemeClr>
                </a:solidFill>
              </a:defRPr>
            </a:lvl1pPr>
          </a:lstStyle>
          <a:p>
            <a:pPr>
              <a:defRPr/>
            </a:pPr>
            <a:fld id="{B6F15528-21DE-4FAA-801E-634DDDAF4B2B}" type="slidenum">
              <a:r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bwMode="auto">
        <a:xfrm>
          <a:off x="0" y="0"/>
          <a:ext cx="0" cy="0"/>
          <a:chOff x="0" y="0"/>
          <a:chExt cx="0" cy="0"/>
        </a:xfrm>
      </p:grpSpPr>
      <p:sp>
        <p:nvSpPr>
          <p:cNvPr id="4" name="Holder 2"/>
          <p:cNvSpPr>
            <a:spLocks noGrp="1"/>
          </p:cNvSpPr>
          <p:nvPr>
            <p:ph type="title"/>
          </p:nvPr>
        </p:nvSpPr>
        <p:spPr bwMode="auto">
          <a:xfrm>
            <a:off x="378142" y="427736"/>
            <a:ext cx="6806565" cy="1710944"/>
          </a:xfrm>
          <a:prstGeom prst="rect">
            <a:avLst/>
          </a:prstGeom>
        </p:spPr>
        <p:txBody>
          <a:bodyPr wrap="square" lIns="0" tIns="0" rIns="0" bIns="0">
            <a:spAutoFit/>
          </a:bodyPr>
          <a:lstStyle>
            <a:lvl1pPr>
              <a:defRPr/>
            </a:lvl1pPr>
          </a:lstStyle>
          <a:p>
            <a:pPr>
              <a:defRPr/>
            </a:pPr>
            <a:endParaRPr/>
          </a:p>
        </p:txBody>
      </p:sp>
      <p:sp>
        <p:nvSpPr>
          <p:cNvPr id="5" name="Holder 3"/>
          <p:cNvSpPr>
            <a:spLocks noGrp="1"/>
          </p:cNvSpPr>
          <p:nvPr>
            <p:ph type="body" idx="1"/>
          </p:nvPr>
        </p:nvSpPr>
        <p:spPr bwMode="auto">
          <a:xfrm>
            <a:off x="378142" y="2459482"/>
            <a:ext cx="6806565" cy="7057644"/>
          </a:xfrm>
          <a:prstGeom prst="rect">
            <a:avLst/>
          </a:prstGeom>
        </p:spPr>
        <p:txBody>
          <a:bodyPr wrap="square" lIns="0" tIns="0" rIns="0" bIns="0">
            <a:spAutoFit/>
          </a:bodyPr>
          <a:lstStyle>
            <a:lvl1pPr>
              <a:defRPr/>
            </a:lvl1pPr>
          </a:lstStyle>
          <a:p>
            <a:pPr>
              <a:defRPr/>
            </a:pPr>
            <a:endParaRPr/>
          </a:p>
        </p:txBody>
      </p:sp>
      <p:sp>
        <p:nvSpPr>
          <p:cNvPr id="6" name="Holder 4"/>
          <p:cNvSpPr>
            <a:spLocks noGrp="1"/>
          </p:cNvSpPr>
          <p:nvPr>
            <p:ph type="ftr" sz="quarter" idx="5"/>
          </p:nvPr>
        </p:nvSpPr>
        <p:spPr bwMode="auto">
          <a:xfrm>
            <a:off x="2571369" y="9944862"/>
            <a:ext cx="2420112" cy="534670"/>
          </a:xfrm>
          <a:prstGeom prst="rect">
            <a:avLst/>
          </a:prstGeom>
        </p:spPr>
        <p:txBody>
          <a:bodyPr wrap="square" lIns="0" tIns="0" rIns="0" bIns="0">
            <a:spAutoFit/>
          </a:bodyPr>
          <a:lstStyle>
            <a:lvl1pPr algn="ctr">
              <a:defRPr>
                <a:solidFill>
                  <a:schemeClr val="tx1">
                    <a:tint val="75000"/>
                  </a:schemeClr>
                </a:solidFill>
              </a:defRPr>
            </a:lvl1pPr>
          </a:lstStyle>
          <a:p>
            <a:pPr>
              <a:defRPr/>
            </a:pPr>
            <a:endParaRPr/>
          </a:p>
        </p:txBody>
      </p:sp>
      <p:sp>
        <p:nvSpPr>
          <p:cNvPr id="7" name="Holder 5"/>
          <p:cNvSpPr>
            <a:spLocks noGrp="1"/>
          </p:cNvSpPr>
          <p:nvPr>
            <p:ph type="dt" sz="half" idx="6"/>
          </p:nvPr>
        </p:nvSpPr>
        <p:spPr bwMode="auto">
          <a:xfrm>
            <a:off x="378142" y="9944862"/>
            <a:ext cx="1739455" cy="534670"/>
          </a:xfrm>
          <a:prstGeom prst="rect">
            <a:avLst/>
          </a:prstGeom>
        </p:spPr>
        <p:txBody>
          <a:bodyPr wrap="square" lIns="0" tIns="0" rIns="0" bIns="0">
            <a:spAutoFit/>
          </a:bodyPr>
          <a:lstStyle>
            <a:lvl1pPr algn="l">
              <a:defRPr>
                <a:solidFill>
                  <a:schemeClr val="tx1">
                    <a:tint val="75000"/>
                  </a:schemeClr>
                </a:solidFill>
              </a:defRPr>
            </a:lvl1pPr>
          </a:lstStyle>
          <a:p>
            <a:pPr>
              <a:defRPr/>
            </a:pPr>
            <a:fld id="{1D8BD707-D9CF-40AE-B4C6-C98DA3205C09}" type="datetimeFigureOut">
              <a:rPr lang="en-US"/>
              <a:t>1/26/2023</a:t>
            </a:fld>
            <a:endParaRPr lang="en-US"/>
          </a:p>
        </p:txBody>
      </p:sp>
      <p:sp>
        <p:nvSpPr>
          <p:cNvPr id="8" name="Holder 6"/>
          <p:cNvSpPr>
            <a:spLocks noGrp="1"/>
          </p:cNvSpPr>
          <p:nvPr>
            <p:ph type="sldNum" sz="quarter" idx="7"/>
          </p:nvPr>
        </p:nvSpPr>
        <p:spPr bwMode="auto">
          <a:xfrm>
            <a:off x="5445252" y="9944862"/>
            <a:ext cx="1739455" cy="534670"/>
          </a:xfrm>
          <a:prstGeom prst="rect">
            <a:avLst/>
          </a:prstGeom>
        </p:spPr>
        <p:txBody>
          <a:bodyPr wrap="square" lIns="0" tIns="0" rIns="0" bIns="0">
            <a:spAutoFit/>
          </a:bodyPr>
          <a:lstStyle>
            <a:lvl1pPr algn="r">
              <a:defRPr>
                <a:solidFill>
                  <a:schemeClr val="tx1">
                    <a:tint val="75000"/>
                  </a:schemeClr>
                </a:solidFill>
              </a:defRPr>
            </a:lvl1pPr>
          </a:lstStyle>
          <a:p>
            <a:pPr>
              <a:defRPr/>
            </a:pPr>
            <a:fld id="{B6F15528-21DE-4FAA-801E-634DDDAF4B2B}" type="slidenum">
              <a:r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grpSp>
        <p:nvGrpSpPr>
          <p:cNvPr id="4" name="object 2"/>
          <p:cNvGrpSpPr/>
          <p:nvPr/>
        </p:nvGrpSpPr>
        <p:grpSpPr bwMode="auto">
          <a:xfrm>
            <a:off x="158242" y="0"/>
            <a:ext cx="7409180" cy="959485"/>
            <a:chOff x="158242" y="0"/>
            <a:chExt cx="7409180" cy="959485"/>
          </a:xfrm>
        </p:grpSpPr>
        <p:sp>
          <p:nvSpPr>
            <p:cNvPr id="5" name="object 3"/>
            <p:cNvSpPr/>
            <p:nvPr/>
          </p:nvSpPr>
          <p:spPr bwMode="auto">
            <a:xfrm>
              <a:off x="164592" y="4570"/>
              <a:ext cx="7396480" cy="946785"/>
            </a:xfrm>
            <a:custGeom>
              <a:avLst/>
              <a:gdLst/>
              <a:ahLst/>
              <a:cxnLst/>
              <a:rect l="l" t="t" r="r" b="b"/>
              <a:pathLst>
                <a:path w="7396480" h="946785" extrusionOk="0">
                  <a:moveTo>
                    <a:pt x="7395972" y="0"/>
                  </a:moveTo>
                  <a:lnTo>
                    <a:pt x="0" y="0"/>
                  </a:lnTo>
                  <a:lnTo>
                    <a:pt x="74764" y="58144"/>
                  </a:lnTo>
                  <a:lnTo>
                    <a:pt x="186195" y="143509"/>
                  </a:lnTo>
                  <a:lnTo>
                    <a:pt x="246906" y="188821"/>
                  </a:lnTo>
                  <a:lnTo>
                    <a:pt x="310925" y="235455"/>
                  </a:lnTo>
                  <a:lnTo>
                    <a:pt x="344168" y="259165"/>
                  </a:lnTo>
                  <a:lnTo>
                    <a:pt x="378233" y="283085"/>
                  </a:lnTo>
                  <a:lnTo>
                    <a:pt x="413115" y="307173"/>
                  </a:lnTo>
                  <a:lnTo>
                    <a:pt x="448814" y="331388"/>
                  </a:lnTo>
                  <a:lnTo>
                    <a:pt x="485327" y="355691"/>
                  </a:lnTo>
                  <a:lnTo>
                    <a:pt x="522652" y="380040"/>
                  </a:lnTo>
                  <a:lnTo>
                    <a:pt x="560786" y="404395"/>
                  </a:lnTo>
                  <a:lnTo>
                    <a:pt x="599728" y="428716"/>
                  </a:lnTo>
                  <a:lnTo>
                    <a:pt x="639475" y="452963"/>
                  </a:lnTo>
                  <a:lnTo>
                    <a:pt x="680026" y="477093"/>
                  </a:lnTo>
                  <a:lnTo>
                    <a:pt x="721377" y="501068"/>
                  </a:lnTo>
                  <a:lnTo>
                    <a:pt x="763528" y="524847"/>
                  </a:lnTo>
                  <a:lnTo>
                    <a:pt x="806476" y="548388"/>
                  </a:lnTo>
                  <a:lnTo>
                    <a:pt x="850218" y="571652"/>
                  </a:lnTo>
                  <a:lnTo>
                    <a:pt x="894753" y="594598"/>
                  </a:lnTo>
                  <a:lnTo>
                    <a:pt x="940078" y="617186"/>
                  </a:lnTo>
                  <a:lnTo>
                    <a:pt x="986192" y="639375"/>
                  </a:lnTo>
                  <a:lnTo>
                    <a:pt x="1033091" y="661124"/>
                  </a:lnTo>
                  <a:lnTo>
                    <a:pt x="1080775" y="682393"/>
                  </a:lnTo>
                  <a:lnTo>
                    <a:pt x="1129241" y="703141"/>
                  </a:lnTo>
                  <a:lnTo>
                    <a:pt x="1178487" y="723329"/>
                  </a:lnTo>
                  <a:lnTo>
                    <a:pt x="1228510" y="742915"/>
                  </a:lnTo>
                  <a:lnTo>
                    <a:pt x="1279308" y="761858"/>
                  </a:lnTo>
                  <a:lnTo>
                    <a:pt x="1330880" y="780120"/>
                  </a:lnTo>
                  <a:lnTo>
                    <a:pt x="1383223" y="797658"/>
                  </a:lnTo>
                  <a:lnTo>
                    <a:pt x="1436335" y="814432"/>
                  </a:lnTo>
                  <a:lnTo>
                    <a:pt x="1490214" y="830402"/>
                  </a:lnTo>
                  <a:lnTo>
                    <a:pt x="1544858" y="845528"/>
                  </a:lnTo>
                  <a:lnTo>
                    <a:pt x="1600264" y="859768"/>
                  </a:lnTo>
                  <a:lnTo>
                    <a:pt x="1656431" y="873083"/>
                  </a:lnTo>
                  <a:lnTo>
                    <a:pt x="1713357" y="885432"/>
                  </a:lnTo>
                  <a:lnTo>
                    <a:pt x="1771038" y="896773"/>
                  </a:lnTo>
                  <a:lnTo>
                    <a:pt x="1829474" y="907068"/>
                  </a:lnTo>
                  <a:lnTo>
                    <a:pt x="1888661" y="916275"/>
                  </a:lnTo>
                  <a:lnTo>
                    <a:pt x="1948598" y="924353"/>
                  </a:lnTo>
                  <a:lnTo>
                    <a:pt x="2009283" y="931263"/>
                  </a:lnTo>
                  <a:lnTo>
                    <a:pt x="2070714" y="936963"/>
                  </a:lnTo>
                  <a:lnTo>
                    <a:pt x="2132887" y="941414"/>
                  </a:lnTo>
                  <a:lnTo>
                    <a:pt x="2195802" y="944574"/>
                  </a:lnTo>
                  <a:lnTo>
                    <a:pt x="2259457" y="946403"/>
                  </a:lnTo>
                  <a:lnTo>
                    <a:pt x="7395972" y="946403"/>
                  </a:lnTo>
                  <a:lnTo>
                    <a:pt x="7395972" y="0"/>
                  </a:lnTo>
                  <a:close/>
                </a:path>
              </a:pathLst>
            </a:custGeom>
            <a:solidFill>
              <a:srgbClr val="1E6679"/>
            </a:solidFill>
          </p:spPr>
          <p:txBody>
            <a:bodyPr wrap="square" lIns="0" tIns="0" rIns="0" bIns="0" rtlCol="0"/>
            <a:lstStyle/>
            <a:p>
              <a:pPr>
                <a:defRPr/>
              </a:pPr>
              <a:endParaRPr/>
            </a:p>
          </p:txBody>
        </p:sp>
        <p:sp>
          <p:nvSpPr>
            <p:cNvPr id="6" name="object 4"/>
            <p:cNvSpPr/>
            <p:nvPr/>
          </p:nvSpPr>
          <p:spPr bwMode="auto">
            <a:xfrm>
              <a:off x="164592" y="4570"/>
              <a:ext cx="7396480" cy="946785"/>
            </a:xfrm>
            <a:custGeom>
              <a:avLst/>
              <a:gdLst/>
              <a:ahLst/>
              <a:cxnLst/>
              <a:rect l="l" t="t" r="r" b="b"/>
              <a:pathLst>
                <a:path w="7396480" h="946785" extrusionOk="0">
                  <a:moveTo>
                    <a:pt x="7395972" y="946403"/>
                  </a:moveTo>
                  <a:lnTo>
                    <a:pt x="2259457" y="946403"/>
                  </a:lnTo>
                  <a:lnTo>
                    <a:pt x="2195802" y="944574"/>
                  </a:lnTo>
                  <a:lnTo>
                    <a:pt x="2132887" y="941414"/>
                  </a:lnTo>
                  <a:lnTo>
                    <a:pt x="2070714" y="936963"/>
                  </a:lnTo>
                  <a:lnTo>
                    <a:pt x="2009283" y="931263"/>
                  </a:lnTo>
                  <a:lnTo>
                    <a:pt x="1948598" y="924353"/>
                  </a:lnTo>
                  <a:lnTo>
                    <a:pt x="1888661" y="916275"/>
                  </a:lnTo>
                  <a:lnTo>
                    <a:pt x="1829474" y="907068"/>
                  </a:lnTo>
                  <a:lnTo>
                    <a:pt x="1771038" y="896773"/>
                  </a:lnTo>
                  <a:lnTo>
                    <a:pt x="1713357" y="885432"/>
                  </a:lnTo>
                  <a:lnTo>
                    <a:pt x="1656431" y="873083"/>
                  </a:lnTo>
                  <a:lnTo>
                    <a:pt x="1600264" y="859768"/>
                  </a:lnTo>
                  <a:lnTo>
                    <a:pt x="1544858" y="845528"/>
                  </a:lnTo>
                  <a:lnTo>
                    <a:pt x="1490214" y="830402"/>
                  </a:lnTo>
                  <a:lnTo>
                    <a:pt x="1436335" y="814432"/>
                  </a:lnTo>
                  <a:lnTo>
                    <a:pt x="1383223" y="797658"/>
                  </a:lnTo>
                  <a:lnTo>
                    <a:pt x="1330880" y="780120"/>
                  </a:lnTo>
                  <a:lnTo>
                    <a:pt x="1279308" y="761858"/>
                  </a:lnTo>
                  <a:lnTo>
                    <a:pt x="1228510" y="742915"/>
                  </a:lnTo>
                  <a:lnTo>
                    <a:pt x="1178487" y="723329"/>
                  </a:lnTo>
                  <a:lnTo>
                    <a:pt x="1129241" y="703141"/>
                  </a:lnTo>
                  <a:lnTo>
                    <a:pt x="1080775" y="682393"/>
                  </a:lnTo>
                  <a:lnTo>
                    <a:pt x="1033091" y="661124"/>
                  </a:lnTo>
                  <a:lnTo>
                    <a:pt x="986192" y="639375"/>
                  </a:lnTo>
                  <a:lnTo>
                    <a:pt x="940078" y="617186"/>
                  </a:lnTo>
                  <a:lnTo>
                    <a:pt x="894753" y="594598"/>
                  </a:lnTo>
                  <a:lnTo>
                    <a:pt x="850218" y="571652"/>
                  </a:lnTo>
                  <a:lnTo>
                    <a:pt x="806476" y="548388"/>
                  </a:lnTo>
                  <a:lnTo>
                    <a:pt x="763528" y="524847"/>
                  </a:lnTo>
                  <a:lnTo>
                    <a:pt x="721377" y="501068"/>
                  </a:lnTo>
                  <a:lnTo>
                    <a:pt x="680026" y="477093"/>
                  </a:lnTo>
                  <a:lnTo>
                    <a:pt x="639475" y="452963"/>
                  </a:lnTo>
                  <a:lnTo>
                    <a:pt x="599728" y="428716"/>
                  </a:lnTo>
                  <a:lnTo>
                    <a:pt x="560786" y="404395"/>
                  </a:lnTo>
                  <a:lnTo>
                    <a:pt x="522652" y="380040"/>
                  </a:lnTo>
                  <a:lnTo>
                    <a:pt x="485327" y="355691"/>
                  </a:lnTo>
                  <a:lnTo>
                    <a:pt x="448814" y="331388"/>
                  </a:lnTo>
                  <a:lnTo>
                    <a:pt x="413115" y="307173"/>
                  </a:lnTo>
                  <a:lnTo>
                    <a:pt x="378233" y="283085"/>
                  </a:lnTo>
                  <a:lnTo>
                    <a:pt x="344168" y="259165"/>
                  </a:lnTo>
                  <a:lnTo>
                    <a:pt x="310925" y="235455"/>
                  </a:lnTo>
                  <a:lnTo>
                    <a:pt x="278503" y="211993"/>
                  </a:lnTo>
                  <a:lnTo>
                    <a:pt x="246906" y="188821"/>
                  </a:lnTo>
                  <a:lnTo>
                    <a:pt x="216136" y="165980"/>
                  </a:lnTo>
                  <a:lnTo>
                    <a:pt x="157086" y="121450"/>
                  </a:lnTo>
                  <a:lnTo>
                    <a:pt x="101368" y="78727"/>
                  </a:lnTo>
                  <a:lnTo>
                    <a:pt x="49000" y="38135"/>
                  </a:lnTo>
                  <a:lnTo>
                    <a:pt x="0" y="0"/>
                  </a:lnTo>
                  <a:lnTo>
                    <a:pt x="7395972" y="0"/>
                  </a:lnTo>
                </a:path>
              </a:pathLst>
            </a:custGeom>
            <a:grpFill/>
            <a:ln w="12192">
              <a:solidFill>
                <a:srgbClr val="525252"/>
              </a:solidFill>
            </a:ln>
          </p:spPr>
          <p:txBody>
            <a:bodyPr wrap="square" lIns="0" tIns="0" rIns="0" bIns="0" rtlCol="0"/>
            <a:lstStyle/>
            <a:p>
              <a:pPr>
                <a:defRPr/>
              </a:pPr>
              <a:endParaRPr/>
            </a:p>
          </p:txBody>
        </p:sp>
      </p:grpSp>
      <p:sp>
        <p:nvSpPr>
          <p:cNvPr id="7" name="object 5"/>
          <p:cNvSpPr>
            <a:spLocks/>
          </p:cNvSpPr>
          <p:nvPr/>
        </p:nvSpPr>
        <p:spPr bwMode="auto">
          <a:xfrm>
            <a:off x="1481073" y="129031"/>
            <a:ext cx="4354863" cy="439455"/>
          </a:xfrm>
          <a:prstGeom prst="rect">
            <a:avLst/>
          </a:prstGeom>
        </p:spPr>
        <p:txBody>
          <a:bodyPr vert="horz" wrap="square" lIns="0" tIns="12700" rIns="0" bIns="0" rtlCol="0">
            <a:spAutoFit/>
          </a:bodyPr>
          <a:lstStyle/>
          <a:p>
            <a:pPr marL="12700">
              <a:lnSpc>
                <a:spcPct val="100000"/>
              </a:lnSpc>
              <a:spcBef>
                <a:spcPts val="100"/>
              </a:spcBef>
              <a:defRPr/>
            </a:pPr>
            <a:r>
              <a:rPr lang="fr-FR" sz="1400" b="1">
                <a:solidFill>
                  <a:srgbClr val="FFFFFF"/>
                </a:solidFill>
                <a:cs typeface="Calibri"/>
              </a:rPr>
              <a:t>MER9 - Développement lutte passive contre la déprédation sur les zones conchylicole</a:t>
            </a:r>
            <a:endParaRPr sz="1400">
              <a:latin typeface="Calibri"/>
              <a:cs typeface="Calibri"/>
            </a:endParaRPr>
          </a:p>
        </p:txBody>
      </p:sp>
      <p:graphicFrame>
        <p:nvGraphicFramePr>
          <p:cNvPr id="8" name="object 6"/>
          <p:cNvGraphicFramePr>
            <a:graphicFrameLocks noGrp="1"/>
          </p:cNvGraphicFramePr>
          <p:nvPr>
            <p:extLst>
              <p:ext uri="{D42A27DB-BD31-4B8C-83A1-F6EECF244321}">
                <p14:modId xmlns:p14="http://schemas.microsoft.com/office/powerpoint/2010/main" val="3411303875"/>
              </p:ext>
            </p:extLst>
          </p:nvPr>
        </p:nvGraphicFramePr>
        <p:xfrm>
          <a:off x="0" y="1103375"/>
          <a:ext cx="7538718" cy="1193853"/>
        </p:xfrm>
        <a:graphic>
          <a:graphicData uri="http://schemas.openxmlformats.org/drawingml/2006/table">
            <a:tbl>
              <a:tblPr firstRow="1" bandRow="1">
                <a:tableStyleId>{024566C2-E3B5-30A2-401C-5C09DB55031C}</a:tableStyleId>
              </a:tblPr>
              <a:tblGrid>
                <a:gridCol w="1169035">
                  <a:extLst>
                    <a:ext uri="{9D8B030D-6E8A-4147-A177-3AD203B41FA5}">
                      <a16:colId xmlns:a16="http://schemas.microsoft.com/office/drawing/2014/main" val="20000"/>
                    </a:ext>
                  </a:extLst>
                </a:gridCol>
                <a:gridCol w="6369683">
                  <a:extLst>
                    <a:ext uri="{9D8B030D-6E8A-4147-A177-3AD203B41FA5}">
                      <a16:colId xmlns:a16="http://schemas.microsoft.com/office/drawing/2014/main" val="20001"/>
                    </a:ext>
                  </a:extLst>
                </a:gridCol>
              </a:tblGrid>
              <a:tr h="498909">
                <a:tc>
                  <a:txBody>
                    <a:bodyPr/>
                    <a:lstStyle/>
                    <a:p>
                      <a:pPr marL="62230" marR="259715">
                        <a:lnSpc>
                          <a:spcPct val="101699"/>
                        </a:lnSpc>
                        <a:spcBef>
                          <a:spcPts val="40"/>
                        </a:spcBef>
                        <a:defRPr/>
                      </a:pPr>
                      <a:r>
                        <a:rPr sz="900" b="1" spc="-5">
                          <a:latin typeface="Calibri"/>
                          <a:cs typeface="Calibri"/>
                        </a:rPr>
                        <a:t>Habitats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concernés</a:t>
                      </a:r>
                      <a:endParaRPr sz="900">
                        <a:latin typeface="Calibri"/>
                        <a:cs typeface="Calibri"/>
                      </a:endParaRPr>
                    </a:p>
                  </a:txBody>
                  <a:tcPr marL="0" marR="0" marT="5080"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a:txBody>
                    <a:bodyPr/>
                    <a:lstStyle/>
                    <a:p>
                      <a:pPr algn="l">
                        <a:lnSpc>
                          <a:spcPct val="100000"/>
                        </a:lnSpc>
                        <a:defRPr/>
                      </a:pPr>
                      <a:br>
                        <a:rPr lang="fr-FR" sz="900" b="1" spc="-1">
                          <a:solidFill>
                            <a:srgbClr val="000000"/>
                          </a:solidFill>
                          <a:latin typeface="+mn-lt"/>
                        </a:rPr>
                      </a:br>
                      <a:endParaRPr lang="fr-FR" sz="900" b="1"/>
                    </a:p>
                  </a:txBody>
                  <a:tcPr marL="108000" marR="0" marT="762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extLst>
                  <a:ext uri="{0D108BD9-81ED-4DB2-BD59-A6C34878D82A}">
                    <a16:rowId xmlns:a16="http://schemas.microsoft.com/office/drawing/2014/main" val="10000"/>
                  </a:ext>
                </a:extLst>
              </a:tr>
              <a:tr h="457200">
                <a:tc>
                  <a:txBody>
                    <a:bodyPr/>
                    <a:lstStyle/>
                    <a:p>
                      <a:pPr marL="62230" marR="287020">
                        <a:lnSpc>
                          <a:spcPct val="101699"/>
                        </a:lnSpc>
                        <a:spcBef>
                          <a:spcPts val="25"/>
                        </a:spcBef>
                        <a:defRPr/>
                      </a:pPr>
                      <a:r>
                        <a:rPr sz="900" b="1" spc="-5">
                          <a:latin typeface="Calibri"/>
                          <a:cs typeface="Calibri"/>
                        </a:rPr>
                        <a:t>Espèces</a:t>
                      </a:r>
                      <a:r>
                        <a:rPr sz="900" b="1" spc="-40">
                          <a:latin typeface="Calibri"/>
                          <a:cs typeface="Calibri"/>
                        </a:rPr>
                        <a:t> </a:t>
                      </a:r>
                      <a:r>
                        <a:rPr sz="900" b="1" spc="-5">
                          <a:latin typeface="Calibri"/>
                          <a:cs typeface="Calibri"/>
                        </a:rPr>
                        <a:t>d’intérêt </a:t>
                      </a:r>
                      <a:r>
                        <a:rPr sz="900" b="1" spc="-190">
                          <a:latin typeface="Calibri"/>
                          <a:cs typeface="Calibri"/>
                        </a:rPr>
                        <a:t> </a:t>
                      </a:r>
                      <a:r>
                        <a:rPr sz="900" b="1" spc="-5">
                          <a:latin typeface="Calibri"/>
                          <a:cs typeface="Calibri"/>
                        </a:rPr>
                        <a:t>communautaire </a:t>
                      </a:r>
                      <a:r>
                        <a:rPr sz="900" b="1">
                          <a:latin typeface="Calibri"/>
                          <a:cs typeface="Calibri"/>
                        </a:rPr>
                        <a:t> </a:t>
                      </a:r>
                      <a:r>
                        <a:rPr sz="900" b="1" spc="-5">
                          <a:latin typeface="Calibri"/>
                          <a:cs typeface="Calibri"/>
                        </a:rPr>
                        <a:t>concernées</a:t>
                      </a:r>
                      <a:endParaRPr sz="900">
                        <a:latin typeface="Calibri"/>
                        <a:cs typeface="Calibri"/>
                      </a:endParaRPr>
                    </a:p>
                  </a:txBody>
                  <a:tcPr marL="0" marR="0" marT="3175" marB="0">
                    <a:lnL w="3175" algn="ctr">
                      <a:solidFill>
                        <a:srgbClr val="7A7A7A"/>
                      </a:solidFill>
                    </a:lnL>
                    <a:lnR w="6350" algn="ctr">
                      <a:solidFill>
                        <a:srgbClr val="7A7A7A"/>
                      </a:solidFill>
                    </a:lnR>
                    <a:lnT w="6350" algn="ctr">
                      <a:solidFill>
                        <a:srgbClr val="7A7A7A"/>
                      </a:solidFill>
                    </a:lnT>
                    <a:lnB w="6350" algn="ctr">
                      <a:solidFill>
                        <a:srgbClr val="7A7A7A"/>
                      </a:solidFill>
                    </a:lnB>
                  </a:tcPr>
                </a:tc>
                <a:tc>
                  <a:txBody>
                    <a:bodyPr/>
                    <a:lstStyle/>
                    <a:p>
                      <a:pPr algn="just">
                        <a:lnSpc>
                          <a:spcPct val="100000"/>
                        </a:lnSpc>
                        <a:defRPr/>
                      </a:pPr>
                      <a:r>
                        <a:rPr lang="fr-FR" sz="900" spc="-1" dirty="0">
                          <a:solidFill>
                            <a:srgbClr val="000000"/>
                          </a:solidFill>
                          <a:latin typeface="+mn-lt"/>
                          <a:ea typeface="DejaVu Sans"/>
                        </a:rPr>
                        <a:t>Goéland argenté, macreuse</a:t>
                      </a:r>
                      <a:endParaRPr dirty="0"/>
                    </a:p>
                  </a:txBody>
                  <a:tcPr marL="144000" marR="0" marT="5715" marB="0">
                    <a:lnL w="6350" algn="ctr">
                      <a:solidFill>
                        <a:srgbClr val="7A7A7A"/>
                      </a:solidFill>
                    </a:lnL>
                    <a:lnR w="6350" algn="ctr">
                      <a:solidFill>
                        <a:srgbClr val="7A7A7A"/>
                      </a:solidFill>
                    </a:lnR>
                    <a:lnT w="6350" algn="ctr">
                      <a:solidFill>
                        <a:srgbClr val="7A7A7A"/>
                      </a:solidFill>
                    </a:lnT>
                    <a:lnB w="6350" algn="ctr">
                      <a:solidFill>
                        <a:srgbClr val="7A7A7A"/>
                      </a:solidFill>
                    </a:lnB>
                  </a:tcPr>
                </a:tc>
                <a:extLst>
                  <a:ext uri="{0D108BD9-81ED-4DB2-BD59-A6C34878D82A}">
                    <a16:rowId xmlns:a16="http://schemas.microsoft.com/office/drawing/2014/main" val="10001"/>
                  </a:ext>
                </a:extLst>
              </a:tr>
              <a:tr h="237744">
                <a:tc>
                  <a:txBody>
                    <a:bodyPr/>
                    <a:lstStyle/>
                    <a:p>
                      <a:pPr marL="62230">
                        <a:lnSpc>
                          <a:spcPct val="100000"/>
                        </a:lnSpc>
                        <a:spcBef>
                          <a:spcPts val="45"/>
                        </a:spcBef>
                        <a:defRPr/>
                      </a:pPr>
                      <a:r>
                        <a:rPr sz="900" b="1" spc="-5">
                          <a:latin typeface="Calibri"/>
                          <a:cs typeface="Calibri"/>
                        </a:rPr>
                        <a:t>Secteur</a:t>
                      </a:r>
                      <a:r>
                        <a:rPr sz="900" b="1" spc="-25">
                          <a:latin typeface="Calibri"/>
                          <a:cs typeface="Calibri"/>
                        </a:rPr>
                        <a:t> </a:t>
                      </a:r>
                      <a:r>
                        <a:rPr sz="900" b="1" spc="-5">
                          <a:latin typeface="Calibri"/>
                          <a:cs typeface="Calibri"/>
                        </a:rPr>
                        <a:t>concerné</a:t>
                      </a:r>
                      <a:endParaRPr sz="900">
                        <a:latin typeface="Calibri"/>
                        <a:cs typeface="Calibri"/>
                      </a:endParaRPr>
                    </a:p>
                  </a:txBody>
                  <a:tcPr marL="0" marR="0" marT="5715" marB="0">
                    <a:lnL w="3175" algn="ctr">
                      <a:solidFill>
                        <a:srgbClr val="7A7A7A"/>
                      </a:solidFill>
                    </a:lnL>
                    <a:lnR w="6350" algn="ctr">
                      <a:solidFill>
                        <a:srgbClr val="7A7A7A"/>
                      </a:solidFill>
                    </a:lnR>
                    <a:lnT w="6350" algn="ctr">
                      <a:solidFill>
                        <a:srgbClr val="7A7A7A"/>
                      </a:solidFill>
                    </a:lnT>
                    <a:lnB w="6350" algn="ctr">
                      <a:solidFill>
                        <a:srgbClr val="7A7A7A"/>
                      </a:solidFill>
                    </a:lnB>
                    <a:solidFill>
                      <a:srgbClr val="DEEAF6"/>
                    </a:solidFill>
                  </a:tcPr>
                </a:tc>
                <a:tc>
                  <a:txBody>
                    <a:bodyPr/>
                    <a:lstStyle/>
                    <a:p>
                      <a:pPr marL="0" marR="0" lvl="0" indent="0" algn="just" defTabSz="914400">
                        <a:lnSpc>
                          <a:spcPct val="100000"/>
                        </a:lnSpc>
                        <a:spcBef>
                          <a:spcPts val="0"/>
                        </a:spcBef>
                        <a:spcAft>
                          <a:spcPts val="0"/>
                        </a:spcAft>
                        <a:buClrTx/>
                        <a:buSzTx/>
                        <a:buFontTx/>
                        <a:buNone/>
                        <a:defRPr/>
                      </a:pPr>
                      <a:r>
                        <a:rPr lang="fr-FR" sz="900" spc="-1" dirty="0">
                          <a:solidFill>
                            <a:srgbClr val="000000"/>
                          </a:solidFill>
                          <a:latin typeface="+mn-lt"/>
                          <a:ea typeface="DejaVu Sans"/>
                          <a:cs typeface="+mn-cs"/>
                        </a:rPr>
                        <a:t>Zones conchylicoles</a:t>
                      </a:r>
                      <a:endParaRPr sz="900" spc="-1" dirty="0">
                        <a:solidFill>
                          <a:srgbClr val="000000"/>
                        </a:solidFill>
                        <a:latin typeface="+mn-lt"/>
                        <a:ea typeface="DejaVu Sans"/>
                        <a:cs typeface="+mn-cs"/>
                      </a:endParaRPr>
                    </a:p>
                  </a:txBody>
                  <a:tcPr marL="144000" marR="72000" marT="0" marB="0">
                    <a:lnL w="6350" algn="ctr">
                      <a:solidFill>
                        <a:srgbClr val="7A7A7A"/>
                      </a:solidFill>
                    </a:lnL>
                    <a:lnR w="28575" algn="ctr">
                      <a:solidFill>
                        <a:srgbClr val="C8C8C8"/>
                      </a:solidFill>
                    </a:lnR>
                    <a:lnT w="6350" algn="ctr">
                      <a:solidFill>
                        <a:srgbClr val="7A7A7A"/>
                      </a:solidFill>
                    </a:lnT>
                    <a:lnB w="6350" algn="ctr">
                      <a:solidFill>
                        <a:srgbClr val="7A7A7A"/>
                      </a:solidFill>
                    </a:lnB>
                    <a:solidFill>
                      <a:srgbClr val="DEEAF6"/>
                    </a:solidFill>
                  </a:tcPr>
                </a:tc>
                <a:extLst>
                  <a:ext uri="{0D108BD9-81ED-4DB2-BD59-A6C34878D82A}">
                    <a16:rowId xmlns:a16="http://schemas.microsoft.com/office/drawing/2014/main" val="10002"/>
                  </a:ext>
                </a:extLst>
              </a:tr>
            </a:tbl>
          </a:graphicData>
        </a:graphic>
      </p:graphicFrame>
      <p:graphicFrame>
        <p:nvGraphicFramePr>
          <p:cNvPr id="9" name="object 7"/>
          <p:cNvGraphicFramePr>
            <a:graphicFrameLocks noGrp="1"/>
          </p:cNvGraphicFramePr>
          <p:nvPr>
            <p:extLst>
              <p:ext uri="{D42A27DB-BD31-4B8C-83A1-F6EECF244321}">
                <p14:modId xmlns:p14="http://schemas.microsoft.com/office/powerpoint/2010/main" val="3328746624"/>
              </p:ext>
            </p:extLst>
          </p:nvPr>
        </p:nvGraphicFramePr>
        <p:xfrm>
          <a:off x="-5080" y="2303779"/>
          <a:ext cx="7559675" cy="1500389"/>
        </p:xfrm>
        <a:graphic>
          <a:graphicData uri="http://schemas.openxmlformats.org/drawingml/2006/table">
            <a:tbl>
              <a:tblPr firstRow="1" bandRow="1">
                <a:tableStyleId>{024566C2-E3B5-30A2-401C-5C09DB55031C}</a:tableStyleId>
              </a:tblPr>
              <a:tblGrid>
                <a:gridCol w="1874509">
                  <a:extLst>
                    <a:ext uri="{9D8B030D-6E8A-4147-A177-3AD203B41FA5}">
                      <a16:colId xmlns:a16="http://schemas.microsoft.com/office/drawing/2014/main" val="20000"/>
                    </a:ext>
                  </a:extLst>
                </a:gridCol>
                <a:gridCol w="5685166">
                  <a:extLst>
                    <a:ext uri="{9D8B030D-6E8A-4147-A177-3AD203B41FA5}">
                      <a16:colId xmlns:a16="http://schemas.microsoft.com/office/drawing/2014/main" val="20001"/>
                    </a:ext>
                  </a:extLst>
                </a:gridCol>
              </a:tblGrid>
              <a:tr h="214347">
                <a:tc>
                  <a:txBody>
                    <a:bodyPr/>
                    <a:lstStyle/>
                    <a:p>
                      <a:pPr>
                        <a:lnSpc>
                          <a:spcPct val="100000"/>
                        </a:lnSpc>
                        <a:defRPr/>
                      </a:pPr>
                      <a:endParaRPr sz="1000">
                        <a:latin typeface="Times New Roman"/>
                        <a:cs typeface="Times New Roman"/>
                      </a:endParaRPr>
                    </a:p>
                  </a:txBody>
                  <a:tcPr marL="0" marR="0" marT="0" marB="0">
                    <a:solidFill>
                      <a:srgbClr val="30849B"/>
                    </a:solidFill>
                  </a:tcPr>
                </a:tc>
                <a:tc>
                  <a:txBody>
                    <a:bodyPr/>
                    <a:lstStyle/>
                    <a:p>
                      <a:pPr marL="68580">
                        <a:lnSpc>
                          <a:spcPts val="1420"/>
                        </a:lnSpc>
                        <a:defRPr/>
                      </a:pPr>
                      <a:r>
                        <a:rPr sz="1200" b="1" spc="-5">
                          <a:solidFill>
                            <a:srgbClr val="FFFFFF"/>
                          </a:solidFill>
                          <a:latin typeface="Calibri"/>
                          <a:cs typeface="Calibri"/>
                        </a:rPr>
                        <a:t>Lien</a:t>
                      </a:r>
                      <a:r>
                        <a:rPr sz="1200" b="1" spc="5">
                          <a:solidFill>
                            <a:srgbClr val="FFFFFF"/>
                          </a:solidFill>
                          <a:latin typeface="Calibri"/>
                          <a:cs typeface="Calibri"/>
                        </a:rPr>
                        <a:t> </a:t>
                      </a:r>
                      <a:r>
                        <a:rPr sz="1200" b="1" spc="-5">
                          <a:solidFill>
                            <a:srgbClr val="FFFFFF"/>
                          </a:solidFill>
                          <a:latin typeface="Calibri"/>
                          <a:cs typeface="Calibri"/>
                        </a:rPr>
                        <a:t>avec</a:t>
                      </a:r>
                      <a:r>
                        <a:rPr sz="1200" b="1">
                          <a:solidFill>
                            <a:srgbClr val="FFFFFF"/>
                          </a:solidFill>
                          <a:latin typeface="Calibri"/>
                          <a:cs typeface="Calibri"/>
                        </a:rPr>
                        <a:t> </a:t>
                      </a:r>
                      <a:r>
                        <a:rPr sz="1200" b="1" spc="-5">
                          <a:solidFill>
                            <a:srgbClr val="FFFFFF"/>
                          </a:solidFill>
                          <a:latin typeface="Calibri"/>
                          <a:cs typeface="Calibri"/>
                        </a:rPr>
                        <a:t>les</a:t>
                      </a:r>
                      <a:r>
                        <a:rPr sz="1200" b="1" spc="5">
                          <a:solidFill>
                            <a:srgbClr val="FFFFFF"/>
                          </a:solidFill>
                          <a:latin typeface="Calibri"/>
                          <a:cs typeface="Calibri"/>
                        </a:rPr>
                        <a:t> </a:t>
                      </a:r>
                      <a:r>
                        <a:rPr sz="1200" b="1" spc="-5">
                          <a:solidFill>
                            <a:srgbClr val="FFFFFF"/>
                          </a:solidFill>
                          <a:latin typeface="Calibri"/>
                          <a:cs typeface="Calibri"/>
                        </a:rPr>
                        <a:t>objectifs</a:t>
                      </a:r>
                      <a:r>
                        <a:rPr sz="1200" b="1">
                          <a:solidFill>
                            <a:srgbClr val="FFFFFF"/>
                          </a:solidFill>
                          <a:latin typeface="Calibri"/>
                          <a:cs typeface="Calibri"/>
                        </a:rPr>
                        <a:t> </a:t>
                      </a:r>
                      <a:r>
                        <a:rPr sz="1200" b="1" spc="-5">
                          <a:solidFill>
                            <a:srgbClr val="FFFFFF"/>
                          </a:solidFill>
                          <a:latin typeface="Calibri"/>
                          <a:cs typeface="Calibri"/>
                        </a:rPr>
                        <a:t>opérationnels</a:t>
                      </a:r>
                      <a:r>
                        <a:rPr sz="1200" b="1" spc="5">
                          <a:solidFill>
                            <a:srgbClr val="FFFFFF"/>
                          </a:solidFill>
                          <a:latin typeface="Calibri"/>
                          <a:cs typeface="Calibri"/>
                        </a:rPr>
                        <a:t> </a:t>
                      </a:r>
                      <a:r>
                        <a:rPr sz="1200" b="1" spc="-5">
                          <a:solidFill>
                            <a:srgbClr val="FFFFFF"/>
                          </a:solidFill>
                          <a:latin typeface="Calibri"/>
                          <a:cs typeface="Calibri"/>
                        </a:rPr>
                        <a:t>et les</a:t>
                      </a:r>
                      <a:r>
                        <a:rPr sz="1200" b="1" spc="15">
                          <a:solidFill>
                            <a:srgbClr val="FFFFFF"/>
                          </a:solidFill>
                          <a:latin typeface="Calibri"/>
                          <a:cs typeface="Calibri"/>
                        </a:rPr>
                        <a:t> </a:t>
                      </a:r>
                      <a:r>
                        <a:rPr sz="1200" b="1" spc="-5">
                          <a:solidFill>
                            <a:srgbClr val="FFFFFF"/>
                          </a:solidFill>
                          <a:latin typeface="Calibri"/>
                          <a:cs typeface="Calibri"/>
                        </a:rPr>
                        <a:t>autres</a:t>
                      </a:r>
                      <a:r>
                        <a:rPr sz="1200" b="1" spc="10">
                          <a:solidFill>
                            <a:srgbClr val="FFFFFF"/>
                          </a:solidFill>
                          <a:latin typeface="Calibri"/>
                          <a:cs typeface="Calibri"/>
                        </a:rPr>
                        <a:t> </a:t>
                      </a:r>
                      <a:r>
                        <a:rPr sz="1200" b="1" spc="-5">
                          <a:solidFill>
                            <a:srgbClr val="FFFFFF"/>
                          </a:solidFill>
                          <a:latin typeface="Calibri"/>
                          <a:cs typeface="Calibri"/>
                        </a:rPr>
                        <a:t>mesures</a:t>
                      </a:r>
                      <a:endParaRPr sz="1200">
                        <a:latin typeface="Calibri"/>
                        <a:cs typeface="Calibri"/>
                      </a:endParaRPr>
                    </a:p>
                  </a:txBody>
                  <a:tcPr marL="0" marR="0" marT="0" marB="0">
                    <a:solidFill>
                      <a:srgbClr val="30849B"/>
                    </a:solidFill>
                  </a:tcPr>
                </a:tc>
                <a:extLst>
                  <a:ext uri="{0D108BD9-81ED-4DB2-BD59-A6C34878D82A}">
                    <a16:rowId xmlns:a16="http://schemas.microsoft.com/office/drawing/2014/main" val="10000"/>
                  </a:ext>
                </a:extLst>
              </a:tr>
              <a:tr h="1286042">
                <a:tc>
                  <a:txBody>
                    <a:bodyPr/>
                    <a:lstStyle/>
                    <a:p>
                      <a:pPr>
                        <a:lnSpc>
                          <a:spcPct val="100000"/>
                        </a:lnSpc>
                        <a:defRPr/>
                      </a:pPr>
                      <a:endParaRPr sz="1000" dirty="0">
                        <a:latin typeface="Times New Roman"/>
                        <a:cs typeface="Times New Roman"/>
                      </a:endParaRPr>
                    </a:p>
                  </a:txBody>
                  <a:tcPr marL="0" marR="0" marT="0" marB="0">
                    <a:solidFill>
                      <a:srgbClr val="30849B"/>
                    </a:solidFill>
                  </a:tcPr>
                </a:tc>
                <a:tc>
                  <a:txBody>
                    <a:bodyPr/>
                    <a:lstStyle/>
                    <a:p>
                      <a:pPr marL="68580">
                        <a:lnSpc>
                          <a:spcPct val="100000"/>
                        </a:lnSpc>
                        <a:spcBef>
                          <a:spcPts val="20"/>
                        </a:spcBef>
                        <a:defRPr/>
                      </a:pPr>
                      <a:r>
                        <a:rPr lang="fr-FR" sz="1050" b="1" spc="-5" dirty="0">
                          <a:latin typeface="+mn-lt"/>
                          <a:cs typeface="Calibri"/>
                        </a:rPr>
                        <a:t>Objectifs</a:t>
                      </a:r>
                      <a:r>
                        <a:rPr lang="fr-FR" sz="1050" b="1" spc="-20" dirty="0">
                          <a:latin typeface="+mn-lt"/>
                          <a:cs typeface="Calibri"/>
                        </a:rPr>
                        <a:t> </a:t>
                      </a:r>
                      <a:r>
                        <a:rPr lang="fr-FR" sz="1050" b="1" spc="-5" dirty="0">
                          <a:latin typeface="+mn-lt"/>
                          <a:cs typeface="Calibri"/>
                        </a:rPr>
                        <a:t>opérationnels</a:t>
                      </a:r>
                      <a:r>
                        <a:rPr lang="fr-FR" sz="1050" b="1" spc="-15" dirty="0">
                          <a:latin typeface="+mn-lt"/>
                          <a:cs typeface="Calibri"/>
                        </a:rPr>
                        <a:t> </a:t>
                      </a:r>
                      <a:r>
                        <a:rPr lang="fr-FR" sz="1050" b="1" spc="-5" dirty="0">
                          <a:latin typeface="+mn-lt"/>
                          <a:cs typeface="Calibri"/>
                        </a:rPr>
                        <a:t>:</a:t>
                      </a:r>
                      <a:endParaRPr lang="fr-FR" sz="1050" dirty="0">
                        <a:latin typeface="+mn-lt"/>
                        <a:cs typeface="Calibri"/>
                      </a:endParaRPr>
                    </a:p>
                    <a:p>
                      <a:pPr marL="129539" indent="-90170">
                        <a:lnSpc>
                          <a:spcPct val="100000"/>
                        </a:lnSpc>
                        <a:spcBef>
                          <a:spcPts val="204"/>
                        </a:spcBef>
                        <a:buFont typeface="Microsoft Sans Serif"/>
                        <a:buChar char="-"/>
                        <a:tabLst>
                          <a:tab pos="129539" algn="l"/>
                        </a:tabLst>
                        <a:defRPr/>
                      </a:pPr>
                      <a:r>
                        <a:rPr lang="fr-FR" sz="1000" spc="-5" dirty="0">
                          <a:latin typeface="+mn-lt"/>
                          <a:cs typeface="Calibri"/>
                        </a:rPr>
                        <a:t>Limiter le dérangement physique, sonore, lumineux des oiseaux marins au niveau de leurs zones d'habitats fonctionnels</a:t>
                      </a:r>
                      <a:endParaRPr dirty="0"/>
                    </a:p>
                    <a:p>
                      <a:pPr>
                        <a:lnSpc>
                          <a:spcPct val="100000"/>
                        </a:lnSpc>
                        <a:spcBef>
                          <a:spcPts val="10"/>
                        </a:spcBef>
                        <a:buFont typeface="Microsoft Sans Serif"/>
                        <a:buChar char="-"/>
                        <a:defRPr/>
                      </a:pPr>
                      <a:endParaRPr lang="fr-FR" sz="1200" dirty="0">
                        <a:latin typeface="Times New Roman"/>
                        <a:cs typeface="Times New Roman"/>
                      </a:endParaRPr>
                    </a:p>
                    <a:p>
                      <a:pPr marL="68580">
                        <a:lnSpc>
                          <a:spcPct val="100000"/>
                        </a:lnSpc>
                        <a:spcBef>
                          <a:spcPts val="5"/>
                        </a:spcBef>
                        <a:defRPr/>
                      </a:pPr>
                      <a:r>
                        <a:rPr lang="fr-FR" sz="1050" b="1" spc="-5" dirty="0">
                          <a:latin typeface="+mn-lt"/>
                          <a:cs typeface="Calibri"/>
                        </a:rPr>
                        <a:t>Mesures</a:t>
                      </a:r>
                      <a:r>
                        <a:rPr lang="fr-FR" sz="1050" b="1" spc="-25" dirty="0">
                          <a:latin typeface="+mn-lt"/>
                          <a:cs typeface="Calibri"/>
                        </a:rPr>
                        <a:t> </a:t>
                      </a:r>
                      <a:r>
                        <a:rPr lang="fr-FR" sz="1050" b="1" spc="-5" dirty="0">
                          <a:latin typeface="+mn-lt"/>
                          <a:cs typeface="Calibri"/>
                        </a:rPr>
                        <a:t>:</a:t>
                      </a:r>
                      <a:endParaRPr lang="fr-FR" sz="1050" dirty="0">
                        <a:latin typeface="+mn-lt"/>
                        <a:cs typeface="Calibri"/>
                      </a:endParaRPr>
                    </a:p>
                    <a:p>
                      <a:pPr marL="129539" indent="-90170">
                        <a:lnSpc>
                          <a:spcPct val="100000"/>
                        </a:lnSpc>
                        <a:spcBef>
                          <a:spcPts val="204"/>
                        </a:spcBef>
                        <a:buFont typeface="Microsoft Sans Serif"/>
                        <a:buChar char="-"/>
                        <a:tabLst>
                          <a:tab pos="129539" algn="l"/>
                        </a:tabLst>
                        <a:defRPr/>
                      </a:pPr>
                      <a:r>
                        <a:rPr lang="fr-FR" sz="1000" spc="-5" dirty="0">
                          <a:latin typeface="+mn-lt"/>
                          <a:cs typeface="Calibri"/>
                        </a:rPr>
                        <a:t>CS4 - Sensibilisation des professionnels et des collectivités aux enjeux écologiques </a:t>
                      </a:r>
                      <a:endParaRPr lang="fr-FR" sz="1000" dirty="0">
                        <a:latin typeface="+mn-lt"/>
                        <a:cs typeface="Calibri"/>
                      </a:endParaRPr>
                    </a:p>
                  </a:txBody>
                  <a:tcPr marL="0" marR="0" marT="2540" marB="0">
                    <a:solidFill>
                      <a:srgbClr val="F6FAFB"/>
                    </a:solidFill>
                  </a:tcPr>
                </a:tc>
                <a:extLst>
                  <a:ext uri="{0D108BD9-81ED-4DB2-BD59-A6C34878D82A}">
                    <a16:rowId xmlns:a16="http://schemas.microsoft.com/office/drawing/2014/main" val="10001"/>
                  </a:ext>
                </a:extLst>
              </a:tr>
            </a:tbl>
          </a:graphicData>
        </a:graphic>
      </p:graphicFrame>
      <p:sp>
        <p:nvSpPr>
          <p:cNvPr id="10" name="object 10"/>
          <p:cNvSpPr>
            <a:spLocks/>
          </p:cNvSpPr>
          <p:nvPr/>
        </p:nvSpPr>
        <p:spPr bwMode="auto">
          <a:xfrm>
            <a:off x="61975" y="335381"/>
            <a:ext cx="733839" cy="421910"/>
          </a:xfrm>
          <a:prstGeom prst="rect">
            <a:avLst/>
          </a:prstGeom>
        </p:spPr>
        <p:txBody>
          <a:bodyPr vert="horz" wrap="square" lIns="0" tIns="44450" rIns="0" bIns="0" rtlCol="0">
            <a:spAutoFit/>
          </a:bodyPr>
          <a:lstStyle/>
          <a:p>
            <a:pPr marL="12700">
              <a:lnSpc>
                <a:spcPct val="100000"/>
              </a:lnSpc>
              <a:spcBef>
                <a:spcPts val="250"/>
              </a:spcBef>
              <a:defRPr/>
            </a:pPr>
            <a:r>
              <a:rPr lang="fr-FR" sz="1100" dirty="0">
                <a:solidFill>
                  <a:srgbClr val="001F5F"/>
                </a:solidFill>
                <a:cs typeface="Calibri"/>
              </a:rPr>
              <a:t>ZPS</a:t>
            </a:r>
          </a:p>
          <a:p>
            <a:pPr marL="12700">
              <a:lnSpc>
                <a:spcPct val="100000"/>
              </a:lnSpc>
              <a:spcBef>
                <a:spcPts val="250"/>
              </a:spcBef>
              <a:defRPr/>
            </a:pPr>
            <a:r>
              <a:rPr lang="fr-FR" sz="1100" b="1" dirty="0">
                <a:solidFill>
                  <a:srgbClr val="001F5F"/>
                </a:solidFill>
                <a:cs typeface="Calibri"/>
              </a:rPr>
              <a:t>FR5310052</a:t>
            </a:r>
            <a:endParaRPr sz="1100" dirty="0">
              <a:latin typeface="Calibri"/>
              <a:cs typeface="Calibri"/>
            </a:endParaRPr>
          </a:p>
        </p:txBody>
      </p:sp>
      <p:grpSp>
        <p:nvGrpSpPr>
          <p:cNvPr id="11" name="object 11"/>
          <p:cNvGrpSpPr/>
          <p:nvPr/>
        </p:nvGrpSpPr>
        <p:grpSpPr bwMode="auto">
          <a:xfrm>
            <a:off x="6518084" y="278637"/>
            <a:ext cx="995680" cy="659130"/>
            <a:chOff x="6518084" y="278637"/>
            <a:chExt cx="995680" cy="659130"/>
          </a:xfrm>
        </p:grpSpPr>
        <p:sp>
          <p:nvSpPr>
            <p:cNvPr id="12" name="object 12"/>
            <p:cNvSpPr/>
            <p:nvPr/>
          </p:nvSpPr>
          <p:spPr bwMode="auto">
            <a:xfrm>
              <a:off x="6851903" y="284987"/>
              <a:ext cx="283845" cy="283845"/>
            </a:xfrm>
            <a:custGeom>
              <a:avLst/>
              <a:gdLst/>
              <a:ahLst/>
              <a:cxnLst/>
              <a:rect l="l" t="t" r="r" b="b"/>
              <a:pathLst>
                <a:path w="283845" h="283845" extrusionOk="0">
                  <a:moveTo>
                    <a:pt x="141731" y="0"/>
                  </a:moveTo>
                  <a:lnTo>
                    <a:pt x="96950" y="7229"/>
                  </a:lnTo>
                  <a:lnTo>
                    <a:pt x="58046" y="27358"/>
                  </a:lnTo>
                  <a:lnTo>
                    <a:pt x="27358" y="58046"/>
                  </a:lnTo>
                  <a:lnTo>
                    <a:pt x="7229" y="96950"/>
                  </a:lnTo>
                  <a:lnTo>
                    <a:pt x="0" y="141731"/>
                  </a:lnTo>
                  <a:lnTo>
                    <a:pt x="7229" y="186513"/>
                  </a:lnTo>
                  <a:lnTo>
                    <a:pt x="27358" y="225417"/>
                  </a:lnTo>
                  <a:lnTo>
                    <a:pt x="58046" y="256105"/>
                  </a:lnTo>
                  <a:lnTo>
                    <a:pt x="96950" y="276234"/>
                  </a:lnTo>
                  <a:lnTo>
                    <a:pt x="141731" y="283464"/>
                  </a:lnTo>
                  <a:lnTo>
                    <a:pt x="186513" y="276234"/>
                  </a:lnTo>
                  <a:lnTo>
                    <a:pt x="225417" y="256105"/>
                  </a:lnTo>
                  <a:lnTo>
                    <a:pt x="256105" y="225417"/>
                  </a:lnTo>
                  <a:lnTo>
                    <a:pt x="276234" y="186513"/>
                  </a:lnTo>
                  <a:lnTo>
                    <a:pt x="283464" y="141731"/>
                  </a:lnTo>
                  <a:lnTo>
                    <a:pt x="276234" y="96950"/>
                  </a:lnTo>
                  <a:lnTo>
                    <a:pt x="256105" y="58046"/>
                  </a:lnTo>
                  <a:lnTo>
                    <a:pt x="225417" y="27358"/>
                  </a:lnTo>
                  <a:lnTo>
                    <a:pt x="186513" y="7229"/>
                  </a:lnTo>
                  <a:lnTo>
                    <a:pt x="141731" y="0"/>
                  </a:lnTo>
                  <a:close/>
                </a:path>
              </a:pathLst>
            </a:custGeom>
            <a:solidFill>
              <a:srgbClr val="C55A11"/>
            </a:solidFill>
          </p:spPr>
          <p:txBody>
            <a:bodyPr wrap="square" lIns="0" tIns="0" rIns="0" bIns="0" rtlCol="0"/>
            <a:lstStyle/>
            <a:p>
              <a:pPr>
                <a:defRPr/>
              </a:pPr>
              <a:endParaRPr/>
            </a:p>
          </p:txBody>
        </p:sp>
        <p:sp>
          <p:nvSpPr>
            <p:cNvPr id="13" name="object 13"/>
            <p:cNvSpPr/>
            <p:nvPr/>
          </p:nvSpPr>
          <p:spPr bwMode="auto">
            <a:xfrm>
              <a:off x="6851903" y="284987"/>
              <a:ext cx="283845" cy="283845"/>
            </a:xfrm>
            <a:custGeom>
              <a:avLst/>
              <a:gdLst/>
              <a:ahLst/>
              <a:cxnLst/>
              <a:rect l="l" t="t" r="r" b="b"/>
              <a:pathLst>
                <a:path w="283845" h="283845" extrusionOk="0">
                  <a:moveTo>
                    <a:pt x="0" y="141731"/>
                  </a:moveTo>
                  <a:lnTo>
                    <a:pt x="7229" y="96950"/>
                  </a:lnTo>
                  <a:lnTo>
                    <a:pt x="27358" y="58046"/>
                  </a:lnTo>
                  <a:lnTo>
                    <a:pt x="58046" y="27358"/>
                  </a:lnTo>
                  <a:lnTo>
                    <a:pt x="96950" y="7229"/>
                  </a:lnTo>
                  <a:lnTo>
                    <a:pt x="141731" y="0"/>
                  </a:lnTo>
                  <a:lnTo>
                    <a:pt x="186513" y="7229"/>
                  </a:lnTo>
                  <a:lnTo>
                    <a:pt x="225417" y="27358"/>
                  </a:lnTo>
                  <a:lnTo>
                    <a:pt x="256105" y="58046"/>
                  </a:lnTo>
                  <a:lnTo>
                    <a:pt x="276234" y="96950"/>
                  </a:lnTo>
                  <a:lnTo>
                    <a:pt x="283464" y="141731"/>
                  </a:lnTo>
                  <a:lnTo>
                    <a:pt x="276234" y="186513"/>
                  </a:lnTo>
                  <a:lnTo>
                    <a:pt x="256105" y="225417"/>
                  </a:lnTo>
                  <a:lnTo>
                    <a:pt x="225417" y="256105"/>
                  </a:lnTo>
                  <a:lnTo>
                    <a:pt x="186513" y="276234"/>
                  </a:lnTo>
                  <a:lnTo>
                    <a:pt x="141731" y="283464"/>
                  </a:lnTo>
                  <a:lnTo>
                    <a:pt x="96950" y="276234"/>
                  </a:lnTo>
                  <a:lnTo>
                    <a:pt x="58046" y="256105"/>
                  </a:lnTo>
                  <a:lnTo>
                    <a:pt x="27358" y="225417"/>
                  </a:lnTo>
                  <a:lnTo>
                    <a:pt x="7229" y="186513"/>
                  </a:lnTo>
                  <a:lnTo>
                    <a:pt x="0" y="141731"/>
                  </a:lnTo>
                  <a:close/>
                </a:path>
              </a:pathLst>
            </a:custGeom>
            <a:grpFill/>
            <a:ln w="12192">
              <a:solidFill>
                <a:srgbClr val="525252"/>
              </a:solidFill>
            </a:ln>
          </p:spPr>
          <p:txBody>
            <a:bodyPr wrap="square" lIns="0" tIns="0" rIns="0" bIns="0" rtlCol="0"/>
            <a:lstStyle/>
            <a:p>
              <a:pPr>
                <a:defRPr/>
              </a:pPr>
              <a:endParaRPr/>
            </a:p>
          </p:txBody>
        </p:sp>
        <p:sp>
          <p:nvSpPr>
            <p:cNvPr id="14" name="object 14"/>
            <p:cNvSpPr/>
            <p:nvPr/>
          </p:nvSpPr>
          <p:spPr bwMode="auto">
            <a:xfrm>
              <a:off x="6519671" y="676655"/>
              <a:ext cx="498475" cy="259079"/>
            </a:xfrm>
            <a:custGeom>
              <a:avLst/>
              <a:gdLst/>
              <a:ahLst/>
              <a:cxnLst/>
              <a:rect l="l" t="t" r="r" b="b"/>
              <a:pathLst>
                <a:path w="498475" h="259080" extrusionOk="0">
                  <a:moveTo>
                    <a:pt x="498348" y="0"/>
                  </a:moveTo>
                  <a:lnTo>
                    <a:pt x="0" y="0"/>
                  </a:lnTo>
                  <a:lnTo>
                    <a:pt x="0" y="259079"/>
                  </a:lnTo>
                  <a:lnTo>
                    <a:pt x="498348" y="259079"/>
                  </a:lnTo>
                  <a:lnTo>
                    <a:pt x="498348" y="0"/>
                  </a:lnTo>
                  <a:close/>
                </a:path>
              </a:pathLst>
            </a:custGeom>
            <a:solidFill>
              <a:srgbClr val="1E6679"/>
            </a:solidFill>
          </p:spPr>
          <p:txBody>
            <a:bodyPr wrap="square" lIns="0" tIns="0" rIns="0" bIns="0" rtlCol="0"/>
            <a:lstStyle/>
            <a:p>
              <a:pPr>
                <a:defRPr/>
              </a:pPr>
              <a:endParaRPr/>
            </a:p>
          </p:txBody>
        </p:sp>
        <p:sp>
          <p:nvSpPr>
            <p:cNvPr id="15" name="object 15"/>
            <p:cNvSpPr/>
            <p:nvPr/>
          </p:nvSpPr>
          <p:spPr bwMode="auto">
            <a:xfrm>
              <a:off x="6519671" y="676655"/>
              <a:ext cx="498475" cy="259079"/>
            </a:xfrm>
            <a:custGeom>
              <a:avLst/>
              <a:gdLst/>
              <a:ahLst/>
              <a:cxnLst/>
              <a:rect l="l" t="t" r="r" b="b"/>
              <a:pathLst>
                <a:path w="498475" h="259080" extrusionOk="0">
                  <a:moveTo>
                    <a:pt x="0" y="259079"/>
                  </a:moveTo>
                  <a:lnTo>
                    <a:pt x="498348" y="259079"/>
                  </a:lnTo>
                  <a:lnTo>
                    <a:pt x="498348" y="0"/>
                  </a:lnTo>
                  <a:lnTo>
                    <a:pt x="0" y="0"/>
                  </a:lnTo>
                  <a:lnTo>
                    <a:pt x="0" y="259079"/>
                  </a:lnTo>
                  <a:close/>
                </a:path>
              </a:pathLst>
            </a:custGeom>
            <a:grpFill/>
            <a:ln w="3175">
              <a:solidFill>
                <a:srgbClr val="000000"/>
              </a:solidFill>
            </a:ln>
          </p:spPr>
          <p:txBody>
            <a:bodyPr wrap="square" lIns="0" tIns="0" rIns="0" bIns="0" rtlCol="0"/>
            <a:lstStyle/>
            <a:p>
              <a:pPr>
                <a:defRPr/>
              </a:pPr>
              <a:endParaRPr/>
            </a:p>
          </p:txBody>
        </p:sp>
        <p:sp>
          <p:nvSpPr>
            <p:cNvPr id="16" name="object 16"/>
            <p:cNvSpPr/>
            <p:nvPr/>
          </p:nvSpPr>
          <p:spPr bwMode="auto">
            <a:xfrm>
              <a:off x="7013447" y="676655"/>
              <a:ext cx="498475" cy="257810"/>
            </a:xfrm>
            <a:custGeom>
              <a:avLst/>
              <a:gdLst/>
              <a:ahLst/>
              <a:cxnLst/>
              <a:rect l="l" t="t" r="r" b="b"/>
              <a:pathLst>
                <a:path w="498475" h="257809" extrusionOk="0">
                  <a:moveTo>
                    <a:pt x="498348" y="0"/>
                  </a:moveTo>
                  <a:lnTo>
                    <a:pt x="0" y="0"/>
                  </a:lnTo>
                  <a:lnTo>
                    <a:pt x="0" y="257555"/>
                  </a:lnTo>
                  <a:lnTo>
                    <a:pt x="498348" y="257555"/>
                  </a:lnTo>
                  <a:lnTo>
                    <a:pt x="498348" y="0"/>
                  </a:lnTo>
                  <a:close/>
                </a:path>
              </a:pathLst>
            </a:custGeom>
            <a:solidFill>
              <a:srgbClr val="1E6679"/>
            </a:solidFill>
          </p:spPr>
          <p:txBody>
            <a:bodyPr wrap="square" lIns="0" tIns="0" rIns="0" bIns="0" rtlCol="0"/>
            <a:lstStyle/>
            <a:p>
              <a:pPr>
                <a:defRPr/>
              </a:pPr>
              <a:endParaRPr/>
            </a:p>
          </p:txBody>
        </p:sp>
        <p:sp>
          <p:nvSpPr>
            <p:cNvPr id="17" name="object 17"/>
            <p:cNvSpPr/>
            <p:nvPr/>
          </p:nvSpPr>
          <p:spPr bwMode="auto">
            <a:xfrm>
              <a:off x="7013447" y="676655"/>
              <a:ext cx="498475" cy="257810"/>
            </a:xfrm>
            <a:custGeom>
              <a:avLst/>
              <a:gdLst/>
              <a:ahLst/>
              <a:cxnLst/>
              <a:rect l="l" t="t" r="r" b="b"/>
              <a:pathLst>
                <a:path w="498475" h="257809" extrusionOk="0">
                  <a:moveTo>
                    <a:pt x="0" y="257555"/>
                  </a:moveTo>
                  <a:lnTo>
                    <a:pt x="498348" y="257555"/>
                  </a:lnTo>
                  <a:lnTo>
                    <a:pt x="498348" y="0"/>
                  </a:lnTo>
                  <a:lnTo>
                    <a:pt x="0" y="0"/>
                  </a:lnTo>
                  <a:lnTo>
                    <a:pt x="0" y="257555"/>
                  </a:lnTo>
                  <a:close/>
                </a:path>
              </a:pathLst>
            </a:custGeom>
            <a:grpFill/>
            <a:ln w="3175">
              <a:solidFill>
                <a:srgbClr val="000000"/>
              </a:solidFill>
            </a:ln>
          </p:spPr>
          <p:txBody>
            <a:bodyPr wrap="square" lIns="0" tIns="0" rIns="0" bIns="0" rtlCol="0"/>
            <a:lstStyle/>
            <a:p>
              <a:pPr>
                <a:defRPr/>
              </a:pPr>
              <a:endParaRPr/>
            </a:p>
          </p:txBody>
        </p:sp>
      </p:grpSp>
      <p:sp>
        <p:nvSpPr>
          <p:cNvPr id="18" name="object 18"/>
          <p:cNvSpPr>
            <a:spLocks/>
          </p:cNvSpPr>
          <p:nvPr/>
        </p:nvSpPr>
        <p:spPr bwMode="auto">
          <a:xfrm>
            <a:off x="6521194" y="0"/>
            <a:ext cx="989436" cy="892210"/>
          </a:xfrm>
          <a:prstGeom prst="rect">
            <a:avLst/>
          </a:prstGeom>
        </p:spPr>
        <p:txBody>
          <a:bodyPr vert="horz" wrap="square" lIns="0" tIns="56515" rIns="0" bIns="0" rtlCol="0">
            <a:spAutoFit/>
          </a:bodyPr>
          <a:lstStyle/>
          <a:p>
            <a:pPr marR="55880" algn="ctr">
              <a:lnSpc>
                <a:spcPct val="100000"/>
              </a:lnSpc>
              <a:spcBef>
                <a:spcPts val="445"/>
              </a:spcBef>
              <a:defRPr/>
            </a:pPr>
            <a:r>
              <a:rPr sz="1400" b="1" spc="-5">
                <a:solidFill>
                  <a:srgbClr val="FFFFFF"/>
                </a:solidFill>
                <a:latin typeface="Calibri"/>
                <a:cs typeface="Calibri"/>
              </a:rPr>
              <a:t>Priorité</a:t>
            </a:r>
            <a:endParaRPr sz="1400">
              <a:latin typeface="Calibri"/>
              <a:cs typeface="Calibri"/>
            </a:endParaRPr>
          </a:p>
          <a:p>
            <a:pPr marR="10160" algn="ctr">
              <a:lnSpc>
                <a:spcPct val="100000"/>
              </a:lnSpc>
              <a:spcBef>
                <a:spcPts val="390"/>
              </a:spcBef>
              <a:defRPr/>
            </a:pPr>
            <a:r>
              <a:rPr lang="fr-FR" sz="1600" b="1" spc="-5">
                <a:solidFill>
                  <a:srgbClr val="FFFFFF"/>
                </a:solidFill>
                <a:latin typeface="Calibri"/>
                <a:cs typeface="Calibri"/>
              </a:rPr>
              <a:t>1</a:t>
            </a:r>
            <a:endParaRPr sz="1600">
              <a:latin typeface="Calibri"/>
              <a:cs typeface="Calibri"/>
            </a:endParaRPr>
          </a:p>
          <a:p>
            <a:pPr marL="156210">
              <a:lnSpc>
                <a:spcPct val="100000"/>
              </a:lnSpc>
              <a:spcBef>
                <a:spcPts val="1270"/>
              </a:spcBef>
              <a:tabLst>
                <a:tab pos="589280" algn="l"/>
              </a:tabLst>
              <a:defRPr/>
            </a:pPr>
            <a:r>
              <a:rPr sz="1100" b="1">
                <a:solidFill>
                  <a:schemeClr val="bg1"/>
                </a:solidFill>
                <a:latin typeface="Calibri"/>
                <a:cs typeface="Calibri"/>
              </a:rPr>
              <a:t>DO</a:t>
            </a:r>
            <a:r>
              <a:rPr lang="fr-FR" sz="1100" b="1">
                <a:solidFill>
                  <a:srgbClr val="FFFFFF"/>
                </a:solidFill>
                <a:latin typeface="Calibri"/>
                <a:cs typeface="Calibri"/>
              </a:rPr>
              <a:t>	</a:t>
            </a:r>
            <a:endParaRPr sz="1100">
              <a:latin typeface="Calibri"/>
              <a:cs typeface="Calibri"/>
            </a:endParaRPr>
          </a:p>
        </p:txBody>
      </p:sp>
      <p:graphicFrame>
        <p:nvGraphicFramePr>
          <p:cNvPr id="19" name="Tableau 21"/>
          <p:cNvGraphicFramePr>
            <a:graphicFrameLocks noGrp="1"/>
          </p:cNvGraphicFramePr>
          <p:nvPr>
            <p:extLst>
              <p:ext uri="{D42A27DB-BD31-4B8C-83A1-F6EECF244321}">
                <p14:modId xmlns:p14="http://schemas.microsoft.com/office/powerpoint/2010/main" val="1452485243"/>
              </p:ext>
            </p:extLst>
          </p:nvPr>
        </p:nvGraphicFramePr>
        <p:xfrm>
          <a:off x="0" y="3945633"/>
          <a:ext cx="7554594" cy="2918460"/>
        </p:xfrm>
        <a:graphic>
          <a:graphicData uri="http://schemas.openxmlformats.org/drawingml/2006/table">
            <a:tbl>
              <a:tblPr firstRow="1" bandRow="1"/>
              <a:tblGrid>
                <a:gridCol w="7554594">
                  <a:extLst>
                    <a:ext uri="{9D8B030D-6E8A-4147-A177-3AD203B41FA5}">
                      <a16:colId xmlns:a16="http://schemas.microsoft.com/office/drawing/2014/main" val="20000"/>
                    </a:ext>
                  </a:extLst>
                </a:gridCol>
              </a:tblGrid>
              <a:tr h="116690">
                <a:tc>
                  <a:txBody>
                    <a:bodyPr/>
                    <a:lstStyle/>
                    <a:p>
                      <a:pPr marL="0" marR="0" lvl="0" indent="0" algn="ctr" defTabSz="685800">
                        <a:lnSpc>
                          <a:spcPct val="100000"/>
                        </a:lnSpc>
                        <a:spcBef>
                          <a:spcPts val="0"/>
                        </a:spcBef>
                        <a:spcAft>
                          <a:spcPts val="0"/>
                        </a:spcAft>
                        <a:buClrTx/>
                        <a:buSzTx/>
                        <a:buFontTx/>
                        <a:buNone/>
                        <a:defRPr/>
                      </a:pPr>
                      <a:r>
                        <a:rPr lang="fr-FR" sz="1200" b="1" spc="-5" dirty="0">
                          <a:solidFill>
                            <a:srgbClr val="FFFFFF"/>
                          </a:solidFill>
                          <a:latin typeface="+mn-lt"/>
                          <a:ea typeface="+mn-ea"/>
                          <a:cs typeface="Calibri"/>
                        </a:rPr>
                        <a:t>Contexte et problématiques</a:t>
                      </a:r>
                      <a:endParaRPr dirty="0"/>
                    </a:p>
                  </a:txBody>
                  <a:tcPr marL="0" marR="0" marT="0" marB="0">
                    <a:lnL w="12700" algn="ctr">
                      <a:noFill/>
                    </a:lnL>
                    <a:lnR w="12700" algn="ctr">
                      <a:noFill/>
                      <a:round/>
                    </a:lnR>
                    <a:lnT w="12700" algn="ctr">
                      <a:noFill/>
                    </a:lnT>
                    <a:lnB w="38100" algn="ctr">
                      <a:noFill/>
                    </a:lnB>
                    <a:solidFill>
                      <a:srgbClr val="31849B"/>
                    </a:solidFill>
                  </a:tcPr>
                </a:tc>
                <a:extLst>
                  <a:ext uri="{0D108BD9-81ED-4DB2-BD59-A6C34878D82A}">
                    <a16:rowId xmlns:a16="http://schemas.microsoft.com/office/drawing/2014/main" val="10000"/>
                  </a:ext>
                </a:extLst>
              </a:tr>
              <a:tr h="1512977">
                <a:tc>
                  <a:txBody>
                    <a:bodyPr/>
                    <a:lstStyle/>
                    <a:p>
                      <a:pPr algn="just">
                        <a:lnSpc>
                          <a:spcPct val="100000"/>
                        </a:lnSpc>
                        <a:defRPr/>
                      </a:pPr>
                      <a:r>
                        <a:rPr lang="fr-FR" sz="1050" spc="-1" dirty="0">
                          <a:solidFill>
                            <a:srgbClr val="000000"/>
                          </a:solidFill>
                          <a:latin typeface="+mn-lt"/>
                          <a:ea typeface="DejaVu Sans"/>
                        </a:rPr>
                        <a:t>Les zones conchylicoles sont parfois sujettes à une déprédation par les oiseaux marins qui viennent s’y alimenter. C’est le cas notamment des Goélands et des Macreuses. </a:t>
                      </a:r>
                      <a:endParaRPr dirty="0"/>
                    </a:p>
                    <a:p>
                      <a:pPr algn="just">
                        <a:lnSpc>
                          <a:spcPct val="100000"/>
                        </a:lnSpc>
                        <a:defRPr/>
                      </a:pPr>
                      <a:r>
                        <a:rPr lang="fr-FR" sz="1050" spc="-1" dirty="0">
                          <a:solidFill>
                            <a:srgbClr val="000000"/>
                          </a:solidFill>
                          <a:latin typeface="+mn-lt"/>
                          <a:ea typeface="DejaVu Sans"/>
                        </a:rPr>
                        <a:t>Un arrêté préfectoral autorise les professionnels désignés du </a:t>
                      </a:r>
                      <a:r>
                        <a:rPr lang="fr-FR" sz="1050" spc="-1" dirty="0">
                          <a:solidFill>
                            <a:srgbClr val="000000"/>
                          </a:solidFill>
                          <a:latin typeface="+mn-lt"/>
                        </a:rPr>
                        <a:t>comité régional de la conchyliculture</a:t>
                      </a:r>
                      <a:r>
                        <a:rPr lang="fr-FR" sz="1050" spc="-1" dirty="0">
                          <a:solidFill>
                            <a:srgbClr val="000000"/>
                          </a:solidFill>
                          <a:latin typeface="+mn-lt"/>
                          <a:ea typeface="DejaVu Sans"/>
                        </a:rPr>
                        <a:t> à pratiquer des tirs d’effarouchement des Goélands argentés dans les baies de la Fresnaye, de l’Arguenon et de Saint-Brieuc par tir de fusil et de pistolet d’alarme. Des autorisations individuelles sont émises pour la période du 15 mai au 15 novembre. </a:t>
                      </a:r>
                      <a:r>
                        <a:rPr lang="fr-FR" sz="1050" spc="-1" dirty="0">
                          <a:solidFill>
                            <a:srgbClr val="000000"/>
                          </a:solidFill>
                          <a:uFill>
                            <a:solidFill>
                              <a:srgbClr val="FFFFFF"/>
                            </a:solidFill>
                          </a:uFill>
                          <a:latin typeface="+mn-lt"/>
                        </a:rPr>
                        <a:t>Des tirs létaux sont autorisés à hauteur de 15 individus dans la baie de l’Arguenon. </a:t>
                      </a:r>
                      <a:r>
                        <a:rPr lang="fr-FR" sz="1050" spc="-1" dirty="0">
                          <a:solidFill>
                            <a:srgbClr val="000000"/>
                          </a:solidFill>
                          <a:latin typeface="+mn-lt"/>
                          <a:ea typeface="DejaVu Sans"/>
                        </a:rPr>
                        <a:t>Or, le Goéland argenté est classé en tant qu’espèce menacée en Bretagne, où il est considéré comme espèce à responsabilité régionale « très élevée ». Entre 1999 et 2009, les effectifs ont chuté de plus de 40 % en Bretagne.</a:t>
                      </a:r>
                      <a:endParaRPr dirty="0"/>
                    </a:p>
                    <a:p>
                      <a:pPr algn="just">
                        <a:lnSpc>
                          <a:spcPct val="100000"/>
                        </a:lnSpc>
                        <a:defRPr/>
                      </a:pPr>
                      <a:endParaRPr lang="fr-FR" sz="800" spc="-1" dirty="0">
                        <a:solidFill>
                          <a:srgbClr val="000000"/>
                        </a:solidFill>
                        <a:latin typeface="+mn-lt"/>
                        <a:ea typeface="DejaVu Sans"/>
                      </a:endParaRPr>
                    </a:p>
                    <a:p>
                      <a:pPr algn="just">
                        <a:lnSpc>
                          <a:spcPct val="100000"/>
                        </a:lnSpc>
                        <a:defRPr/>
                      </a:pPr>
                      <a:r>
                        <a:rPr lang="fr-FR" sz="1050" spc="-1" dirty="0">
                          <a:solidFill>
                            <a:srgbClr val="000000"/>
                          </a:solidFill>
                          <a:latin typeface="+mn-lt"/>
                          <a:ea typeface="DejaVu Sans"/>
                        </a:rPr>
                        <a:t>L’effarouchement ciblé vers une espèces génère un dérangement du cortège d’oiseaux présents sur la zone et à proximité directe. Or, les zones de bouchots et leurs proximité attirent les oiseaux piscicoles venant s’alimenter des poisons qui fréquentent les zones conchylicoles.</a:t>
                      </a:r>
                      <a:endParaRPr dirty="0"/>
                    </a:p>
                    <a:p>
                      <a:pPr algn="just">
                        <a:lnSpc>
                          <a:spcPct val="100000"/>
                        </a:lnSpc>
                        <a:defRPr/>
                      </a:pPr>
                      <a:endParaRPr lang="fr-FR" sz="800" spc="-1" dirty="0">
                        <a:solidFill>
                          <a:srgbClr val="000000"/>
                        </a:solidFill>
                        <a:latin typeface="+mn-lt"/>
                        <a:ea typeface="DejaVu Sans"/>
                      </a:endParaRPr>
                    </a:p>
                    <a:p>
                      <a:pPr algn="just">
                        <a:defRPr/>
                      </a:pPr>
                      <a:r>
                        <a:rPr lang="fr-FR" sz="1050" spc="-1" dirty="0">
                          <a:solidFill>
                            <a:srgbClr val="000000"/>
                          </a:solidFill>
                          <a:latin typeface="+mn-lt"/>
                        </a:rPr>
                        <a:t>La déprédation sur les zones conchylicoles est un problème qui concerne de nombreux secteurs en France. Des solutions techniques alternatives aux tirs sont testées et déployées sur plusieurs territoires. </a:t>
                      </a:r>
                      <a:endParaRPr dirty="0"/>
                    </a:p>
                    <a:p>
                      <a:pPr algn="just">
                        <a:lnSpc>
                          <a:spcPct val="100000"/>
                        </a:lnSpc>
                        <a:defRPr/>
                      </a:pPr>
                      <a:r>
                        <a:rPr lang="fr-FR" sz="1050" spc="-1" dirty="0">
                          <a:solidFill>
                            <a:srgbClr val="000000"/>
                          </a:solidFill>
                          <a:latin typeface="+mn-lt"/>
                          <a:ea typeface="DejaVu Sans"/>
                        </a:rPr>
                        <a:t>L’objectif de cette mesure est de limiter le dérangement et la mortalité des oiseaux dans et autour des zones conchylicoles.</a:t>
                      </a:r>
                      <a:endParaRPr dirty="0"/>
                    </a:p>
                    <a:p>
                      <a:pPr algn="just">
                        <a:defRPr/>
                      </a:pPr>
                      <a:endParaRPr lang="fr-FR" sz="1050" dirty="0">
                        <a:latin typeface="Calibri"/>
                        <a:cs typeface="Calibri"/>
                      </a:endParaRPr>
                    </a:p>
                  </a:txBody>
                  <a:tcPr marL="180000" marR="180000">
                    <a:lnL w="12700" algn="ctr">
                      <a:noFill/>
                    </a:lnL>
                    <a:lnR w="12700" algn="ctr">
                      <a:noFill/>
                    </a:lnR>
                    <a:lnT w="38100" algn="ctr">
                      <a:noFill/>
                      <a:round/>
                    </a:lnT>
                    <a:lnB w="12700" algn="ctr">
                      <a:noFill/>
                    </a:lnB>
                    <a:solidFill>
                      <a:schemeClr val="bg1"/>
                    </a:solidFill>
                  </a:tcPr>
                </a:tc>
                <a:extLst>
                  <a:ext uri="{0D108BD9-81ED-4DB2-BD59-A6C34878D82A}">
                    <a16:rowId xmlns:a16="http://schemas.microsoft.com/office/drawing/2014/main" val="10001"/>
                  </a:ext>
                </a:extLst>
              </a:tr>
            </a:tbl>
          </a:graphicData>
        </a:graphic>
      </p:graphicFrame>
      <p:graphicFrame>
        <p:nvGraphicFramePr>
          <p:cNvPr id="20" name="Tableau 22"/>
          <p:cNvGraphicFramePr>
            <a:graphicFrameLocks noGrp="1"/>
          </p:cNvGraphicFramePr>
          <p:nvPr/>
        </p:nvGraphicFramePr>
        <p:xfrm>
          <a:off x="-1" y="6805807"/>
          <a:ext cx="7559676" cy="4872981"/>
        </p:xfrm>
        <a:graphic>
          <a:graphicData uri="http://schemas.openxmlformats.org/drawingml/2006/table">
            <a:tbl>
              <a:tblPr firstRow="1" bandRow="1"/>
              <a:tblGrid>
                <a:gridCol w="7559676">
                  <a:extLst>
                    <a:ext uri="{9D8B030D-6E8A-4147-A177-3AD203B41FA5}">
                      <a16:colId xmlns:a16="http://schemas.microsoft.com/office/drawing/2014/main" val="20000"/>
                    </a:ext>
                  </a:extLst>
                </a:gridCol>
              </a:tblGrid>
              <a:tr h="175393">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4690101">
                <a:tc>
                  <a:txBody>
                    <a:bodyPr/>
                    <a:lstStyle/>
                    <a:p>
                      <a:pPr marL="313690" indent="-229235">
                        <a:lnSpc>
                          <a:spcPct val="100000"/>
                        </a:lnSpc>
                        <a:spcBef>
                          <a:spcPts val="635"/>
                        </a:spcBef>
                        <a:buFont typeface="Wingdings"/>
                        <a:buChar char=""/>
                        <a:tabLst>
                          <a:tab pos="313690" algn="l"/>
                          <a:tab pos="314325" algn="l"/>
                        </a:tabLst>
                        <a:defRPr/>
                      </a:pPr>
                      <a:r>
                        <a:rPr lang="fr-FR" sz="1100" b="1" spc="-5">
                          <a:latin typeface="+mn-lt"/>
                          <a:cs typeface="Calibri"/>
                        </a:rPr>
                        <a:t>MER 9.1</a:t>
                      </a:r>
                      <a:r>
                        <a:rPr lang="fr-FR" sz="1100" b="1" spc="-15">
                          <a:latin typeface="+mn-lt"/>
                          <a:cs typeface="Calibri"/>
                        </a:rPr>
                        <a:t> </a:t>
                      </a:r>
                      <a:r>
                        <a:rPr lang="fr-FR" sz="1100" b="1">
                          <a:latin typeface="+mn-lt"/>
                          <a:cs typeface="Calibri"/>
                        </a:rPr>
                        <a:t>–</a:t>
                      </a:r>
                      <a:r>
                        <a:rPr lang="fr-FR" sz="1100" b="1" spc="-20">
                          <a:latin typeface="+mn-lt"/>
                          <a:cs typeface="Calibri"/>
                        </a:rPr>
                        <a:t> Faire une veille sur les techniques alternatives aux tirs d’effarouchement déployées sur les autres territoires</a:t>
                      </a:r>
                      <a:endParaRPr/>
                    </a:p>
                    <a:p>
                      <a:pPr marL="84455" marR="0" lvl="0" indent="0" algn="just" defTabSz="914400">
                        <a:lnSpc>
                          <a:spcPct val="100000"/>
                        </a:lnSpc>
                        <a:spcBef>
                          <a:spcPts val="635"/>
                        </a:spcBef>
                        <a:spcAft>
                          <a:spcPts val="0"/>
                        </a:spcAft>
                        <a:buClrTx/>
                        <a:buSzTx/>
                        <a:buFont typeface="Wingdings"/>
                        <a:buNone/>
                        <a:tabLst>
                          <a:tab pos="313690" algn="l"/>
                          <a:tab pos="314325" algn="l"/>
                        </a:tabLst>
                        <a:defRPr/>
                      </a:pPr>
                      <a:r>
                        <a:rPr lang="fr-FR" sz="1100" spc="-1">
                          <a:solidFill>
                            <a:srgbClr val="000000"/>
                          </a:solidFill>
                          <a:latin typeface="+mn-lt"/>
                          <a:ea typeface="DejaVu Sans"/>
                        </a:rPr>
                        <a:t>Des solutions techniques de protection des cultures marines sont développées ou en cours de développement. Un travail de synthèse bibliographique, d’échange avec les professionnels ayant déjà expérimenté ces solutions et avec les entreprises qui les commercialisent permettra de cibler les techniques les mieux adaptées au contexte local.</a:t>
                      </a:r>
                      <a:endParaRPr/>
                    </a:p>
                    <a:p>
                      <a:pPr marL="84455" marR="0" lvl="0" indent="0" algn="just" defTabSz="914400">
                        <a:lnSpc>
                          <a:spcPct val="100000"/>
                        </a:lnSpc>
                        <a:spcBef>
                          <a:spcPts val="635"/>
                        </a:spcBef>
                        <a:spcAft>
                          <a:spcPts val="0"/>
                        </a:spcAft>
                        <a:buClrTx/>
                        <a:buSzTx/>
                        <a:buFont typeface="Wingdings"/>
                        <a:buNone/>
                        <a:tabLst>
                          <a:tab pos="313690" algn="l"/>
                          <a:tab pos="314325" algn="l"/>
                        </a:tabLst>
                        <a:defRPr/>
                      </a:pPr>
                      <a:endParaRPr lang="fr-FR" sz="1100">
                        <a:latin typeface="Times New Roman"/>
                        <a:cs typeface="Times New Roman"/>
                      </a:endParaRPr>
                    </a:p>
                    <a:p>
                      <a:pPr marL="313690" indent="-229235">
                        <a:lnSpc>
                          <a:spcPct val="100000"/>
                        </a:lnSpc>
                        <a:spcBef>
                          <a:spcPts val="565"/>
                        </a:spcBef>
                        <a:buFont typeface="Wingdings"/>
                        <a:buChar char=""/>
                        <a:tabLst>
                          <a:tab pos="313690" algn="l"/>
                          <a:tab pos="314325" algn="l"/>
                        </a:tabLst>
                        <a:defRPr/>
                      </a:pPr>
                      <a:r>
                        <a:rPr lang="fr-FR" sz="1100" b="1" i="0" u="none" strike="noStrike" cap="none" spc="-4">
                          <a:solidFill>
                            <a:schemeClr val="tx1"/>
                          </a:solidFill>
                          <a:latin typeface="+mn-lt"/>
                          <a:ea typeface="+mn-lt"/>
                          <a:cs typeface="Calibri"/>
                        </a:rPr>
                        <a:t>MER 9</a:t>
                      </a:r>
                      <a:r>
                        <a:rPr lang="fr-FR" sz="1100" b="1" spc="-4">
                          <a:latin typeface="+mn-lt"/>
                          <a:cs typeface="Calibri"/>
                        </a:rPr>
                        <a:t>.2</a:t>
                      </a:r>
                      <a:r>
                        <a:rPr lang="fr-FR" sz="1100" b="1" spc="-15">
                          <a:latin typeface="+mn-lt"/>
                          <a:cs typeface="Calibri"/>
                        </a:rPr>
                        <a:t> </a:t>
                      </a:r>
                      <a:r>
                        <a:rPr lang="fr-FR" sz="1100" b="1">
                          <a:latin typeface="+mn-lt"/>
                          <a:cs typeface="Calibri"/>
                        </a:rPr>
                        <a:t>–</a:t>
                      </a:r>
                      <a:r>
                        <a:rPr lang="fr-FR" sz="1100" b="1" spc="-20">
                          <a:latin typeface="+mn-lt"/>
                          <a:cs typeface="Calibri"/>
                        </a:rPr>
                        <a:t> Soutenir les expérimentations locales de techniques alternatives aux tirs d’effarouchement</a:t>
                      </a:r>
                      <a:endParaRPr lang="fr-FR" sz="2000" b="1" spc="-20">
                        <a:latin typeface="Times New Roman"/>
                        <a:cs typeface="Times New Roman"/>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spc="-1">
                          <a:solidFill>
                            <a:srgbClr val="000000"/>
                          </a:solidFill>
                          <a:latin typeface="+mn-lt"/>
                        </a:rPr>
                        <a:t>Soutenir financièrement via un contrat Natura 2000 les professionnels souhaitant mettre en place des techniques de lutte contre la déprédation alternatives aux tirs d’effarouchement, sous condition d’un arrêt des tirs sur la zone conchylicole. Aide à la pérennisation de la solution si elle est pertinente.</a:t>
                      </a:r>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endParaRPr lang="fr-FR" sz="1100" spc="-1">
                        <a:solidFill>
                          <a:srgbClr val="000000"/>
                        </a:solidFill>
                        <a:latin typeface="+mn-lt"/>
                      </a:endParaRPr>
                    </a:p>
                    <a:p>
                      <a:pPr marL="255905" marR="0" lvl="0" indent="-171450" defTabSz="914400">
                        <a:lnSpc>
                          <a:spcPct val="100000"/>
                        </a:lnSpc>
                        <a:spcBef>
                          <a:spcPts val="565"/>
                        </a:spcBef>
                        <a:spcAft>
                          <a:spcPts val="0"/>
                        </a:spcAft>
                        <a:buClrTx/>
                        <a:buSzTx/>
                        <a:buFont typeface="Wingdings"/>
                        <a:buChar char="Ø"/>
                        <a:tabLst>
                          <a:tab pos="313690" algn="l"/>
                          <a:tab pos="314325" algn="l"/>
                        </a:tabLst>
                        <a:defRPr/>
                      </a:pPr>
                      <a:r>
                        <a:rPr lang="fr-FR" sz="1100" b="1" i="0" u="none" strike="noStrike" cap="none" spc="-4">
                          <a:solidFill>
                            <a:schemeClr val="tx1"/>
                          </a:solidFill>
                          <a:latin typeface="+mn-lt"/>
                          <a:ea typeface="+mn-lt"/>
                          <a:cs typeface="Calibri"/>
                        </a:rPr>
                        <a:t>MER 9</a:t>
                      </a:r>
                      <a:r>
                        <a:rPr lang="fr-FR" sz="1100" b="1" spc="-4">
                          <a:latin typeface="+mn-lt"/>
                          <a:cs typeface="Calibri"/>
                        </a:rPr>
                        <a:t>.3</a:t>
                      </a:r>
                      <a:r>
                        <a:rPr lang="fr-FR" sz="1100" b="1" spc="-15">
                          <a:latin typeface="+mn-lt"/>
                          <a:cs typeface="Calibri"/>
                        </a:rPr>
                        <a:t> </a:t>
                      </a:r>
                      <a:r>
                        <a:rPr lang="fr-FR" sz="1100" b="1">
                          <a:latin typeface="+mn-lt"/>
                          <a:cs typeface="Calibri"/>
                        </a:rPr>
                        <a:t>–</a:t>
                      </a:r>
                      <a:r>
                        <a:rPr lang="fr-FR" sz="1100" b="1" spc="-20">
                          <a:latin typeface="+mn-lt"/>
                          <a:cs typeface="Calibri"/>
                        </a:rPr>
                        <a:t> Echanger avec les professionnels de la conchyliculture pour recueillir les avis et appuyer l’adaptation des solutions techniques à un déploiement local</a:t>
                      </a:r>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spc="-1">
                          <a:solidFill>
                            <a:srgbClr val="000000"/>
                          </a:solidFill>
                          <a:latin typeface="+mn-lt"/>
                        </a:rPr>
                        <a:t>Maintenir des échanges réguliers avec les professionnels pour capitaliser sur les retours d’expériences des techniques alternatives aux tirs d’effarouchement. Utiliser ces retours pour communiquer auprès des professionnels n’ayant pas expérimenté ces solutions.</a:t>
                      </a:r>
                      <a:endParaRPr/>
                    </a:p>
                    <a:p>
                      <a:pPr marL="84455" marR="0" lvl="0" indent="0" defTabSz="914400">
                        <a:lnSpc>
                          <a:spcPct val="100000"/>
                        </a:lnSpc>
                        <a:spcBef>
                          <a:spcPts val="565"/>
                        </a:spcBef>
                        <a:spcAft>
                          <a:spcPts val="0"/>
                        </a:spcAft>
                        <a:buClrTx/>
                        <a:buSzTx/>
                        <a:buFont typeface="Wingdings"/>
                        <a:buNone/>
                        <a:tabLst>
                          <a:tab pos="313690" algn="l"/>
                          <a:tab pos="314325" algn="l"/>
                        </a:tabLst>
                        <a:defRPr/>
                      </a:pPr>
                      <a:endParaRPr lang="fr-FR" sz="1100" b="1" spc="-20">
                        <a:latin typeface="+mn-lt"/>
                        <a:cs typeface="Calibri"/>
                      </a:endParaRPr>
                    </a:p>
                    <a:p>
                      <a:pPr marL="255905" marR="0" lvl="0" indent="-171450" defTabSz="914400">
                        <a:lnSpc>
                          <a:spcPct val="100000"/>
                        </a:lnSpc>
                        <a:spcBef>
                          <a:spcPts val="565"/>
                        </a:spcBef>
                        <a:spcAft>
                          <a:spcPts val="0"/>
                        </a:spcAft>
                        <a:buClrTx/>
                        <a:buSzTx/>
                        <a:buFont typeface="Wingdings"/>
                        <a:buChar char="Ø"/>
                        <a:tabLst>
                          <a:tab pos="313690" algn="l"/>
                          <a:tab pos="314325" algn="l"/>
                        </a:tabLst>
                        <a:defRPr/>
                      </a:pPr>
                      <a:r>
                        <a:rPr lang="fr-FR" sz="1100" b="1" i="0" u="none" strike="noStrike" cap="none" spc="-4">
                          <a:solidFill>
                            <a:schemeClr val="tx1"/>
                          </a:solidFill>
                          <a:latin typeface="+mn-lt"/>
                          <a:ea typeface="+mn-lt"/>
                          <a:cs typeface="Calibri"/>
                        </a:rPr>
                        <a:t>MER 9</a:t>
                      </a:r>
                      <a:r>
                        <a:rPr lang="fr-FR" sz="1100" b="1" spc="-4">
                          <a:latin typeface="+mn-lt"/>
                          <a:cs typeface="Calibri"/>
                        </a:rPr>
                        <a:t>.4</a:t>
                      </a:r>
                      <a:r>
                        <a:rPr lang="fr-FR" sz="1100" b="1" spc="-15">
                          <a:latin typeface="+mn-lt"/>
                          <a:cs typeface="Calibri"/>
                        </a:rPr>
                        <a:t> </a:t>
                      </a:r>
                      <a:r>
                        <a:rPr lang="fr-FR" sz="1100" b="1">
                          <a:latin typeface="+mn-lt"/>
                          <a:cs typeface="Calibri"/>
                        </a:rPr>
                        <a:t>–</a:t>
                      </a:r>
                      <a:r>
                        <a:rPr lang="fr-FR" sz="1100" b="1" spc="-20">
                          <a:latin typeface="+mn-lt"/>
                          <a:cs typeface="Calibri"/>
                        </a:rPr>
                        <a:t> Echanger avec les services de la DDTM pour limiter les autorisations de tirs d’effarouchement et de destruction des oiseaux dans les ZPS</a:t>
                      </a:r>
                      <a:endParaRPr/>
                    </a:p>
                    <a:p>
                      <a:pPr marL="84455" marR="0" lvl="0" indent="0" algn="just" defTabSz="914400">
                        <a:lnSpc>
                          <a:spcPct val="100000"/>
                        </a:lnSpc>
                        <a:spcBef>
                          <a:spcPts val="565"/>
                        </a:spcBef>
                        <a:spcAft>
                          <a:spcPts val="0"/>
                        </a:spcAft>
                        <a:buClrTx/>
                        <a:buSzTx/>
                        <a:buFont typeface="Wingdings"/>
                        <a:buNone/>
                        <a:tabLst>
                          <a:tab pos="313690" algn="l"/>
                          <a:tab pos="314325" algn="l"/>
                        </a:tabLst>
                        <a:defRPr/>
                      </a:pPr>
                      <a:r>
                        <a:rPr lang="fr-FR" sz="1100" spc="-1">
                          <a:solidFill>
                            <a:srgbClr val="000000"/>
                          </a:solidFill>
                          <a:latin typeface="+mn-lt"/>
                        </a:rPr>
                        <a:t>Discuter de la possibilité de ne pas renouveler les autorisations d’effarouchement et de destruction d’espèces dès lors que les techniques alternatives peuvent être déployées localement.</a:t>
                      </a:r>
                      <a:endParaRPr/>
                    </a:p>
                    <a:p>
                      <a:pPr marL="84455" indent="0">
                        <a:lnSpc>
                          <a:spcPct val="100000"/>
                        </a:lnSpc>
                        <a:spcBef>
                          <a:spcPts val="565"/>
                        </a:spcBef>
                        <a:buFont typeface="Wingdings"/>
                        <a:buNone/>
                        <a:tabLst>
                          <a:tab pos="313690" algn="l"/>
                          <a:tab pos="314325" algn="l"/>
                        </a:tabLst>
                        <a:defRPr/>
                      </a:pPr>
                      <a:endParaRPr lang="fr-FR" sz="1100" b="1" spc="-20">
                        <a:latin typeface="+mn-lt"/>
                        <a:cs typeface="Calibri"/>
                      </a:endParaRPr>
                    </a:p>
                  </a:txBody>
                  <a:tcPr marL="180000" marR="180000">
                    <a:lnL w="12700" algn="ctr">
                      <a:noFill/>
                    </a:lnL>
                    <a:lnR w="12700" algn="ctr">
                      <a:noFill/>
                    </a:lnR>
                    <a:lnT w="38100" algn="ctr">
                      <a:noFill/>
                    </a:lnT>
                    <a:lnB w="12700" algn="ctr">
                      <a:noFill/>
                    </a:lnB>
                    <a:solidFill>
                      <a:schemeClr val="bg1"/>
                    </a:solidFill>
                  </a:tcPr>
                </a:tc>
                <a:extLst>
                  <a:ext uri="{0D108BD9-81ED-4DB2-BD59-A6C34878D82A}">
                    <a16:rowId xmlns:a16="http://schemas.microsoft.com/office/drawing/2014/main" val="10001"/>
                  </a:ext>
                </a:extLst>
              </a:tr>
            </a:tbl>
          </a:graphicData>
        </a:graphic>
      </p:graphicFrame>
      <p:pic>
        <p:nvPicPr>
          <p:cNvPr id="21" name="object 19"/>
          <p:cNvPicPr/>
          <p:nvPr/>
        </p:nvPicPr>
        <p:blipFill>
          <a:blip r:embed="rId2"/>
          <a:stretch/>
        </p:blipFill>
        <p:spPr bwMode="auto">
          <a:xfrm>
            <a:off x="916704" y="57911"/>
            <a:ext cx="499835" cy="505968"/>
          </a:xfrm>
          <a:prstGeom prst="rect">
            <a:avLst/>
          </a:prstGeom>
        </p:spPr>
      </p:pic>
      <p:pic>
        <p:nvPicPr>
          <p:cNvPr id="22" name="Image 21"/>
          <p:cNvPicPr>
            <a:picLocks noChangeAspect="1"/>
          </p:cNvPicPr>
          <p:nvPr/>
        </p:nvPicPr>
        <p:blipFill>
          <a:blip r:embed="rId3"/>
          <a:srcRect l="5241" t="13647"/>
          <a:stretch/>
        </p:blipFill>
        <p:spPr bwMode="auto">
          <a:xfrm>
            <a:off x="1597" y="2505074"/>
            <a:ext cx="1856400" cy="127369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bwMode="auto">
        <a:xfrm>
          <a:off x="0" y="0"/>
          <a:ext cx="0" cy="0"/>
          <a:chOff x="0" y="0"/>
          <a:chExt cx="0" cy="0"/>
        </a:xfrm>
      </p:grpSpPr>
      <p:sp>
        <p:nvSpPr>
          <p:cNvPr id="4" name="object 18"/>
          <p:cNvSpPr/>
          <p:nvPr/>
        </p:nvSpPr>
        <p:spPr bwMode="auto">
          <a:xfrm>
            <a:off x="7551420" y="240791"/>
            <a:ext cx="6350" cy="530860"/>
          </a:xfrm>
          <a:custGeom>
            <a:avLst/>
            <a:gdLst/>
            <a:ahLst/>
            <a:cxnLst/>
            <a:rect l="l" t="t" r="r" b="b"/>
            <a:pathLst>
              <a:path w="6350" h="530860" extrusionOk="0">
                <a:moveTo>
                  <a:pt x="6096" y="0"/>
                </a:moveTo>
                <a:lnTo>
                  <a:pt x="0" y="0"/>
                </a:lnTo>
                <a:lnTo>
                  <a:pt x="0" y="6096"/>
                </a:lnTo>
                <a:lnTo>
                  <a:pt x="0" y="15240"/>
                </a:lnTo>
                <a:lnTo>
                  <a:pt x="0" y="530352"/>
                </a:lnTo>
                <a:lnTo>
                  <a:pt x="6096" y="530352"/>
                </a:lnTo>
                <a:lnTo>
                  <a:pt x="6096" y="6096"/>
                </a:lnTo>
                <a:lnTo>
                  <a:pt x="6096" y="0"/>
                </a:lnTo>
                <a:close/>
              </a:path>
            </a:pathLst>
          </a:custGeom>
          <a:solidFill>
            <a:srgbClr val="C8C8C8"/>
          </a:solidFill>
        </p:spPr>
        <p:txBody>
          <a:bodyPr wrap="square" lIns="0" tIns="0" rIns="0" bIns="0" rtlCol="0"/>
          <a:lstStyle/>
          <a:p>
            <a:pPr>
              <a:defRPr/>
            </a:pPr>
            <a:endParaRPr/>
          </a:p>
        </p:txBody>
      </p:sp>
      <p:graphicFrame>
        <p:nvGraphicFramePr>
          <p:cNvPr id="5" name="Tableau 36"/>
          <p:cNvGraphicFramePr>
            <a:graphicFrameLocks noGrp="1"/>
          </p:cNvGraphicFramePr>
          <p:nvPr/>
        </p:nvGraphicFramePr>
        <p:xfrm>
          <a:off x="-1" y="0"/>
          <a:ext cx="7559675" cy="4130040"/>
        </p:xfrm>
        <a:graphic>
          <a:graphicData uri="http://schemas.openxmlformats.org/drawingml/2006/table">
            <a:tbl>
              <a:tblPr firstRow="1" bandRow="1"/>
              <a:tblGrid>
                <a:gridCol w="7559675">
                  <a:extLst>
                    <a:ext uri="{9D8B030D-6E8A-4147-A177-3AD203B41FA5}">
                      <a16:colId xmlns:a16="http://schemas.microsoft.com/office/drawing/2014/main" val="20000"/>
                    </a:ext>
                  </a:extLst>
                </a:gridCol>
              </a:tblGrid>
              <a:tr h="87545">
                <a:tc>
                  <a:txBody>
                    <a:bodyPr/>
                    <a:lstStyle/>
                    <a:p>
                      <a:pPr marR="2870200" algn="r">
                        <a:lnSpc>
                          <a:spcPct val="100000"/>
                        </a:lnSpc>
                        <a:spcBef>
                          <a:spcPts val="10"/>
                        </a:spcBef>
                        <a:defRPr/>
                      </a:pPr>
                      <a:r>
                        <a:rPr lang="fr-FR" sz="1200" b="1" spc="-5">
                          <a:solidFill>
                            <a:srgbClr val="FFFFFF"/>
                          </a:solidFill>
                          <a:latin typeface="+mn-lt"/>
                          <a:cs typeface="Calibri"/>
                        </a:rPr>
                        <a:t>Description</a:t>
                      </a:r>
                      <a:r>
                        <a:rPr lang="fr-FR" sz="1200" b="1" spc="-10">
                          <a:solidFill>
                            <a:srgbClr val="FFFFFF"/>
                          </a:solidFill>
                          <a:latin typeface="+mn-lt"/>
                          <a:cs typeface="Calibri"/>
                        </a:rPr>
                        <a:t> </a:t>
                      </a:r>
                      <a:r>
                        <a:rPr lang="fr-FR" sz="1200" b="1" spc="-5">
                          <a:solidFill>
                            <a:srgbClr val="FFFFFF"/>
                          </a:solidFill>
                          <a:latin typeface="+mn-lt"/>
                          <a:cs typeface="Calibri"/>
                        </a:rPr>
                        <a:t>des sous-actions</a:t>
                      </a:r>
                      <a:endParaRPr lang="fr-FR" sz="1200">
                        <a:latin typeface="+mn-lt"/>
                        <a:cs typeface="Calibri"/>
                      </a:endParaRPr>
                    </a:p>
                  </a:txBody>
                  <a:tcPr marL="144000" marR="144000" marT="0" marB="0">
                    <a:lnL w="12700" algn="ctr">
                      <a:noFill/>
                    </a:lnL>
                    <a:lnR w="12700" algn="ctr">
                      <a:noFill/>
                    </a:lnR>
                    <a:lnT w="12700" algn="ctr">
                      <a:noFill/>
                    </a:lnT>
                    <a:lnB w="38100" algn="ctr">
                      <a:noFill/>
                    </a:lnB>
                    <a:solidFill>
                      <a:srgbClr val="31849B"/>
                    </a:solidFill>
                  </a:tcPr>
                </a:tc>
                <a:extLst>
                  <a:ext uri="{0D108BD9-81ED-4DB2-BD59-A6C34878D82A}">
                    <a16:rowId xmlns:a16="http://schemas.microsoft.com/office/drawing/2014/main" val="10000"/>
                  </a:ext>
                </a:extLst>
              </a:tr>
              <a:tr h="1588855">
                <a:tc>
                  <a:txBody>
                    <a:bodyPr/>
                    <a:lstStyle/>
                    <a:p>
                      <a:pPr marL="0" indent="0" algn="just">
                        <a:lnSpc>
                          <a:spcPct val="100000"/>
                        </a:lnSpc>
                        <a:buFont typeface="Wingdings"/>
                        <a:buNone/>
                        <a:defRPr/>
                      </a:pPr>
                      <a:endParaRPr lang="fr-FR" sz="1100">
                        <a:latin typeface="+mn-lt"/>
                        <a:cs typeface="Calibri"/>
                      </a:endParaRPr>
                    </a:p>
                    <a:p>
                      <a:pPr algn="just">
                        <a:defRPr/>
                      </a:pPr>
                      <a:r>
                        <a:rPr lang="fr-FR" sz="1100" u="sng" spc="-1">
                          <a:solidFill>
                            <a:srgbClr val="000000"/>
                          </a:solidFill>
                          <a:latin typeface="+mn-lt"/>
                        </a:rPr>
                        <a:t>Veille sur les techniques alternatives :</a:t>
                      </a:r>
                      <a:endParaRPr/>
                    </a:p>
                    <a:p>
                      <a:pPr algn="just">
                        <a:defRPr/>
                      </a:pPr>
                      <a:r>
                        <a:rPr lang="fr-FR" sz="1100" spc="-1">
                          <a:solidFill>
                            <a:srgbClr val="000000"/>
                          </a:solidFill>
                          <a:latin typeface="+mn-lt"/>
                        </a:rPr>
                        <a:t>Les recherches préalables permettent de connaitre les différentes techniques expérimentées sur les zones conchylicoles selon les types de culture et les problématiques de déprédation.</a:t>
                      </a:r>
                      <a:endParaRPr/>
                    </a:p>
                    <a:p>
                      <a:pPr algn="just">
                        <a:defRPr/>
                      </a:pPr>
                      <a:endParaRPr lang="fr-FR" sz="1100" spc="-1">
                        <a:solidFill>
                          <a:srgbClr val="000000"/>
                        </a:solidFill>
                        <a:latin typeface="+mn-lt"/>
                      </a:endParaRPr>
                    </a:p>
                    <a:p>
                      <a:pPr algn="just">
                        <a:defRPr/>
                      </a:pPr>
                      <a:r>
                        <a:rPr lang="fr-FR" sz="1100" spc="-1">
                          <a:solidFill>
                            <a:srgbClr val="000000"/>
                          </a:solidFill>
                          <a:latin typeface="+mn-lt"/>
                        </a:rPr>
                        <a:t>La prise de contact avec les professionnels ayant utilisé ces pratiques est faite par l’animateur Natura 2000. Il peut contribuer à la mise en relation des professionnels du site Natura 2000 avec les conchyliculteurs ayant testé les techniques alternatives et les entreprises les ayant développées. </a:t>
                      </a:r>
                      <a:endParaRPr/>
                    </a:p>
                    <a:p>
                      <a:pPr algn="just">
                        <a:defRPr/>
                      </a:pPr>
                      <a:endParaRPr lang="fr-FR" sz="1100" u="sng" spc="-1">
                        <a:solidFill>
                          <a:srgbClr val="000000"/>
                        </a:solidFill>
                        <a:latin typeface="+mn-lt"/>
                      </a:endParaRPr>
                    </a:p>
                    <a:p>
                      <a:pPr algn="just">
                        <a:defRPr/>
                      </a:pPr>
                      <a:r>
                        <a:rPr lang="fr-FR" sz="1100" u="sng" spc="-1">
                          <a:solidFill>
                            <a:srgbClr val="000000"/>
                          </a:solidFill>
                          <a:latin typeface="+mn-lt"/>
                        </a:rPr>
                        <a:t>Appui aux expérimentations locales :</a:t>
                      </a:r>
                      <a:endParaRPr/>
                    </a:p>
                    <a:p>
                      <a:pPr algn="just">
                        <a:defRPr/>
                      </a:pPr>
                      <a:r>
                        <a:rPr lang="fr-FR" sz="1100" spc="-1">
                          <a:solidFill>
                            <a:srgbClr val="000000"/>
                          </a:solidFill>
                          <a:latin typeface="+mn-lt"/>
                        </a:rPr>
                        <a:t>La mise en place d’un contrat Natura 2000 finance l’expérimentation et la pérennisation des solutions techniques alternatives aux tirs d’effarouchement. </a:t>
                      </a:r>
                      <a:endParaRPr/>
                    </a:p>
                    <a:p>
                      <a:pPr algn="just">
                        <a:defRPr/>
                      </a:pPr>
                      <a:endParaRPr lang="fr-FR" sz="1100" spc="-1">
                        <a:solidFill>
                          <a:srgbClr val="000000"/>
                        </a:solidFill>
                        <a:latin typeface="+mn-lt"/>
                      </a:endParaRPr>
                    </a:p>
                    <a:p>
                      <a:pPr algn="just">
                        <a:defRPr/>
                      </a:pPr>
                      <a:r>
                        <a:rPr lang="fr-FR" sz="1100" u="sng" spc="-1">
                          <a:solidFill>
                            <a:srgbClr val="000000"/>
                          </a:solidFill>
                          <a:latin typeface="+mn-lt"/>
                        </a:rPr>
                        <a:t>Communication et suivi :</a:t>
                      </a:r>
                      <a:endParaRPr/>
                    </a:p>
                    <a:p>
                      <a:pPr algn="just">
                        <a:defRPr/>
                      </a:pPr>
                      <a:r>
                        <a:rPr lang="fr-FR" sz="1100" spc="-1">
                          <a:solidFill>
                            <a:srgbClr val="000000"/>
                          </a:solidFill>
                          <a:latin typeface="+mn-lt"/>
                        </a:rPr>
                        <a:t>Les échanges avec les professionnels servent à identifier les avantages et inconvénients des techniques testées et à communiquer sur les retours d’expériences locaux.</a:t>
                      </a:r>
                      <a:endParaRPr/>
                    </a:p>
                    <a:p>
                      <a:pPr algn="just">
                        <a:defRPr/>
                      </a:pPr>
                      <a:endParaRPr lang="fr-FR" sz="1100" spc="-1">
                        <a:solidFill>
                          <a:srgbClr val="000000"/>
                        </a:solidFill>
                        <a:latin typeface="+mn-lt"/>
                      </a:endParaRPr>
                    </a:p>
                    <a:p>
                      <a:pPr algn="just">
                        <a:defRPr/>
                      </a:pPr>
                      <a:r>
                        <a:rPr lang="fr-FR" sz="1100" u="sng" spc="-1">
                          <a:solidFill>
                            <a:srgbClr val="000000"/>
                          </a:solidFill>
                          <a:latin typeface="+mn-lt"/>
                        </a:rPr>
                        <a:t>Réglementation : </a:t>
                      </a:r>
                      <a:endParaRPr/>
                    </a:p>
                    <a:p>
                      <a:pPr algn="just">
                        <a:defRPr/>
                      </a:pPr>
                      <a:r>
                        <a:rPr lang="fr-FR" sz="1100" spc="-1">
                          <a:solidFill>
                            <a:srgbClr val="000000"/>
                          </a:solidFill>
                          <a:latin typeface="+mn-lt"/>
                        </a:rPr>
                        <a:t>Les échanges avec les services de l’Etat appuient la nécessité d’éviter les autorisations de tirs d’effarouchement sur les zones conchylicoles, ainsi que les tirs de destruction d’espèces. </a:t>
                      </a:r>
                      <a:endParaRPr/>
                    </a:p>
                    <a:p>
                      <a:pPr algn="just">
                        <a:defRPr/>
                      </a:pPr>
                      <a:r>
                        <a:rPr lang="fr-FR" sz="1100" spc="-1">
                          <a:solidFill>
                            <a:srgbClr val="000000"/>
                          </a:solidFill>
                          <a:latin typeface="+mn-lt"/>
                        </a:rPr>
                        <a:t>Ils se justifient par le fait que les solutions alternatives pérennes sur le territoire se substituent aux tirs d’effarouchement et permettent de limiter la déprédation tout en réduisant le dérangement de l’avifaune.</a:t>
                      </a:r>
                      <a:endParaRPr/>
                    </a:p>
                    <a:p>
                      <a:pPr marL="0" indent="0" algn="just">
                        <a:lnSpc>
                          <a:spcPct val="100000"/>
                        </a:lnSpc>
                        <a:buFont typeface="Wingdings"/>
                        <a:buNone/>
                        <a:defRPr/>
                      </a:pPr>
                      <a:endParaRPr lang="fr-FR" sz="1100">
                        <a:latin typeface="+mn-lt"/>
                        <a:cs typeface="Calibri"/>
                      </a:endParaRPr>
                    </a:p>
                  </a:txBody>
                  <a:tcPr marL="144000" marR="144000">
                    <a:lnT w="38100" algn="ctr">
                      <a:noFill/>
                    </a:lnT>
                    <a:solidFill>
                      <a:schemeClr val="bg1"/>
                    </a:solidFill>
                  </a:tcPr>
                </a:tc>
                <a:extLst>
                  <a:ext uri="{0D108BD9-81ED-4DB2-BD59-A6C34878D82A}">
                    <a16:rowId xmlns:a16="http://schemas.microsoft.com/office/drawing/2014/main" val="10001"/>
                  </a:ext>
                </a:extLst>
              </a:tr>
            </a:tbl>
          </a:graphicData>
        </a:graphic>
      </p:graphicFrame>
      <p:graphicFrame>
        <p:nvGraphicFramePr>
          <p:cNvPr id="6" name="Tableau 37"/>
          <p:cNvGraphicFramePr>
            <a:graphicFrameLocks noGrp="1"/>
          </p:cNvGraphicFramePr>
          <p:nvPr>
            <p:extLst>
              <p:ext uri="{D42A27DB-BD31-4B8C-83A1-F6EECF244321}">
                <p14:modId xmlns:p14="http://schemas.microsoft.com/office/powerpoint/2010/main" val="2903203282"/>
              </p:ext>
            </p:extLst>
          </p:nvPr>
        </p:nvGraphicFramePr>
        <p:xfrm>
          <a:off x="0" y="4230483"/>
          <a:ext cx="7559673" cy="1118045"/>
        </p:xfrm>
        <a:graphic>
          <a:graphicData uri="http://schemas.openxmlformats.org/drawingml/2006/table">
            <a:tbl>
              <a:tblPr firstRow="1" firstCol="1" bandRow="1"/>
              <a:tblGrid>
                <a:gridCol w="1369652">
                  <a:extLst>
                    <a:ext uri="{9D8B030D-6E8A-4147-A177-3AD203B41FA5}">
                      <a16:colId xmlns:a16="http://schemas.microsoft.com/office/drawing/2014/main" val="20000"/>
                    </a:ext>
                  </a:extLst>
                </a:gridCol>
                <a:gridCol w="2878435">
                  <a:extLst>
                    <a:ext uri="{9D8B030D-6E8A-4147-A177-3AD203B41FA5}">
                      <a16:colId xmlns:a16="http://schemas.microsoft.com/office/drawing/2014/main" val="20001"/>
                    </a:ext>
                  </a:extLst>
                </a:gridCol>
                <a:gridCol w="3311586">
                  <a:extLst>
                    <a:ext uri="{9D8B030D-6E8A-4147-A177-3AD203B41FA5}">
                      <a16:colId xmlns:a16="http://schemas.microsoft.com/office/drawing/2014/main" val="20002"/>
                    </a:ext>
                  </a:extLst>
                </a:gridCol>
              </a:tblGrid>
              <a:tr h="174700">
                <a:tc gridSpan="3">
                  <a:txBody>
                    <a:bodyPr/>
                    <a:lstStyle/>
                    <a:p>
                      <a:pPr marL="0" marR="2870200" lvl="0" indent="0" algn="r" defTabSz="685800">
                        <a:lnSpc>
                          <a:spcPct val="100000"/>
                        </a:lnSpc>
                        <a:spcBef>
                          <a:spcPts val="10"/>
                        </a:spcBef>
                        <a:spcAft>
                          <a:spcPts val="0"/>
                        </a:spcAft>
                        <a:buClrTx/>
                        <a:buSzTx/>
                        <a:buFontTx/>
                        <a:buNone/>
                        <a:defRPr/>
                      </a:pPr>
                      <a:r>
                        <a:rPr lang="fr-FR" sz="1200" b="1" spc="-5" dirty="0">
                          <a:solidFill>
                            <a:srgbClr val="FFFFFF"/>
                          </a:solidFill>
                          <a:latin typeface="+mn-lt"/>
                          <a:ea typeface="+mn-ea"/>
                          <a:cs typeface="Calibri"/>
                        </a:rPr>
                        <a:t>Modalités de mise en œuvre</a:t>
                      </a:r>
                      <a:endParaRPr dirty="0"/>
                    </a:p>
                  </a:txBody>
                  <a:tcPr marL="63615" marR="63615"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174700">
                <a:tc>
                  <a:txBody>
                    <a:bodyPr/>
                    <a:lstStyle/>
                    <a:p>
                      <a:pPr algn="l" defTabSz="685800">
                        <a:spcBef>
                          <a:spcPts val="300"/>
                        </a:spcBef>
                        <a:spcAft>
                          <a:spcPts val="0"/>
                        </a:spcAft>
                        <a:defRPr/>
                      </a:pPr>
                      <a:r>
                        <a:rPr lang="fr-FR" sz="1100" b="1"/>
                        <a:t>Action</a:t>
                      </a:r>
                      <a:endParaRPr lang="fr-FR" sz="1100" b="1">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Maître(s) d’ouvrage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tc>
                  <a:txBody>
                    <a:bodyPr/>
                    <a:lstStyle/>
                    <a:p>
                      <a:pPr algn="l" defTabSz="685800">
                        <a:spcBef>
                          <a:spcPts val="300"/>
                        </a:spcBef>
                        <a:spcAft>
                          <a:spcPts val="0"/>
                        </a:spcAft>
                        <a:defRPr/>
                      </a:pPr>
                      <a:r>
                        <a:rPr lang="fr-FR" sz="1100" b="1"/>
                        <a:t>Partenaires potentiels</a:t>
                      </a:r>
                      <a:endParaRPr lang="fr-FR" sz="1100" b="1">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noFill/>
                    </a:lnT>
                    <a:lnB w="12700" algn="ctr">
                      <a:solidFill>
                        <a:schemeClr val="accent1">
                          <a:lumMod val="20000"/>
                          <a:lumOff val="80000"/>
                        </a:schemeClr>
                      </a:solidFill>
                    </a:lnB>
                    <a:solidFill>
                      <a:schemeClr val="tx2">
                        <a:lumMod val="60000"/>
                        <a:lumOff val="40000"/>
                        <a:alpha val="20000"/>
                      </a:schemeClr>
                    </a:solidFill>
                  </a:tcPr>
                </a:tc>
                <a:extLst>
                  <a:ext uri="{0D108BD9-81ED-4DB2-BD59-A6C34878D82A}">
                    <a16:rowId xmlns:a16="http://schemas.microsoft.com/office/drawing/2014/main" val="10001"/>
                  </a:ext>
                </a:extLst>
              </a:tr>
              <a:tr h="174700">
                <a:tc>
                  <a:txBody>
                    <a:bodyPr/>
                    <a:lstStyle/>
                    <a:p>
                      <a:pPr algn="l" defTabSz="685800">
                        <a:spcBef>
                          <a:spcPts val="300"/>
                        </a:spcBef>
                        <a:spcAft>
                          <a:spcPts val="0"/>
                        </a:spcAft>
                        <a:defRPr/>
                      </a:pPr>
                      <a:r>
                        <a:rPr lang="fr-FR" sz="1100"/>
                        <a:t>OIS4.1</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marL="0" marR="0" lvl="0" indent="0" algn="l" defTabSz="685800">
                        <a:lnSpc>
                          <a:spcPct val="100000"/>
                        </a:lnSpc>
                        <a:spcBef>
                          <a:spcPts val="300"/>
                        </a:spcBef>
                        <a:spcAft>
                          <a:spcPts val="0"/>
                        </a:spcAft>
                        <a:buClrTx/>
                        <a:buSzTx/>
                        <a:buFontTx/>
                        <a:buNone/>
                        <a:defRPr/>
                      </a:pPr>
                      <a:r>
                        <a:rPr lang="fr-FR" sz="1100" spc="-1">
                          <a:solidFill>
                            <a:srgbClr val="000000"/>
                          </a:solidFill>
                          <a:latin typeface="+mn-lt"/>
                          <a:ea typeface="DejaVu Sans"/>
                        </a:rPr>
                        <a:t>Animateur du site Natura 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rowSpan="4">
                  <a:txBody>
                    <a:bodyPr/>
                    <a:lstStyle/>
                    <a:p>
                      <a:pPr algn="just">
                        <a:buClr>
                          <a:srgbClr val="000000"/>
                        </a:buClr>
                        <a:defRPr/>
                      </a:pPr>
                      <a:r>
                        <a:rPr lang="fr-FR" sz="1100" spc="-1" dirty="0">
                          <a:solidFill>
                            <a:srgbClr val="000000"/>
                          </a:solidFill>
                          <a:latin typeface="+mn-lt"/>
                          <a:ea typeface="DejaVu Sans"/>
                        </a:rPr>
                        <a:t>Comité régional de conchyliculture Bretagne Nord</a:t>
                      </a:r>
                      <a:endParaRPr dirty="0"/>
                    </a:p>
                    <a:p>
                      <a:pPr algn="just">
                        <a:buClr>
                          <a:srgbClr val="000000"/>
                        </a:buClr>
                        <a:defRPr/>
                      </a:pPr>
                      <a:r>
                        <a:rPr lang="fr-FR" sz="1100" spc="-1" dirty="0">
                          <a:solidFill>
                            <a:srgbClr val="000000"/>
                          </a:solidFill>
                          <a:latin typeface="+mn-lt"/>
                          <a:ea typeface="DejaVu Sans"/>
                        </a:rPr>
                        <a:t>Comité national de la conchyliculture</a:t>
                      </a:r>
                      <a:endParaRPr dirty="0"/>
                    </a:p>
                    <a:p>
                      <a:pPr algn="just">
                        <a:buClr>
                          <a:srgbClr val="000000"/>
                        </a:buClr>
                        <a:defRPr/>
                      </a:pPr>
                      <a:r>
                        <a:rPr lang="fr-FR" sz="1100" spc="-1" dirty="0">
                          <a:solidFill>
                            <a:srgbClr val="000000"/>
                          </a:solidFill>
                          <a:latin typeface="+mn-lt"/>
                          <a:ea typeface="DejaVu Sans"/>
                        </a:rPr>
                        <a:t>DDTM</a:t>
                      </a:r>
                      <a:endParaRPr dirty="0"/>
                    </a:p>
                    <a:p>
                      <a:pPr algn="just">
                        <a:buClr>
                          <a:srgbClr val="000000"/>
                        </a:buClr>
                        <a:defRPr/>
                      </a:pPr>
                      <a:r>
                        <a:rPr lang="fr-FR" sz="1100" spc="-1" dirty="0">
                          <a:solidFill>
                            <a:srgbClr val="000000"/>
                          </a:solidFill>
                          <a:latin typeface="+mn-lt"/>
                          <a:ea typeface="DejaVu Sans"/>
                        </a:rPr>
                        <a:t>DREAL</a:t>
                      </a:r>
                      <a:endParaRPr dirty="0"/>
                    </a:p>
                  </a:txBody>
                  <a:tcPr marL="63615" marR="63615" marT="0" marB="0" anchor="ctr">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extLst>
                  <a:ext uri="{0D108BD9-81ED-4DB2-BD59-A6C34878D82A}">
                    <a16:rowId xmlns:a16="http://schemas.microsoft.com/office/drawing/2014/main" val="10002"/>
                  </a:ext>
                </a:extLst>
              </a:tr>
              <a:tr h="174700">
                <a:tc>
                  <a:txBody>
                    <a:bodyPr/>
                    <a:lstStyle/>
                    <a:p>
                      <a:pPr algn="l" defTabSz="685800">
                        <a:spcBef>
                          <a:spcPts val="300"/>
                        </a:spcBef>
                        <a:spcAft>
                          <a:spcPts val="0"/>
                        </a:spcAft>
                        <a:defRPr/>
                      </a:pPr>
                      <a:r>
                        <a:rPr lang="fr-FR" sz="1100"/>
                        <a:t>OIS4.2</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a:txBody>
                    <a:bodyPr/>
                    <a:lstStyle/>
                    <a:p>
                      <a:pPr marL="0" marR="0" lvl="0" indent="0" algn="l" defTabSz="685800">
                        <a:lnSpc>
                          <a:spcPct val="100000"/>
                        </a:lnSpc>
                        <a:spcBef>
                          <a:spcPts val="300"/>
                        </a:spcBef>
                        <a:spcAft>
                          <a:spcPts val="0"/>
                        </a:spcAft>
                        <a:buClrTx/>
                        <a:buSzTx/>
                        <a:buFontTx/>
                        <a:buNone/>
                        <a:defRPr/>
                      </a:pPr>
                      <a:r>
                        <a:rPr lang="fr-FR" sz="1100" spc="-1">
                          <a:solidFill>
                            <a:srgbClr val="000000"/>
                          </a:solidFill>
                          <a:latin typeface="+mn-lt"/>
                          <a:ea typeface="DejaVu Sans"/>
                        </a:rPr>
                        <a:t>Animateur du site Natura 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tc vMerge="1">
                  <a:txBody>
                    <a:bodyPr/>
                    <a:lstStyle/>
                    <a:p>
                      <a:pPr algn="l" defTabSz="685800">
                        <a:spcBef>
                          <a:spcPts val="300"/>
                        </a:spcBef>
                        <a:spcAft>
                          <a:spcPts val="0"/>
                        </a:spcAft>
                        <a:defRPr/>
                      </a:pPr>
                      <a:endParaRPr lang="fr-FR" sz="1100">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solidFill>
                      <a:schemeClr val="accent1">
                        <a:lumMod val="40000"/>
                        <a:lumOff val="60000"/>
                        <a:alpha val="20000"/>
                      </a:schemeClr>
                    </a:solidFill>
                  </a:tcPr>
                </a:tc>
                <a:extLst>
                  <a:ext uri="{0D108BD9-81ED-4DB2-BD59-A6C34878D82A}">
                    <a16:rowId xmlns:a16="http://schemas.microsoft.com/office/drawing/2014/main" val="10003"/>
                  </a:ext>
                </a:extLst>
              </a:tr>
              <a:tr h="174700">
                <a:tc>
                  <a:txBody>
                    <a:bodyPr/>
                    <a:lstStyle/>
                    <a:p>
                      <a:pPr algn="l" defTabSz="685800">
                        <a:spcBef>
                          <a:spcPts val="300"/>
                        </a:spcBef>
                        <a:spcAft>
                          <a:spcPts val="0"/>
                        </a:spcAft>
                        <a:defRPr/>
                      </a:pPr>
                      <a:r>
                        <a:rPr lang="fr-FR" sz="1100"/>
                        <a:t>OIS4.3</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a:txBody>
                    <a:bodyPr/>
                    <a:lstStyle/>
                    <a:p>
                      <a:pPr marL="0" marR="0" lvl="0" indent="0" algn="l" defTabSz="685800">
                        <a:lnSpc>
                          <a:spcPct val="100000"/>
                        </a:lnSpc>
                        <a:spcBef>
                          <a:spcPts val="300"/>
                        </a:spcBef>
                        <a:spcAft>
                          <a:spcPts val="0"/>
                        </a:spcAft>
                        <a:buClrTx/>
                        <a:buSzTx/>
                        <a:buFontTx/>
                        <a:buNone/>
                        <a:defRPr/>
                      </a:pPr>
                      <a:r>
                        <a:rPr lang="fr-FR" sz="1100" spc="-1">
                          <a:solidFill>
                            <a:srgbClr val="000000"/>
                          </a:solidFill>
                          <a:latin typeface="+mn-lt"/>
                          <a:ea typeface="DejaVu Sans"/>
                        </a:rPr>
                        <a:t>Animateur du site Natura 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tc vMerge="1">
                  <a:txBody>
                    <a:bodyPr/>
                    <a:lstStyle/>
                    <a:p>
                      <a:pPr algn="l" defTabSz="685800">
                        <a:spcBef>
                          <a:spcPts val="300"/>
                        </a:spcBef>
                        <a:spcAft>
                          <a:spcPts val="0"/>
                        </a:spcAft>
                        <a:defRPr/>
                      </a:pPr>
                      <a:endParaRPr lang="fr-FR" sz="1100">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solidFill>
                        <a:schemeClr val="accent1">
                          <a:lumMod val="20000"/>
                          <a:lumOff val="80000"/>
                        </a:schemeClr>
                      </a:solidFill>
                    </a:lnB>
                  </a:tcPr>
                </a:tc>
                <a:extLst>
                  <a:ext uri="{0D108BD9-81ED-4DB2-BD59-A6C34878D82A}">
                    <a16:rowId xmlns:a16="http://schemas.microsoft.com/office/drawing/2014/main" val="10004"/>
                  </a:ext>
                </a:extLst>
              </a:tr>
              <a:tr h="236365">
                <a:tc>
                  <a:txBody>
                    <a:bodyPr/>
                    <a:lstStyle/>
                    <a:p>
                      <a:pPr marL="0" marR="0" lvl="0" indent="0" algn="l" defTabSz="685800">
                        <a:lnSpc>
                          <a:spcPct val="100000"/>
                        </a:lnSpc>
                        <a:spcBef>
                          <a:spcPts val="300"/>
                        </a:spcBef>
                        <a:spcAft>
                          <a:spcPts val="0"/>
                        </a:spcAft>
                        <a:buClrTx/>
                        <a:buSzTx/>
                        <a:buFontTx/>
                        <a:buNone/>
                        <a:defRPr/>
                      </a:pPr>
                      <a:r>
                        <a:rPr lang="fr-FR" sz="1100"/>
                        <a:t>OIS4.4</a:t>
                      </a:r>
                      <a:endParaRPr lang="fr-FR" sz="1100">
                        <a:solidFill>
                          <a:schemeClr val="dk1"/>
                        </a:solidFill>
                        <a:latin typeface="+mn-lt"/>
                        <a:ea typeface="+mn-ea"/>
                        <a:cs typeface="+mn-cs"/>
                      </a:endParaRPr>
                    </a:p>
                  </a:txBody>
                  <a:tcPr marL="63615" marR="63615" marT="0" marB="0">
                    <a:lnL w="12700" algn="ctr">
                      <a:no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a:txBody>
                    <a:bodyPr/>
                    <a:lstStyle/>
                    <a:p>
                      <a:pPr marL="0" marR="0" lvl="0" indent="0" algn="l" defTabSz="685800">
                        <a:lnSpc>
                          <a:spcPct val="100000"/>
                        </a:lnSpc>
                        <a:spcBef>
                          <a:spcPts val="300"/>
                        </a:spcBef>
                        <a:spcAft>
                          <a:spcPts val="0"/>
                        </a:spcAft>
                        <a:buClrTx/>
                        <a:buSzTx/>
                        <a:buFontTx/>
                        <a:buNone/>
                        <a:defRPr/>
                      </a:pPr>
                      <a:r>
                        <a:rPr lang="fr-FR" sz="1100" spc="-1">
                          <a:solidFill>
                            <a:srgbClr val="000000"/>
                          </a:solidFill>
                          <a:latin typeface="+mn-lt"/>
                          <a:ea typeface="DejaVu Sans"/>
                        </a:rPr>
                        <a:t>Animateur du site Natura 2000</a:t>
                      </a:r>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tc vMerge="1">
                  <a:txBody>
                    <a:bodyPr/>
                    <a:lstStyle/>
                    <a:p>
                      <a:pPr algn="l" defTabSz="685800">
                        <a:spcBef>
                          <a:spcPts val="300"/>
                        </a:spcBef>
                        <a:spcAft>
                          <a:spcPts val="0"/>
                        </a:spcAft>
                        <a:defRPr/>
                      </a:pPr>
                      <a:endParaRPr lang="fr-FR" sz="1100">
                        <a:solidFill>
                          <a:schemeClr val="dk1"/>
                        </a:solidFill>
                        <a:latin typeface="+mn-lt"/>
                        <a:ea typeface="+mn-ea"/>
                        <a:cs typeface="+mn-cs"/>
                      </a:endParaRPr>
                    </a:p>
                  </a:txBody>
                  <a:tcPr marL="63615" marR="63615" marT="0" marB="0">
                    <a:lnL w="12700" algn="ctr">
                      <a:solidFill>
                        <a:schemeClr val="accent1">
                          <a:lumMod val="20000"/>
                          <a:lumOff val="80000"/>
                        </a:schemeClr>
                      </a:solidFill>
                    </a:lnL>
                    <a:lnR w="12700" algn="ctr">
                      <a:solidFill>
                        <a:schemeClr val="accent1">
                          <a:lumMod val="20000"/>
                          <a:lumOff val="80000"/>
                        </a:schemeClr>
                      </a:solidFill>
                    </a:lnR>
                    <a:lnT w="12700" algn="ctr">
                      <a:solidFill>
                        <a:schemeClr val="accent1">
                          <a:lumMod val="20000"/>
                          <a:lumOff val="80000"/>
                        </a:schemeClr>
                      </a:solidFill>
                    </a:lnT>
                    <a:lnB w="12700" algn="ctr">
                      <a:noFill/>
                    </a:lnB>
                  </a:tcPr>
                </a:tc>
                <a:extLst>
                  <a:ext uri="{0D108BD9-81ED-4DB2-BD59-A6C34878D82A}">
                    <a16:rowId xmlns:a16="http://schemas.microsoft.com/office/drawing/2014/main" val="10005"/>
                  </a:ext>
                </a:extLst>
              </a:tr>
            </a:tbl>
          </a:graphicData>
        </a:graphic>
      </p:graphicFrame>
      <p:graphicFrame>
        <p:nvGraphicFramePr>
          <p:cNvPr id="7" name="Tableau 39"/>
          <p:cNvGraphicFramePr>
            <a:graphicFrameLocks noGrp="1"/>
          </p:cNvGraphicFramePr>
          <p:nvPr/>
        </p:nvGraphicFramePr>
        <p:xfrm>
          <a:off x="-14983" y="7404099"/>
          <a:ext cx="7559675" cy="2099873"/>
        </p:xfrm>
        <a:graphic>
          <a:graphicData uri="http://schemas.openxmlformats.org/drawingml/2006/table">
            <a:tbl>
              <a:tblPr firstRow="1" firstCol="1" bandRow="1"/>
              <a:tblGrid>
                <a:gridCol w="7559675">
                  <a:extLst>
                    <a:ext uri="{9D8B030D-6E8A-4147-A177-3AD203B41FA5}">
                      <a16:colId xmlns:a16="http://schemas.microsoft.com/office/drawing/2014/main" val="20000"/>
                    </a:ext>
                  </a:extLst>
                </a:gridCol>
              </a:tblGrid>
              <a:tr h="187253">
                <a:tc>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Références</a:t>
                      </a:r>
                      <a:endParaRPr/>
                    </a:p>
                  </a:txBody>
                  <a:tcPr marL="68580" marR="68580" marT="0" marB="0" anchor="ctr">
                    <a:lnL w="12700" algn="ctr">
                      <a:noFill/>
                    </a:lnL>
                    <a:lnR w="12700" algn="ctr">
                      <a:noFill/>
                    </a:lnR>
                    <a:lnT w="12700" algn="ctr">
                      <a:noFill/>
                    </a:lnT>
                    <a:lnB w="12700" algn="ctr">
                      <a:noFill/>
                    </a:lnB>
                    <a:solidFill>
                      <a:srgbClr val="31849B"/>
                    </a:solidFill>
                  </a:tcPr>
                </a:tc>
                <a:extLst>
                  <a:ext uri="{0D108BD9-81ED-4DB2-BD59-A6C34878D82A}">
                    <a16:rowId xmlns:a16="http://schemas.microsoft.com/office/drawing/2014/main" val="10000"/>
                  </a:ext>
                </a:extLst>
              </a:tr>
              <a:tr h="1776983">
                <a:tc>
                  <a:txBody>
                    <a:bodyPr/>
                    <a:lstStyle/>
                    <a:p>
                      <a:pPr algn="just">
                        <a:defRPr/>
                      </a:pPr>
                      <a:r>
                        <a:rPr lang="fr-FR" sz="900" b="0" spc="-1">
                          <a:solidFill>
                            <a:srgbClr val="000000"/>
                          </a:solidFill>
                          <a:latin typeface="+mn-lt"/>
                          <a:ea typeface="DejaVu Sans"/>
                        </a:rPr>
                        <a:t>-Arrêté relatif aux mesures d’effarouchement et de destruction à tir de Goélands argentés (</a:t>
                      </a:r>
                      <a:r>
                        <a:rPr lang="fr-FR" sz="900" b="0" i="1" spc="-1">
                          <a:solidFill>
                            <a:srgbClr val="000000"/>
                          </a:solidFill>
                          <a:latin typeface="+mn-lt"/>
                          <a:ea typeface="DejaVu Sans"/>
                        </a:rPr>
                        <a:t>Larus argentatus</a:t>
                      </a:r>
                      <a:r>
                        <a:rPr lang="fr-FR" sz="900" b="0" spc="-1">
                          <a:solidFill>
                            <a:srgbClr val="000000"/>
                          </a:solidFill>
                          <a:latin typeface="+mn-lt"/>
                          <a:ea typeface="DejaVu Sans"/>
                        </a:rPr>
                        <a:t>), Préfet des Côtes-d’Armor, 2022</a:t>
                      </a:r>
                      <a:endParaRPr/>
                    </a:p>
                    <a:p>
                      <a:pPr algn="just">
                        <a:defRPr/>
                      </a:pPr>
                      <a:endParaRPr lang="fr-FR" sz="900" b="0" spc="-1">
                        <a:solidFill>
                          <a:srgbClr val="000000"/>
                        </a:solidFill>
                        <a:latin typeface="+mn-lt"/>
                        <a:ea typeface="DejaVu Sans"/>
                      </a:endParaRPr>
                    </a:p>
                    <a:p>
                      <a:pPr algn="just">
                        <a:defRPr/>
                      </a:pPr>
                      <a:r>
                        <a:rPr lang="fr-FR" sz="900" b="0" spc="-1">
                          <a:solidFill>
                            <a:srgbClr val="000000"/>
                          </a:solidFill>
                          <a:latin typeface="+mn-lt"/>
                          <a:ea typeface="DejaVu Sans"/>
                        </a:rPr>
                        <a:t>-Dérogation préfectorale à la protection stricte des espèces protégées – Projet d’arrêté autorisant des mesures d’effarouchement et de destruction à tir de Goélands argentés (</a:t>
                      </a:r>
                      <a:r>
                        <a:rPr lang="fr-FR" sz="900" b="0" i="1" spc="-1">
                          <a:solidFill>
                            <a:srgbClr val="000000"/>
                          </a:solidFill>
                          <a:latin typeface="+mn-lt"/>
                          <a:ea typeface="DejaVu Sans"/>
                        </a:rPr>
                        <a:t>Larus argentatus</a:t>
                      </a:r>
                      <a:r>
                        <a:rPr lang="fr-FR" sz="900" b="0" spc="-1">
                          <a:solidFill>
                            <a:srgbClr val="000000"/>
                          </a:solidFill>
                          <a:latin typeface="+mn-lt"/>
                          <a:ea typeface="DejaVu Sans"/>
                        </a:rPr>
                        <a:t>). Préfet des Côtes-d’Armor, 2022</a:t>
                      </a:r>
                      <a:endParaRPr/>
                    </a:p>
                    <a:p>
                      <a:pPr algn="just">
                        <a:defRPr/>
                      </a:pPr>
                      <a:endParaRPr lang="fr-FR" sz="900" b="0" spc="-1">
                        <a:solidFill>
                          <a:srgbClr val="000000"/>
                        </a:solidFill>
                        <a:latin typeface="+mn-lt"/>
                        <a:ea typeface="DejaVu Sans"/>
                      </a:endParaRPr>
                    </a:p>
                    <a:p>
                      <a:pPr algn="just">
                        <a:lnSpc>
                          <a:spcPct val="100000"/>
                        </a:lnSpc>
                        <a:defRPr/>
                      </a:pPr>
                      <a:r>
                        <a:rPr lang="fr-FR" sz="900" b="0" spc="-1">
                          <a:solidFill>
                            <a:srgbClr val="000000"/>
                          </a:solidFill>
                          <a:latin typeface="+mn-lt"/>
                          <a:ea typeface="DejaVu Sans"/>
                        </a:rPr>
                        <a:t>-Retour d’expérience : comité régional conchylicole Bretagne nord, 2021</a:t>
                      </a:r>
                      <a:endParaRPr/>
                    </a:p>
                    <a:p>
                      <a:pPr algn="just">
                        <a:lnSpc>
                          <a:spcPct val="100000"/>
                        </a:lnSpc>
                        <a:defRPr/>
                      </a:pPr>
                      <a:endParaRPr lang="fr-FR" sz="900" b="0" spc="-1">
                        <a:solidFill>
                          <a:srgbClr val="000000"/>
                        </a:solidFill>
                        <a:latin typeface="+mn-lt"/>
                        <a:ea typeface="DejaVu Sans"/>
                      </a:endParaRPr>
                    </a:p>
                    <a:p>
                      <a:pPr algn="just">
                        <a:lnSpc>
                          <a:spcPct val="100000"/>
                        </a:lnSpc>
                        <a:defRPr/>
                      </a:pPr>
                      <a:r>
                        <a:rPr lang="fr-FR" sz="900" b="0" spc="-1">
                          <a:solidFill>
                            <a:srgbClr val="000000"/>
                          </a:solidFill>
                          <a:latin typeface="+mn-lt"/>
                          <a:ea typeface="DejaVu Sans"/>
                        </a:rPr>
                        <a:t>-Projet de fiche action « conchyliculture » du Life espèces marines mobiles.</a:t>
                      </a:r>
                      <a:endParaRPr/>
                    </a:p>
                    <a:p>
                      <a:pPr algn="l">
                        <a:spcBef>
                          <a:spcPts val="300"/>
                        </a:spcBef>
                        <a:spcAft>
                          <a:spcPts val="0"/>
                        </a:spcAft>
                        <a:defRPr/>
                      </a:pPr>
                      <a:endParaRPr lang="fr-FR" sz="900"/>
                    </a:p>
                    <a:p>
                      <a:pPr algn="l">
                        <a:spcBef>
                          <a:spcPts val="300"/>
                        </a:spcBef>
                        <a:spcAft>
                          <a:spcPts val="0"/>
                        </a:spcAft>
                        <a:defRPr/>
                      </a:pPr>
                      <a:r>
                        <a:rPr lang="fr-FR" sz="900"/>
                        <a:t>Programmes en lien:</a:t>
                      </a:r>
                      <a:endParaRPr/>
                    </a:p>
                    <a:p>
                      <a:pPr algn="just">
                        <a:buClr>
                          <a:srgbClr val="000000"/>
                        </a:buClr>
                        <a:defRPr/>
                      </a:pPr>
                      <a:r>
                        <a:rPr lang="fr-FR" sz="900" b="0" spc="-1">
                          <a:solidFill>
                            <a:srgbClr val="000000"/>
                          </a:solidFill>
                          <a:latin typeface="+mn-lt"/>
                          <a:ea typeface="DejaVu Sans"/>
                        </a:rPr>
                        <a:t>Programme FEAMPA</a:t>
                      </a:r>
                      <a:endParaRPr/>
                    </a:p>
                    <a:p>
                      <a:pPr algn="l">
                        <a:spcBef>
                          <a:spcPts val="300"/>
                        </a:spcBef>
                        <a:spcAft>
                          <a:spcPts val="0"/>
                        </a:spcAft>
                        <a:defRPr/>
                      </a:pPr>
                      <a:endParaRPr lang="fr-FR" sz="900"/>
                    </a:p>
                    <a:p>
                      <a:pPr marR="71755" algn="l">
                        <a:lnSpc>
                          <a:spcPct val="100000"/>
                        </a:lnSpc>
                        <a:spcAft>
                          <a:spcPts val="0"/>
                        </a:spcAft>
                        <a:tabLst>
                          <a:tab pos="151765" algn="l"/>
                        </a:tabLst>
                        <a:defRPr/>
                      </a:pPr>
                      <a:r>
                        <a:rPr lang="fr-FR" sz="1000"/>
                        <a:t> </a:t>
                      </a:r>
                      <a:endParaRPr lang="fr-FR" sz="1000">
                        <a:latin typeface="Calibri"/>
                        <a:ea typeface="Calibri"/>
                        <a:cs typeface="Times New Roman"/>
                      </a:endParaRPr>
                    </a:p>
                  </a:txBody>
                  <a:tcPr marL="68580" marR="68580" marT="0" marB="0" anchor="ctr">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graphicFrame>
        <p:nvGraphicFramePr>
          <p:cNvPr id="8" name="Tableau 6"/>
          <p:cNvGraphicFramePr>
            <a:graphicFrameLocks noGrp="1"/>
          </p:cNvGraphicFramePr>
          <p:nvPr/>
        </p:nvGraphicFramePr>
        <p:xfrm>
          <a:off x="-8254" y="5778803"/>
          <a:ext cx="7559676" cy="1317861"/>
        </p:xfrm>
        <a:graphic>
          <a:graphicData uri="http://schemas.openxmlformats.org/drawingml/2006/table">
            <a:tbl>
              <a:tblPr firstRow="1" firstCol="1" bandRow="1"/>
              <a:tblGrid>
                <a:gridCol w="4319905">
                  <a:extLst>
                    <a:ext uri="{9D8B030D-6E8A-4147-A177-3AD203B41FA5}">
                      <a16:colId xmlns:a16="http://schemas.microsoft.com/office/drawing/2014/main" val="20000"/>
                    </a:ext>
                  </a:extLst>
                </a:gridCol>
                <a:gridCol w="3239771">
                  <a:extLst>
                    <a:ext uri="{9D8B030D-6E8A-4147-A177-3AD203B41FA5}">
                      <a16:colId xmlns:a16="http://schemas.microsoft.com/office/drawing/2014/main" val="20001"/>
                    </a:ext>
                  </a:extLst>
                </a:gridCol>
              </a:tblGrid>
              <a:tr h="216000">
                <a:tc gridSpan="2">
                  <a:txBody>
                    <a:bodyPr/>
                    <a:lstStyle/>
                    <a:p>
                      <a:pPr marL="0" marR="0" lvl="0" indent="0" algn="ctr" defTabSz="685800">
                        <a:lnSpc>
                          <a:spcPct val="100000"/>
                        </a:lnSpc>
                        <a:spcBef>
                          <a:spcPts val="0"/>
                        </a:spcBef>
                        <a:spcAft>
                          <a:spcPts val="0"/>
                        </a:spcAft>
                        <a:buClrTx/>
                        <a:buSzTx/>
                        <a:buFontTx/>
                        <a:buNone/>
                        <a:defRPr/>
                      </a:pPr>
                      <a:r>
                        <a:rPr lang="fr-FR" sz="1200" b="1" strike="noStrike" spc="-1">
                          <a:solidFill>
                            <a:srgbClr val="FFFFFF"/>
                          </a:solidFill>
                          <a:latin typeface="Century Gothic"/>
                          <a:ea typeface="DejaVu Sans"/>
                          <a:cs typeface="+mn-cs"/>
                        </a:rPr>
                        <a:t>Indicateurs de réalisation</a:t>
                      </a:r>
                      <a:endParaRPr/>
                    </a:p>
                  </a:txBody>
                  <a:tcPr marL="68580" marR="68580" marT="0" marB="0" anchor="ctr">
                    <a:lnL w="12700" algn="ctr">
                      <a:noFill/>
                    </a:lnL>
                    <a:lnR w="12700" algn="ctr">
                      <a:noFill/>
                    </a:lnR>
                    <a:lnT w="12700" algn="ctr">
                      <a:noFill/>
                    </a:lnT>
                    <a:lnB w="12700" algn="ctr">
                      <a:noFill/>
                    </a:lnB>
                    <a:solidFill>
                      <a:srgbClr val="31849B"/>
                    </a:solidFill>
                  </a:tcPr>
                </a:tc>
                <a:tc hMerge="1">
                  <a:txBody>
                    <a:bodyPr/>
                    <a:lstStyle/>
                    <a:p>
                      <a:endParaRPr/>
                    </a:p>
                  </a:txBody>
                  <a:tcPr/>
                </a:tc>
                <a:extLst>
                  <a:ext uri="{0D108BD9-81ED-4DB2-BD59-A6C34878D82A}">
                    <a16:rowId xmlns:a16="http://schemas.microsoft.com/office/drawing/2014/main" val="10000"/>
                  </a:ext>
                </a:extLst>
              </a:tr>
              <a:tr h="1101861">
                <a:tc>
                  <a:txBody>
                    <a:bodyPr/>
                    <a:lstStyle/>
                    <a:p>
                      <a:pPr marL="0" marR="0" lvl="0" indent="0" algn="l" defTabSz="914400">
                        <a:lnSpc>
                          <a:spcPct val="100000"/>
                        </a:lnSpc>
                        <a:spcBef>
                          <a:spcPts val="300"/>
                        </a:spcBef>
                        <a:spcAft>
                          <a:spcPts val="0"/>
                        </a:spcAft>
                        <a:buClrTx/>
                        <a:buSzTx/>
                        <a:buFontTx/>
                        <a:buNone/>
                        <a:defRPr/>
                      </a:pPr>
                      <a:r>
                        <a:rPr lang="fr-FR" sz="1000" b="0" spc="-1" dirty="0">
                          <a:solidFill>
                            <a:srgbClr val="000000"/>
                          </a:solidFill>
                          <a:latin typeface="+mn-lt"/>
                          <a:ea typeface="DejaVu Sans"/>
                        </a:rPr>
                        <a:t>-Mise en place d’expérimentation locale de techniques alternatives</a:t>
                      </a:r>
                      <a:endParaRPr dirty="0"/>
                    </a:p>
                    <a:p>
                      <a:pPr algn="just">
                        <a:lnSpc>
                          <a:spcPct val="100000"/>
                        </a:lnSpc>
                        <a:defRPr/>
                      </a:pPr>
                      <a:r>
                        <a:rPr lang="fr-FR" sz="1000" b="0" spc="-1" dirty="0">
                          <a:solidFill>
                            <a:srgbClr val="000000"/>
                          </a:solidFill>
                          <a:latin typeface="+mn-lt"/>
                          <a:ea typeface="DejaVu Sans"/>
                        </a:rPr>
                        <a:t>-Déploiement et pérennisation des techniques alternatives</a:t>
                      </a:r>
                      <a:endParaRPr dirty="0"/>
                    </a:p>
                    <a:p>
                      <a:pPr algn="just">
                        <a:lnSpc>
                          <a:spcPct val="100000"/>
                        </a:lnSpc>
                        <a:defRPr/>
                      </a:pPr>
                      <a:r>
                        <a:rPr lang="fr-FR" sz="1000" b="0" spc="-1" dirty="0">
                          <a:solidFill>
                            <a:srgbClr val="000000"/>
                          </a:solidFill>
                          <a:latin typeface="+mn-lt"/>
                          <a:ea typeface="DejaVu Sans"/>
                        </a:rPr>
                        <a:t>-Arrêt des autorisations de tirs d’effarouchement et de destruction d’espèces dans le site Natura 2000</a:t>
                      </a:r>
                      <a:endParaRPr dirty="0"/>
                    </a:p>
                  </a:txBody>
                  <a:tcPr marL="68580" marR="68580" marT="72000" marB="0">
                    <a:lnL w="12700" algn="ctr">
                      <a:noFill/>
                    </a:lnL>
                    <a:lnR w="12700" algn="ctr">
                      <a:noFill/>
                    </a:lnR>
                    <a:lnT w="12700" algn="ctr">
                      <a:noFill/>
                    </a:lnT>
                    <a:lnB w="12700" algn="ctr">
                      <a:noFill/>
                    </a:lnB>
                    <a:solidFill>
                      <a:srgbClr val="F6FBFC">
                        <a:alpha val="20000"/>
                      </a:srgbClr>
                    </a:solidFill>
                  </a:tcPr>
                </a:tc>
                <a:tc>
                  <a:txBody>
                    <a:bodyPr/>
                    <a:lstStyle/>
                    <a:p>
                      <a:pPr marL="0" marR="71755" lvl="0" indent="0" algn="l" defTabSz="914400">
                        <a:lnSpc>
                          <a:spcPct val="100000"/>
                        </a:lnSpc>
                        <a:spcBef>
                          <a:spcPts val="0"/>
                        </a:spcBef>
                        <a:spcAft>
                          <a:spcPts val="0"/>
                        </a:spcAft>
                        <a:buClrTx/>
                        <a:buSzTx/>
                        <a:buFontTx/>
                        <a:buNone/>
                        <a:tabLst>
                          <a:tab pos="151765" algn="l"/>
                        </a:tabLst>
                        <a:defRPr/>
                      </a:pPr>
                      <a:r>
                        <a:rPr lang="fr-FR" sz="1000" b="0" strike="noStrike" spc="-1" dirty="0">
                          <a:solidFill>
                            <a:srgbClr val="000000"/>
                          </a:solidFill>
                          <a:latin typeface="+mn-lt"/>
                          <a:ea typeface="DejaVu Sans"/>
                        </a:rPr>
                        <a:t>-Evolution de la présence des Goélands et des Macreuses sur les zones conchylicoles</a:t>
                      </a:r>
                      <a:endParaRPr lang="fr-FR" sz="1400" b="0" strike="noStrike" spc="-1" dirty="0">
                        <a:solidFill>
                          <a:srgbClr val="000000"/>
                        </a:solidFill>
                        <a:latin typeface="Arial"/>
                      </a:endParaRPr>
                    </a:p>
                    <a:p>
                      <a:pPr marR="71755" algn="l">
                        <a:lnSpc>
                          <a:spcPct val="100000"/>
                        </a:lnSpc>
                        <a:spcAft>
                          <a:spcPts val="0"/>
                        </a:spcAft>
                        <a:tabLst>
                          <a:tab pos="151765" algn="l"/>
                        </a:tabLst>
                        <a:defRPr/>
                      </a:pPr>
                      <a:endParaRPr lang="fr-FR" sz="1000" dirty="0">
                        <a:latin typeface="Calibri"/>
                        <a:ea typeface="Calibri"/>
                        <a:cs typeface="Times New Roman"/>
                      </a:endParaRPr>
                    </a:p>
                  </a:txBody>
                  <a:tcPr marL="68580" marR="68580" marT="72000" marB="0">
                    <a:lnL w="12700" algn="ctr">
                      <a:noFill/>
                    </a:lnL>
                    <a:lnR w="12700" algn="ctr">
                      <a:noFill/>
                    </a:lnR>
                    <a:lnT w="12700" algn="ctr">
                      <a:noFill/>
                    </a:lnT>
                    <a:lnB w="12700" algn="ctr">
                      <a:noFill/>
                    </a:lnB>
                    <a:solidFill>
                      <a:srgbClr val="F6FBFC">
                        <a:alpha val="20000"/>
                      </a:srgbClr>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majorFont>
      <a:minorFont>
        <a:latin typeface="Calibri"/>
        <a:ea typeface="Arial"/>
        <a:cs typeface="Arial"/>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gradFill>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gradFill>
        <a:gradFill>
          <a:gsLst>
            <a:gs pos="0">
              <a:schemeClr val="phClr">
                <a:tint val="80000"/>
                <a:satMod val="300000"/>
              </a:schemeClr>
            </a:gs>
            <a:gs pos="100000">
              <a:schemeClr val="phClr">
                <a:shade val="30000"/>
                <a:satMod val="200000"/>
              </a:schemeClr>
            </a:gs>
          </a:gsLst>
          <a:path path="circle"/>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TotalTime>
  <Words>956</Words>
  <Application>Microsoft Office PowerPoint</Application>
  <DocSecurity>0</DocSecurity>
  <PresentationFormat>Personnalisé</PresentationFormat>
  <Paragraphs>88</Paragraphs>
  <Slides>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vt:i4>
      </vt:variant>
    </vt:vector>
  </HeadingPairs>
  <TitlesOfParts>
    <vt:vector size="10" baseType="lpstr">
      <vt:lpstr>Arial</vt:lpstr>
      <vt:lpstr>Calibri</vt:lpstr>
      <vt:lpstr>Century Gothic</vt:lpstr>
      <vt:lpstr>DejaVu Sans</vt:lpstr>
      <vt:lpstr>Microsoft Sans Serif</vt:lpstr>
      <vt:lpstr>Times New Roman</vt:lpstr>
      <vt:lpstr>Wingdings</vt:lpstr>
      <vt:lpstr>Office Theme</vt:lpstr>
      <vt:lpstr>Présentation PowerPoint</vt:lpstr>
      <vt:lpstr>Présentation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LE CLOIREC Ophélie</dc:creator>
  <cp:keywords/>
  <dc:description/>
  <cp:lastModifiedBy>BLANCHARD Pauline</cp:lastModifiedBy>
  <cp:revision>21</cp:revision>
  <dcterms:created xsi:type="dcterms:W3CDTF">2022-12-02T15:43:05Z</dcterms:created>
  <dcterms:modified xsi:type="dcterms:W3CDTF">2023-01-26T15:06:23Z</dcterms:modified>
  <cp:category/>
  <dc:identifier/>
  <cp:contentStatus/>
  <dc:language/>
  <cp:version/>
</cp:coreProperties>
</file>